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3" r:id="rId3"/>
    <p:sldId id="274" r:id="rId4"/>
    <p:sldId id="275" r:id="rId5"/>
    <p:sldId id="277" r:id="rId6"/>
    <p:sldId id="281" r:id="rId7"/>
    <p:sldId id="282" r:id="rId8"/>
    <p:sldId id="284" r:id="rId9"/>
    <p:sldId id="285" r:id="rId10"/>
    <p:sldId id="286" r:id="rId11"/>
    <p:sldId id="288" r:id="rId12"/>
    <p:sldId id="270" r:id="rId13"/>
  </p:sldIdLst>
  <p:sldSz cx="9144000" cy="6858000" type="screen4x3"/>
  <p:notesSz cx="9926638"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A7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88888"/>
                </a:solidFill>
                <a:latin typeface="Cambria"/>
                <a:cs typeface="Cambria"/>
              </a:defRPr>
            </a:lvl1pPr>
          </a:lstStyle>
          <a:p>
            <a:pPr marL="12700">
              <a:lnSpc>
                <a:spcPct val="100000"/>
              </a:lnSpc>
              <a:spcBef>
                <a:spcPts val="40"/>
              </a:spcBef>
            </a:pPr>
            <a:r>
              <a:rPr spc="-55" dirty="0"/>
              <a:t>AVV.</a:t>
            </a:r>
            <a:r>
              <a:rPr spc="10" dirty="0"/>
              <a:t> </a:t>
            </a:r>
            <a:r>
              <a:rPr spc="-10" dirty="0"/>
              <a:t>VINCENZO</a:t>
            </a:r>
            <a:r>
              <a:rPr dirty="0"/>
              <a:t> </a:t>
            </a:r>
            <a:r>
              <a:rPr spc="-10" dirty="0"/>
              <a:t>ALBERTO</a:t>
            </a:r>
            <a:r>
              <a:rPr dirty="0"/>
              <a:t> </a:t>
            </a:r>
            <a:r>
              <a:rPr spc="-5" dirty="0"/>
              <a:t>PENNISI</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rgbClr val="333333"/>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2800" b="0" i="0">
                <a:solidFill>
                  <a:srgbClr val="333333"/>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88888"/>
                </a:solidFill>
                <a:latin typeface="Cambria"/>
                <a:cs typeface="Cambria"/>
              </a:defRPr>
            </a:lvl1pPr>
          </a:lstStyle>
          <a:p>
            <a:pPr marL="12700">
              <a:lnSpc>
                <a:spcPct val="100000"/>
              </a:lnSpc>
              <a:spcBef>
                <a:spcPts val="40"/>
              </a:spcBef>
            </a:pPr>
            <a:r>
              <a:rPr spc="-55" dirty="0"/>
              <a:t>AVV.</a:t>
            </a:r>
            <a:r>
              <a:rPr spc="10" dirty="0"/>
              <a:t> </a:t>
            </a:r>
            <a:r>
              <a:rPr spc="-10" dirty="0"/>
              <a:t>VINCENZO</a:t>
            </a:r>
            <a:r>
              <a:rPr dirty="0"/>
              <a:t> </a:t>
            </a:r>
            <a:r>
              <a:rPr spc="-10" dirty="0"/>
              <a:t>ALBERTO</a:t>
            </a:r>
            <a:r>
              <a:rPr dirty="0"/>
              <a:t> </a:t>
            </a:r>
            <a:r>
              <a:rPr spc="-5" dirty="0"/>
              <a:t>PENNISI</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rgbClr val="333333"/>
                </a:solidFill>
                <a:latin typeface="Verdana"/>
                <a:cs typeface="Verdana"/>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rgbClr val="888888"/>
                </a:solidFill>
                <a:latin typeface="Cambria"/>
                <a:cs typeface="Cambria"/>
              </a:defRPr>
            </a:lvl1pPr>
          </a:lstStyle>
          <a:p>
            <a:pPr marL="12700">
              <a:lnSpc>
                <a:spcPct val="100000"/>
              </a:lnSpc>
              <a:spcBef>
                <a:spcPts val="40"/>
              </a:spcBef>
            </a:pPr>
            <a:r>
              <a:rPr spc="-55" dirty="0"/>
              <a:t>AVV.</a:t>
            </a:r>
            <a:r>
              <a:rPr spc="10" dirty="0"/>
              <a:t> </a:t>
            </a:r>
            <a:r>
              <a:rPr spc="-10" dirty="0"/>
              <a:t>VINCENZO</a:t>
            </a:r>
            <a:r>
              <a:rPr dirty="0"/>
              <a:t> </a:t>
            </a:r>
            <a:r>
              <a:rPr spc="-10" dirty="0"/>
              <a:t>ALBERTO</a:t>
            </a:r>
            <a:r>
              <a:rPr dirty="0"/>
              <a:t> </a:t>
            </a:r>
            <a:r>
              <a:rPr spc="-5" dirty="0"/>
              <a:t>PENNISI</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rgbClr val="333333"/>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defRPr sz="1200" b="0" i="0">
                <a:solidFill>
                  <a:srgbClr val="888888"/>
                </a:solidFill>
                <a:latin typeface="Cambria"/>
                <a:cs typeface="Cambria"/>
              </a:defRPr>
            </a:lvl1pPr>
          </a:lstStyle>
          <a:p>
            <a:pPr marL="12700">
              <a:lnSpc>
                <a:spcPct val="100000"/>
              </a:lnSpc>
              <a:spcBef>
                <a:spcPts val="40"/>
              </a:spcBef>
            </a:pPr>
            <a:r>
              <a:rPr spc="-55" dirty="0"/>
              <a:t>AVV.</a:t>
            </a:r>
            <a:r>
              <a:rPr spc="10" dirty="0"/>
              <a:t> </a:t>
            </a:r>
            <a:r>
              <a:rPr spc="-10" dirty="0"/>
              <a:t>VINCENZO</a:t>
            </a:r>
            <a:r>
              <a:rPr dirty="0"/>
              <a:t> </a:t>
            </a:r>
            <a:r>
              <a:rPr spc="-10" dirty="0"/>
              <a:t>ALBERTO</a:t>
            </a:r>
            <a:r>
              <a:rPr dirty="0"/>
              <a:t> </a:t>
            </a:r>
            <a:r>
              <a:rPr spc="-5" dirty="0"/>
              <a:t>PENNISI</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9144000" cy="6858000"/>
          </a:xfrm>
          <a:prstGeom prst="rect">
            <a:avLst/>
          </a:prstGeom>
        </p:spPr>
      </p:pic>
      <p:pic>
        <p:nvPicPr>
          <p:cNvPr id="17" name="bg object 17"/>
          <p:cNvPicPr/>
          <p:nvPr/>
        </p:nvPicPr>
        <p:blipFill>
          <a:blip r:embed="rId3" cstate="print"/>
          <a:stretch>
            <a:fillRect/>
          </a:stretch>
        </p:blipFill>
        <p:spPr>
          <a:xfrm>
            <a:off x="323088" y="332231"/>
            <a:ext cx="777240" cy="836675"/>
          </a:xfrm>
          <a:prstGeom prst="rect">
            <a:avLst/>
          </a:prstGeom>
        </p:spPr>
      </p:pic>
      <p:sp>
        <p:nvSpPr>
          <p:cNvPr id="2" name="Holder 2"/>
          <p:cNvSpPr>
            <a:spLocks noGrp="1"/>
          </p:cNvSpPr>
          <p:nvPr>
            <p:ph type="ftr" sz="quarter" idx="5"/>
          </p:nvPr>
        </p:nvSpPr>
        <p:spPr/>
        <p:txBody>
          <a:bodyPr lIns="0" tIns="0" rIns="0" bIns="0"/>
          <a:lstStyle>
            <a:lvl1pPr>
              <a:defRPr sz="1200" b="0" i="0">
                <a:solidFill>
                  <a:srgbClr val="888888"/>
                </a:solidFill>
                <a:latin typeface="Cambria"/>
                <a:cs typeface="Cambria"/>
              </a:defRPr>
            </a:lvl1pPr>
          </a:lstStyle>
          <a:p>
            <a:pPr marL="12700">
              <a:lnSpc>
                <a:spcPct val="100000"/>
              </a:lnSpc>
              <a:spcBef>
                <a:spcPts val="40"/>
              </a:spcBef>
            </a:pPr>
            <a:r>
              <a:rPr spc="-55" dirty="0"/>
              <a:t>AVV.</a:t>
            </a:r>
            <a:r>
              <a:rPr spc="10" dirty="0"/>
              <a:t> </a:t>
            </a:r>
            <a:r>
              <a:rPr spc="-10" dirty="0"/>
              <a:t>VINCENZO</a:t>
            </a:r>
            <a:r>
              <a:rPr dirty="0"/>
              <a:t> </a:t>
            </a:r>
            <a:r>
              <a:rPr spc="-10" dirty="0"/>
              <a:t>ALBERTO</a:t>
            </a:r>
            <a:r>
              <a:rPr dirty="0"/>
              <a:t> </a:t>
            </a:r>
            <a:r>
              <a:rPr spc="-5" dirty="0"/>
              <a:t>PENNISI</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018915" y="817245"/>
            <a:ext cx="4400550" cy="330834"/>
          </a:xfrm>
          <a:prstGeom prst="rect">
            <a:avLst/>
          </a:prstGeom>
        </p:spPr>
        <p:txBody>
          <a:bodyPr wrap="square" lIns="0" tIns="0" rIns="0" bIns="0">
            <a:spAutoFit/>
          </a:bodyPr>
          <a:lstStyle>
            <a:lvl1pPr>
              <a:defRPr sz="2000" b="1" i="1">
                <a:solidFill>
                  <a:srgbClr val="333333"/>
                </a:solidFill>
                <a:latin typeface="Verdana"/>
                <a:cs typeface="Verdana"/>
              </a:defRPr>
            </a:lvl1pPr>
          </a:lstStyle>
          <a:p>
            <a:endParaRPr/>
          </a:p>
        </p:txBody>
      </p:sp>
      <p:sp>
        <p:nvSpPr>
          <p:cNvPr id="3" name="Holder 3"/>
          <p:cNvSpPr>
            <a:spLocks noGrp="1"/>
          </p:cNvSpPr>
          <p:nvPr>
            <p:ph type="body" idx="1"/>
          </p:nvPr>
        </p:nvSpPr>
        <p:spPr>
          <a:xfrm>
            <a:off x="3608959" y="1691386"/>
            <a:ext cx="4712970" cy="2585720"/>
          </a:xfrm>
          <a:prstGeom prst="rect">
            <a:avLst/>
          </a:prstGeom>
        </p:spPr>
        <p:txBody>
          <a:bodyPr wrap="square" lIns="0" tIns="0" rIns="0" bIns="0">
            <a:spAutoFit/>
          </a:bodyPr>
          <a:lstStyle>
            <a:lvl1pPr>
              <a:defRPr sz="2800" b="0" i="0">
                <a:solidFill>
                  <a:srgbClr val="333333"/>
                </a:solidFill>
                <a:latin typeface="Verdana"/>
                <a:cs typeface="Verdana"/>
              </a:defRPr>
            </a:lvl1pPr>
          </a:lstStyle>
          <a:p>
            <a:endParaRPr/>
          </a:p>
        </p:txBody>
      </p:sp>
      <p:sp>
        <p:nvSpPr>
          <p:cNvPr id="4" name="Holder 4"/>
          <p:cNvSpPr>
            <a:spLocks noGrp="1"/>
          </p:cNvSpPr>
          <p:nvPr>
            <p:ph type="ftr" sz="quarter" idx="5"/>
          </p:nvPr>
        </p:nvSpPr>
        <p:spPr>
          <a:xfrm>
            <a:off x="6110732" y="6438987"/>
            <a:ext cx="2307590" cy="204470"/>
          </a:xfrm>
          <a:prstGeom prst="rect">
            <a:avLst/>
          </a:prstGeom>
        </p:spPr>
        <p:txBody>
          <a:bodyPr wrap="square" lIns="0" tIns="0" rIns="0" bIns="0">
            <a:spAutoFit/>
          </a:bodyPr>
          <a:lstStyle>
            <a:lvl1pPr>
              <a:defRPr sz="1200" b="0" i="0">
                <a:solidFill>
                  <a:srgbClr val="888888"/>
                </a:solidFill>
                <a:latin typeface="Cambria"/>
                <a:cs typeface="Cambria"/>
              </a:defRPr>
            </a:lvl1pPr>
          </a:lstStyle>
          <a:p>
            <a:pPr marL="12700">
              <a:lnSpc>
                <a:spcPct val="100000"/>
              </a:lnSpc>
              <a:spcBef>
                <a:spcPts val="40"/>
              </a:spcBef>
            </a:pPr>
            <a:r>
              <a:rPr spc="-55" dirty="0"/>
              <a:t>AVV.</a:t>
            </a:r>
            <a:r>
              <a:rPr spc="10" dirty="0"/>
              <a:t> </a:t>
            </a:r>
            <a:r>
              <a:rPr spc="-10" dirty="0"/>
              <a:t>VINCENZO</a:t>
            </a:r>
            <a:r>
              <a:rPr dirty="0"/>
              <a:t> </a:t>
            </a:r>
            <a:r>
              <a:rPr spc="-10" dirty="0"/>
              <a:t>ALBERTO</a:t>
            </a:r>
            <a:r>
              <a:rPr dirty="0"/>
              <a:t> </a:t>
            </a:r>
            <a:r>
              <a:rPr spc="-5" dirty="0"/>
              <a:t>PENNISI</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6/8/2023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onelegale.wolterskluwer.it/document/05AC00004815?pathId=681719f39466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onelegale.wolterskluwer.it/document/05AC00004815?pathId=681719f39466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https://onelegale.wolterskluwer.it/normativa/10LX0000919085SOMM?pathId=681719f39466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onelegale.wolterskluwer.it/document/05AC0000015216?pathId=0e21527621fa68"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onelegale.wolterskluwer.it/document/C1CI0000002370?pathId=b1edd3e039b0a"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037" y="0"/>
            <a:ext cx="9144000" cy="6858000"/>
          </a:xfrm>
          <a:prstGeom prst="rect">
            <a:avLst/>
          </a:prstGeom>
        </p:spPr>
      </p:pic>
      <p:sp>
        <p:nvSpPr>
          <p:cNvPr id="3" name="object 3"/>
          <p:cNvSpPr txBox="1"/>
          <p:nvPr/>
        </p:nvSpPr>
        <p:spPr>
          <a:xfrm>
            <a:off x="2059636" y="539622"/>
            <a:ext cx="6066865" cy="1608774"/>
          </a:xfrm>
          <a:prstGeom prst="rect">
            <a:avLst/>
          </a:prstGeom>
        </p:spPr>
        <p:txBody>
          <a:bodyPr vert="horz" wrap="square" lIns="0" tIns="13335" rIns="0" bIns="0" rtlCol="0">
            <a:spAutoFit/>
          </a:bodyPr>
          <a:lstStyle/>
          <a:p>
            <a:pPr algn="ctr">
              <a:lnSpc>
                <a:spcPct val="100000"/>
              </a:lnSpc>
              <a:spcBef>
                <a:spcPts val="105"/>
              </a:spcBef>
            </a:pPr>
            <a:r>
              <a:rPr sz="2000" b="1" dirty="0">
                <a:solidFill>
                  <a:srgbClr val="006FC0"/>
                </a:solidFill>
                <a:latin typeface="Times New Roman"/>
                <a:cs typeface="Times New Roman"/>
              </a:rPr>
              <a:t>ORDINE</a:t>
            </a:r>
            <a:r>
              <a:rPr sz="2000" b="1" spc="-30" dirty="0">
                <a:solidFill>
                  <a:srgbClr val="006FC0"/>
                </a:solidFill>
                <a:latin typeface="Times New Roman"/>
                <a:cs typeface="Times New Roman"/>
              </a:rPr>
              <a:t> </a:t>
            </a:r>
            <a:r>
              <a:rPr sz="2000" b="1" dirty="0">
                <a:solidFill>
                  <a:srgbClr val="006FC0"/>
                </a:solidFill>
                <a:latin typeface="Times New Roman"/>
                <a:cs typeface="Times New Roman"/>
              </a:rPr>
              <a:t>DEGLI</a:t>
            </a:r>
            <a:r>
              <a:rPr sz="2000" b="1" spc="-120" dirty="0">
                <a:solidFill>
                  <a:srgbClr val="006FC0"/>
                </a:solidFill>
                <a:latin typeface="Times New Roman"/>
                <a:cs typeface="Times New Roman"/>
              </a:rPr>
              <a:t> </a:t>
            </a:r>
            <a:r>
              <a:rPr sz="2000" b="1" spc="-55" dirty="0">
                <a:solidFill>
                  <a:srgbClr val="006FC0"/>
                </a:solidFill>
                <a:latin typeface="Times New Roman"/>
                <a:cs typeface="Times New Roman"/>
              </a:rPr>
              <a:t>AVVOCATI</a:t>
            </a:r>
            <a:r>
              <a:rPr sz="2000" b="1" spc="-35" dirty="0">
                <a:solidFill>
                  <a:srgbClr val="006FC0"/>
                </a:solidFill>
                <a:latin typeface="Times New Roman"/>
                <a:cs typeface="Times New Roman"/>
              </a:rPr>
              <a:t> </a:t>
            </a:r>
            <a:r>
              <a:rPr sz="2000" b="1" dirty="0">
                <a:solidFill>
                  <a:srgbClr val="006FC0"/>
                </a:solidFill>
                <a:latin typeface="Times New Roman"/>
                <a:cs typeface="Times New Roman"/>
              </a:rPr>
              <a:t>DI</a:t>
            </a:r>
            <a:r>
              <a:rPr sz="2000" b="1" spc="-5" dirty="0">
                <a:solidFill>
                  <a:srgbClr val="006FC0"/>
                </a:solidFill>
                <a:latin typeface="Times New Roman"/>
                <a:cs typeface="Times New Roman"/>
              </a:rPr>
              <a:t> </a:t>
            </a:r>
            <a:r>
              <a:rPr sz="2000" b="1" dirty="0">
                <a:solidFill>
                  <a:srgbClr val="006FC0"/>
                </a:solidFill>
                <a:latin typeface="Times New Roman"/>
                <a:cs typeface="Times New Roman"/>
              </a:rPr>
              <a:t>ROMA</a:t>
            </a:r>
            <a:endParaRPr sz="2000" dirty="0">
              <a:latin typeface="Times New Roman"/>
              <a:cs typeface="Times New Roman"/>
            </a:endParaRPr>
          </a:p>
          <a:p>
            <a:pPr marL="337185" algn="ctr">
              <a:lnSpc>
                <a:spcPct val="100000"/>
              </a:lnSpc>
              <a:spcBef>
                <a:spcPts val="190"/>
              </a:spcBef>
            </a:pPr>
            <a:r>
              <a:rPr lang="it-IT" sz="1800" b="1" i="1" spc="-5" dirty="0">
                <a:solidFill>
                  <a:srgbClr val="006EC0"/>
                </a:solidFill>
                <a:latin typeface="Times New Roman"/>
                <a:cs typeface="Times New Roman"/>
              </a:rPr>
              <a:t>COMMISSIONE</a:t>
            </a:r>
            <a:r>
              <a:rPr lang="it-IT" sz="1800" b="1" i="1" spc="-45" dirty="0">
                <a:solidFill>
                  <a:srgbClr val="006EC0"/>
                </a:solidFill>
                <a:latin typeface="Times New Roman"/>
                <a:cs typeface="Times New Roman"/>
              </a:rPr>
              <a:t> </a:t>
            </a:r>
            <a:r>
              <a:rPr lang="it-IT" sz="1800" b="1" i="1" spc="-5" dirty="0">
                <a:solidFill>
                  <a:srgbClr val="006EC0"/>
                </a:solidFill>
                <a:latin typeface="Times New Roman"/>
                <a:cs typeface="Times New Roman"/>
              </a:rPr>
              <a:t>ESECUZIONI</a:t>
            </a:r>
            <a:r>
              <a:rPr lang="it-IT" sz="1800" b="1" i="1" spc="-50" dirty="0">
                <a:solidFill>
                  <a:srgbClr val="006EC0"/>
                </a:solidFill>
                <a:latin typeface="Times New Roman"/>
                <a:cs typeface="Times New Roman"/>
              </a:rPr>
              <a:t> </a:t>
            </a:r>
            <a:r>
              <a:rPr lang="it-IT" sz="1800" b="1" i="1" dirty="0">
                <a:solidFill>
                  <a:srgbClr val="006EC0"/>
                </a:solidFill>
                <a:latin typeface="Times New Roman"/>
                <a:cs typeface="Times New Roman"/>
              </a:rPr>
              <a:t>MOBILIARI</a:t>
            </a:r>
            <a:r>
              <a:rPr lang="it-IT" sz="1800" b="1" i="1" spc="-55" dirty="0">
                <a:solidFill>
                  <a:srgbClr val="006EC0"/>
                </a:solidFill>
                <a:latin typeface="Times New Roman"/>
                <a:cs typeface="Times New Roman"/>
              </a:rPr>
              <a:t> </a:t>
            </a:r>
            <a:r>
              <a:rPr lang="it-IT" sz="1800" b="1" i="1" dirty="0">
                <a:solidFill>
                  <a:srgbClr val="006EC0"/>
                </a:solidFill>
                <a:latin typeface="Times New Roman"/>
                <a:cs typeface="Times New Roman"/>
              </a:rPr>
              <a:t>E </a:t>
            </a:r>
            <a:r>
              <a:rPr lang="it-IT" sz="1800" b="1" i="1" spc="-5" dirty="0">
                <a:solidFill>
                  <a:srgbClr val="006EC0"/>
                </a:solidFill>
                <a:latin typeface="Times New Roman"/>
                <a:cs typeface="Times New Roman"/>
              </a:rPr>
              <a:t>PPT</a:t>
            </a:r>
          </a:p>
          <a:p>
            <a:pPr marL="337185" algn="ctr">
              <a:lnSpc>
                <a:spcPct val="100000"/>
              </a:lnSpc>
              <a:spcBef>
                <a:spcPts val="190"/>
              </a:spcBef>
            </a:pPr>
            <a:r>
              <a:rPr lang="it-IT" sz="1000" dirty="0">
                <a:solidFill>
                  <a:srgbClr val="0070C0"/>
                </a:solidFill>
                <a:latin typeface="Times New Roman"/>
                <a:cs typeface="Times New Roman"/>
              </a:rPr>
              <a:t>COORDINATRICE: Consigliere Avv. Donatella CERE’ </a:t>
            </a:r>
          </a:p>
          <a:p>
            <a:pPr marL="337185" algn="ctr">
              <a:lnSpc>
                <a:spcPct val="100000"/>
              </a:lnSpc>
              <a:spcBef>
                <a:spcPts val="190"/>
              </a:spcBef>
            </a:pPr>
            <a:r>
              <a:rPr lang="it-IT" sz="1000" dirty="0">
                <a:solidFill>
                  <a:srgbClr val="0070C0"/>
                </a:solidFill>
                <a:latin typeface="Times New Roman"/>
                <a:cs typeface="Times New Roman"/>
              </a:rPr>
              <a:t>COMPONENTI: Avv.ti Manuela ACCIAROLI, Sergio ANTONAZZO, Mario ARPINO, Marco AVERARDI, Ida BALSAMO, Andrea BONUOMO, Anna BOTTI, Fabrizio BUCCI, Alessia BURELLI, Italia CAMPERCHIOLI, Filippo CARUSI, Omar CASTAGNACCI, Annarita CECERE, Carmen DONADIO, Federica MORETTI, Marco PANONE, Silvia PIRRONE, Marzia RICCIARDIELLO, Valentina RICCIOTTI</a:t>
            </a:r>
          </a:p>
          <a:p>
            <a:pPr marL="337185" algn="ctr">
              <a:lnSpc>
                <a:spcPct val="100000"/>
              </a:lnSpc>
              <a:spcBef>
                <a:spcPts val="190"/>
              </a:spcBef>
            </a:pPr>
            <a:endParaRPr lang="it-IT" sz="900" dirty="0">
              <a:latin typeface="Times New Roman"/>
              <a:cs typeface="Times New Roman"/>
            </a:endParaRPr>
          </a:p>
        </p:txBody>
      </p:sp>
      <p:pic>
        <p:nvPicPr>
          <p:cNvPr id="7" name="object 7"/>
          <p:cNvPicPr/>
          <p:nvPr/>
        </p:nvPicPr>
        <p:blipFill>
          <a:blip r:embed="rId3" cstate="print"/>
          <a:stretch>
            <a:fillRect/>
          </a:stretch>
        </p:blipFill>
        <p:spPr>
          <a:xfrm>
            <a:off x="757007" y="539622"/>
            <a:ext cx="1143000" cy="1333500"/>
          </a:xfrm>
          <a:prstGeom prst="rect">
            <a:avLst/>
          </a:prstGeom>
        </p:spPr>
      </p:pic>
      <p:sp>
        <p:nvSpPr>
          <p:cNvPr id="8" name="object 8"/>
          <p:cNvSpPr txBox="1"/>
          <p:nvPr/>
        </p:nvSpPr>
        <p:spPr>
          <a:xfrm>
            <a:off x="641840" y="2602311"/>
            <a:ext cx="7912992" cy="2876621"/>
          </a:xfrm>
          <a:prstGeom prst="rect">
            <a:avLst/>
          </a:prstGeom>
        </p:spPr>
        <p:txBody>
          <a:bodyPr vert="horz" wrap="square" lIns="0" tIns="1905" rIns="0" bIns="0" rtlCol="0">
            <a:spAutoFit/>
          </a:bodyPr>
          <a:lstStyle/>
          <a:p>
            <a:pPr algn="ctr">
              <a:lnSpc>
                <a:spcPct val="107000"/>
              </a:lnSpc>
              <a:spcAft>
                <a:spcPts val="800"/>
              </a:spcAft>
            </a:pPr>
            <a:r>
              <a:rPr lang="it-IT" sz="2000" b="1"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Primo corso di formazione teorico pratico sulla riforma Cartabia nell’esecuzione mobiliare e presso terzi</a:t>
            </a:r>
            <a:endParaRPr lang="it-IT" sz="20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it-IT" sz="2000" b="1"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Martedì 13 giugno 2023</a:t>
            </a:r>
          </a:p>
          <a:p>
            <a:pPr algn="ctr">
              <a:lnSpc>
                <a:spcPct val="107000"/>
              </a:lnSpc>
              <a:spcAft>
                <a:spcPts val="800"/>
              </a:spcAft>
            </a:pPr>
            <a:endParaRPr lang="it-IT" b="1" i="1" spc="-5" dirty="0">
              <a:solidFill>
                <a:srgbClr val="001F5F"/>
              </a:solidFill>
              <a:latin typeface="Calibri" panose="020F0502020204030204" pitchFamily="34" charset="0"/>
              <a:cs typeface="Calibri" panose="020F0502020204030204" pitchFamily="34" charset="0"/>
            </a:endParaRPr>
          </a:p>
          <a:p>
            <a:pPr algn="ctr">
              <a:lnSpc>
                <a:spcPct val="107000"/>
              </a:lnSpc>
              <a:spcAft>
                <a:spcPts val="800"/>
              </a:spcAft>
            </a:pPr>
            <a:r>
              <a:rPr lang="it-IT" b="1" i="1" spc="-5" dirty="0">
                <a:solidFill>
                  <a:srgbClr val="001F5F"/>
                </a:solidFill>
                <a:latin typeface="Calibri" panose="020F0502020204030204" pitchFamily="34" charset="0"/>
                <a:cs typeface="Calibri" panose="020F0502020204030204" pitchFamily="34" charset="0"/>
              </a:rPr>
              <a:t>LA NUOVA  DISCIPLINA DEGLI ARTICOLI 534 TER E 543 C.P.C. </a:t>
            </a:r>
          </a:p>
          <a:p>
            <a:pPr algn="ctr">
              <a:lnSpc>
                <a:spcPct val="107000"/>
              </a:lnSpc>
              <a:spcAft>
                <a:spcPts val="800"/>
              </a:spcAft>
            </a:pPr>
            <a:r>
              <a:rPr lang="it-IT" sz="1200" i="1" spc="-5" dirty="0">
                <a:solidFill>
                  <a:srgbClr val="001F5F"/>
                </a:solidFill>
                <a:latin typeface="Cambria"/>
              </a:rPr>
              <a:t>a cura dell’Avv. Italia Camperchioli</a:t>
            </a:r>
          </a:p>
          <a:p>
            <a:pPr algn="ctr">
              <a:lnSpc>
                <a:spcPct val="107000"/>
              </a:lnSpc>
              <a:spcAft>
                <a:spcPts val="800"/>
              </a:spcAft>
            </a:pPr>
            <a:r>
              <a:rPr lang="it-IT" sz="1200" i="1" spc="-5" dirty="0">
                <a:solidFill>
                  <a:srgbClr val="001F5F"/>
                </a:solidFill>
                <a:latin typeface="Cambria"/>
              </a:rPr>
              <a:t>COMPONENTE COMMISSIONE ESECUZIONI MOBILIARI E PPT</a:t>
            </a:r>
          </a:p>
          <a:p>
            <a:pPr algn="ctr">
              <a:lnSpc>
                <a:spcPct val="107000"/>
              </a:lnSpc>
              <a:spcAft>
                <a:spcPts val="800"/>
              </a:spcAft>
            </a:pPr>
            <a:endParaRPr lang="it-IT"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 name="object 9"/>
          <p:cNvGrpSpPr/>
          <p:nvPr/>
        </p:nvGrpSpPr>
        <p:grpSpPr>
          <a:xfrm>
            <a:off x="2129282" y="242569"/>
            <a:ext cx="6574155" cy="5976111"/>
            <a:chOff x="2129282" y="242570"/>
            <a:chExt cx="6574155" cy="5359400"/>
          </a:xfrm>
        </p:grpSpPr>
        <p:sp>
          <p:nvSpPr>
            <p:cNvPr id="10" name="object 10"/>
            <p:cNvSpPr/>
            <p:nvPr/>
          </p:nvSpPr>
          <p:spPr>
            <a:xfrm>
              <a:off x="2141982" y="255270"/>
              <a:ext cx="6442075" cy="106680"/>
            </a:xfrm>
            <a:custGeom>
              <a:avLst/>
              <a:gdLst/>
              <a:ahLst/>
              <a:cxnLst/>
              <a:rect l="l" t="t" r="r" b="b"/>
              <a:pathLst>
                <a:path w="6442075" h="106679">
                  <a:moveTo>
                    <a:pt x="6433947" y="0"/>
                  </a:moveTo>
                  <a:lnTo>
                    <a:pt x="8000" y="0"/>
                  </a:lnTo>
                  <a:lnTo>
                    <a:pt x="0" y="8000"/>
                  </a:lnTo>
                  <a:lnTo>
                    <a:pt x="0" y="17779"/>
                  </a:lnTo>
                  <a:lnTo>
                    <a:pt x="0" y="98678"/>
                  </a:lnTo>
                  <a:lnTo>
                    <a:pt x="8000" y="106679"/>
                  </a:lnTo>
                  <a:lnTo>
                    <a:pt x="6433947" y="106679"/>
                  </a:lnTo>
                  <a:lnTo>
                    <a:pt x="6441948" y="98678"/>
                  </a:lnTo>
                  <a:lnTo>
                    <a:pt x="6441948" y="8000"/>
                  </a:lnTo>
                  <a:lnTo>
                    <a:pt x="6433947" y="0"/>
                  </a:lnTo>
                  <a:close/>
                </a:path>
              </a:pathLst>
            </a:custGeom>
            <a:solidFill>
              <a:srgbClr val="4F81BC"/>
            </a:solidFill>
          </p:spPr>
          <p:txBody>
            <a:bodyPr wrap="square" lIns="0" tIns="0" rIns="0" bIns="0" rtlCol="0"/>
            <a:lstStyle/>
            <a:p>
              <a:endParaRPr/>
            </a:p>
          </p:txBody>
        </p:sp>
        <p:sp>
          <p:nvSpPr>
            <p:cNvPr id="11" name="object 11"/>
            <p:cNvSpPr/>
            <p:nvPr/>
          </p:nvSpPr>
          <p:spPr>
            <a:xfrm>
              <a:off x="2141982" y="255270"/>
              <a:ext cx="6442075" cy="106680"/>
            </a:xfrm>
            <a:custGeom>
              <a:avLst/>
              <a:gdLst/>
              <a:ahLst/>
              <a:cxnLst/>
              <a:rect l="l" t="t" r="r" b="b"/>
              <a:pathLst>
                <a:path w="6442075" h="106679">
                  <a:moveTo>
                    <a:pt x="0" y="17779"/>
                  </a:moveTo>
                  <a:lnTo>
                    <a:pt x="0" y="8000"/>
                  </a:lnTo>
                  <a:lnTo>
                    <a:pt x="8000" y="0"/>
                  </a:lnTo>
                  <a:lnTo>
                    <a:pt x="17780" y="0"/>
                  </a:lnTo>
                  <a:lnTo>
                    <a:pt x="6424168" y="0"/>
                  </a:lnTo>
                  <a:lnTo>
                    <a:pt x="6433947" y="0"/>
                  </a:lnTo>
                  <a:lnTo>
                    <a:pt x="6441948" y="8000"/>
                  </a:lnTo>
                  <a:lnTo>
                    <a:pt x="6441948" y="17779"/>
                  </a:lnTo>
                  <a:lnTo>
                    <a:pt x="6441948" y="88900"/>
                  </a:lnTo>
                  <a:lnTo>
                    <a:pt x="6441948" y="98678"/>
                  </a:lnTo>
                  <a:lnTo>
                    <a:pt x="6433947" y="106679"/>
                  </a:lnTo>
                  <a:lnTo>
                    <a:pt x="6424168" y="106679"/>
                  </a:lnTo>
                  <a:lnTo>
                    <a:pt x="17780" y="106679"/>
                  </a:lnTo>
                  <a:lnTo>
                    <a:pt x="8000" y="106679"/>
                  </a:lnTo>
                  <a:lnTo>
                    <a:pt x="0" y="98678"/>
                  </a:lnTo>
                  <a:lnTo>
                    <a:pt x="0" y="88900"/>
                  </a:lnTo>
                  <a:lnTo>
                    <a:pt x="0" y="17779"/>
                  </a:lnTo>
                  <a:close/>
                </a:path>
              </a:pathLst>
            </a:custGeom>
            <a:ln w="25400">
              <a:solidFill>
                <a:srgbClr val="385D89"/>
              </a:solidFill>
            </a:ln>
          </p:spPr>
          <p:txBody>
            <a:bodyPr wrap="square" lIns="0" tIns="0" rIns="0" bIns="0" rtlCol="0"/>
            <a:lstStyle/>
            <a:p>
              <a:endParaRPr/>
            </a:p>
          </p:txBody>
        </p:sp>
        <p:sp>
          <p:nvSpPr>
            <p:cNvPr id="12" name="object 12"/>
            <p:cNvSpPr/>
            <p:nvPr/>
          </p:nvSpPr>
          <p:spPr>
            <a:xfrm>
              <a:off x="8583929" y="255270"/>
              <a:ext cx="106680" cy="5334000"/>
            </a:xfrm>
            <a:custGeom>
              <a:avLst/>
              <a:gdLst/>
              <a:ahLst/>
              <a:cxnLst/>
              <a:rect l="l" t="t" r="r" b="b"/>
              <a:pathLst>
                <a:path w="106679" h="5334000">
                  <a:moveTo>
                    <a:pt x="98678" y="0"/>
                  </a:moveTo>
                  <a:lnTo>
                    <a:pt x="88900" y="0"/>
                  </a:lnTo>
                  <a:lnTo>
                    <a:pt x="8000" y="0"/>
                  </a:lnTo>
                  <a:lnTo>
                    <a:pt x="0" y="8000"/>
                  </a:lnTo>
                  <a:lnTo>
                    <a:pt x="0" y="5325999"/>
                  </a:lnTo>
                  <a:lnTo>
                    <a:pt x="8000" y="5334000"/>
                  </a:lnTo>
                  <a:lnTo>
                    <a:pt x="98678" y="5334000"/>
                  </a:lnTo>
                  <a:lnTo>
                    <a:pt x="106679" y="5325999"/>
                  </a:lnTo>
                  <a:lnTo>
                    <a:pt x="106679" y="8000"/>
                  </a:lnTo>
                  <a:lnTo>
                    <a:pt x="98678" y="0"/>
                  </a:lnTo>
                  <a:close/>
                </a:path>
              </a:pathLst>
            </a:custGeom>
            <a:solidFill>
              <a:srgbClr val="4F81BC"/>
            </a:solidFill>
          </p:spPr>
          <p:txBody>
            <a:bodyPr wrap="square" lIns="0" tIns="0" rIns="0" bIns="0" rtlCol="0"/>
            <a:lstStyle/>
            <a:p>
              <a:endParaRPr/>
            </a:p>
          </p:txBody>
        </p:sp>
        <p:sp>
          <p:nvSpPr>
            <p:cNvPr id="13" name="object 13"/>
            <p:cNvSpPr/>
            <p:nvPr/>
          </p:nvSpPr>
          <p:spPr>
            <a:xfrm>
              <a:off x="8583929" y="255270"/>
              <a:ext cx="106680" cy="5334000"/>
            </a:xfrm>
            <a:custGeom>
              <a:avLst/>
              <a:gdLst/>
              <a:ahLst/>
              <a:cxnLst/>
              <a:rect l="l" t="t" r="r" b="b"/>
              <a:pathLst>
                <a:path w="106679" h="5334000">
                  <a:moveTo>
                    <a:pt x="88900" y="0"/>
                  </a:moveTo>
                  <a:lnTo>
                    <a:pt x="98678" y="0"/>
                  </a:lnTo>
                  <a:lnTo>
                    <a:pt x="106679" y="8000"/>
                  </a:lnTo>
                  <a:lnTo>
                    <a:pt x="106679" y="17779"/>
                  </a:lnTo>
                  <a:lnTo>
                    <a:pt x="106679" y="5316220"/>
                  </a:lnTo>
                  <a:lnTo>
                    <a:pt x="106679" y="5325999"/>
                  </a:lnTo>
                  <a:lnTo>
                    <a:pt x="98678" y="5334000"/>
                  </a:lnTo>
                  <a:lnTo>
                    <a:pt x="88900" y="5334000"/>
                  </a:lnTo>
                  <a:lnTo>
                    <a:pt x="17779" y="5334000"/>
                  </a:lnTo>
                  <a:lnTo>
                    <a:pt x="8000" y="5334000"/>
                  </a:lnTo>
                  <a:lnTo>
                    <a:pt x="0" y="5325999"/>
                  </a:lnTo>
                  <a:lnTo>
                    <a:pt x="0" y="5316220"/>
                  </a:lnTo>
                  <a:lnTo>
                    <a:pt x="0" y="17779"/>
                  </a:lnTo>
                  <a:lnTo>
                    <a:pt x="0" y="8000"/>
                  </a:lnTo>
                  <a:lnTo>
                    <a:pt x="8000" y="0"/>
                  </a:lnTo>
                  <a:lnTo>
                    <a:pt x="17779" y="0"/>
                  </a:lnTo>
                  <a:lnTo>
                    <a:pt x="88900" y="0"/>
                  </a:lnTo>
                  <a:close/>
                </a:path>
              </a:pathLst>
            </a:custGeom>
            <a:ln w="25400">
              <a:solidFill>
                <a:srgbClr val="385D89"/>
              </a:solidFill>
            </a:ln>
          </p:spPr>
          <p:txBody>
            <a:bodyPr wrap="square" lIns="0" tIns="0" rIns="0" bIns="0" rtlCol="0"/>
            <a:lstStyle/>
            <a:p>
              <a:endParaRPr/>
            </a:p>
          </p:txBody>
        </p:sp>
      </p:grpSp>
      <p:grpSp>
        <p:nvGrpSpPr>
          <p:cNvPr id="14" name="object 14"/>
          <p:cNvGrpSpPr/>
          <p:nvPr/>
        </p:nvGrpSpPr>
        <p:grpSpPr>
          <a:xfrm>
            <a:off x="454405" y="628141"/>
            <a:ext cx="8025493" cy="5576377"/>
            <a:chOff x="454405" y="628141"/>
            <a:chExt cx="6147435" cy="5620385"/>
          </a:xfrm>
        </p:grpSpPr>
        <p:sp>
          <p:nvSpPr>
            <p:cNvPr id="15" name="object 15"/>
            <p:cNvSpPr/>
            <p:nvPr/>
          </p:nvSpPr>
          <p:spPr>
            <a:xfrm>
              <a:off x="468629" y="6168389"/>
              <a:ext cx="6120765" cy="67310"/>
            </a:xfrm>
            <a:custGeom>
              <a:avLst/>
              <a:gdLst/>
              <a:ahLst/>
              <a:cxnLst/>
              <a:rect l="l" t="t" r="r" b="b"/>
              <a:pathLst>
                <a:path w="6120765" h="67310">
                  <a:moveTo>
                    <a:pt x="6115431" y="0"/>
                  </a:moveTo>
                  <a:lnTo>
                    <a:pt x="5003" y="0"/>
                  </a:lnTo>
                  <a:lnTo>
                    <a:pt x="0" y="5003"/>
                  </a:lnTo>
                  <a:lnTo>
                    <a:pt x="0" y="11176"/>
                  </a:lnTo>
                  <a:lnTo>
                    <a:pt x="0" y="62052"/>
                  </a:lnTo>
                  <a:lnTo>
                    <a:pt x="5003" y="67056"/>
                  </a:lnTo>
                  <a:lnTo>
                    <a:pt x="6115431" y="67056"/>
                  </a:lnTo>
                  <a:lnTo>
                    <a:pt x="6120384" y="62052"/>
                  </a:lnTo>
                  <a:lnTo>
                    <a:pt x="6120384" y="5003"/>
                  </a:lnTo>
                  <a:lnTo>
                    <a:pt x="6115431" y="0"/>
                  </a:lnTo>
                  <a:close/>
                </a:path>
              </a:pathLst>
            </a:custGeom>
            <a:solidFill>
              <a:srgbClr val="4F81BC"/>
            </a:solidFill>
          </p:spPr>
          <p:txBody>
            <a:bodyPr wrap="square" lIns="0" tIns="0" rIns="0" bIns="0" rtlCol="0"/>
            <a:lstStyle/>
            <a:p>
              <a:endParaRPr/>
            </a:p>
          </p:txBody>
        </p:sp>
        <p:sp>
          <p:nvSpPr>
            <p:cNvPr id="16" name="object 16"/>
            <p:cNvSpPr/>
            <p:nvPr/>
          </p:nvSpPr>
          <p:spPr>
            <a:xfrm>
              <a:off x="468629" y="6168389"/>
              <a:ext cx="6120765" cy="67310"/>
            </a:xfrm>
            <a:custGeom>
              <a:avLst/>
              <a:gdLst/>
              <a:ahLst/>
              <a:cxnLst/>
              <a:rect l="l" t="t" r="r" b="b"/>
              <a:pathLst>
                <a:path w="6120765" h="67310">
                  <a:moveTo>
                    <a:pt x="0" y="11176"/>
                  </a:moveTo>
                  <a:lnTo>
                    <a:pt x="0" y="5003"/>
                  </a:lnTo>
                  <a:lnTo>
                    <a:pt x="5003" y="0"/>
                  </a:lnTo>
                  <a:lnTo>
                    <a:pt x="11176" y="0"/>
                  </a:lnTo>
                  <a:lnTo>
                    <a:pt x="6109208" y="0"/>
                  </a:lnTo>
                  <a:lnTo>
                    <a:pt x="6115431" y="0"/>
                  </a:lnTo>
                  <a:lnTo>
                    <a:pt x="6120384" y="5003"/>
                  </a:lnTo>
                  <a:lnTo>
                    <a:pt x="6120384" y="11176"/>
                  </a:lnTo>
                  <a:lnTo>
                    <a:pt x="6120384" y="55880"/>
                  </a:lnTo>
                  <a:lnTo>
                    <a:pt x="6120384" y="62052"/>
                  </a:lnTo>
                  <a:lnTo>
                    <a:pt x="6115431" y="67056"/>
                  </a:lnTo>
                  <a:lnTo>
                    <a:pt x="6109208" y="67056"/>
                  </a:lnTo>
                  <a:lnTo>
                    <a:pt x="11176" y="67056"/>
                  </a:lnTo>
                  <a:lnTo>
                    <a:pt x="5003" y="67056"/>
                  </a:lnTo>
                  <a:lnTo>
                    <a:pt x="0" y="62052"/>
                  </a:lnTo>
                  <a:lnTo>
                    <a:pt x="0" y="55880"/>
                  </a:lnTo>
                  <a:lnTo>
                    <a:pt x="0" y="11176"/>
                  </a:lnTo>
                  <a:close/>
                </a:path>
              </a:pathLst>
            </a:custGeom>
            <a:ln w="25400">
              <a:solidFill>
                <a:srgbClr val="385D89"/>
              </a:solidFill>
            </a:ln>
          </p:spPr>
          <p:txBody>
            <a:bodyPr wrap="square" lIns="0" tIns="0" rIns="0" bIns="0" rtlCol="0"/>
            <a:lstStyle/>
            <a:p>
              <a:endParaRPr/>
            </a:p>
          </p:txBody>
        </p:sp>
        <p:sp>
          <p:nvSpPr>
            <p:cNvPr id="17" name="object 17"/>
            <p:cNvSpPr/>
            <p:nvPr/>
          </p:nvSpPr>
          <p:spPr>
            <a:xfrm>
              <a:off x="467105" y="640841"/>
              <a:ext cx="108585" cy="5577840"/>
            </a:xfrm>
            <a:custGeom>
              <a:avLst/>
              <a:gdLst/>
              <a:ahLst/>
              <a:cxnLst/>
              <a:rect l="l" t="t" r="r" b="b"/>
              <a:pathLst>
                <a:path w="108584" h="5577840">
                  <a:moveTo>
                    <a:pt x="90170" y="0"/>
                  </a:moveTo>
                  <a:lnTo>
                    <a:pt x="18034" y="0"/>
                  </a:lnTo>
                  <a:lnTo>
                    <a:pt x="11015" y="1424"/>
                  </a:lnTo>
                  <a:lnTo>
                    <a:pt x="5283" y="5302"/>
                  </a:lnTo>
                  <a:lnTo>
                    <a:pt x="1417" y="11037"/>
                  </a:lnTo>
                  <a:lnTo>
                    <a:pt x="0" y="18034"/>
                  </a:lnTo>
                  <a:lnTo>
                    <a:pt x="0" y="5559806"/>
                  </a:lnTo>
                  <a:lnTo>
                    <a:pt x="1417" y="5566824"/>
                  </a:lnTo>
                  <a:lnTo>
                    <a:pt x="5283" y="5572556"/>
                  </a:lnTo>
                  <a:lnTo>
                    <a:pt x="11015" y="5576422"/>
                  </a:lnTo>
                  <a:lnTo>
                    <a:pt x="18034" y="5577840"/>
                  </a:lnTo>
                  <a:lnTo>
                    <a:pt x="90170" y="5577840"/>
                  </a:lnTo>
                  <a:lnTo>
                    <a:pt x="97188" y="5576422"/>
                  </a:lnTo>
                  <a:lnTo>
                    <a:pt x="102920" y="5572556"/>
                  </a:lnTo>
                  <a:lnTo>
                    <a:pt x="106786" y="5566824"/>
                  </a:lnTo>
                  <a:lnTo>
                    <a:pt x="108203" y="5559806"/>
                  </a:lnTo>
                  <a:lnTo>
                    <a:pt x="108203" y="18034"/>
                  </a:lnTo>
                  <a:lnTo>
                    <a:pt x="106786" y="11037"/>
                  </a:lnTo>
                  <a:lnTo>
                    <a:pt x="102920" y="5302"/>
                  </a:lnTo>
                  <a:lnTo>
                    <a:pt x="97188" y="1424"/>
                  </a:lnTo>
                  <a:lnTo>
                    <a:pt x="90170" y="0"/>
                  </a:lnTo>
                  <a:close/>
                </a:path>
              </a:pathLst>
            </a:custGeom>
            <a:solidFill>
              <a:srgbClr val="4F81BC"/>
            </a:solidFill>
          </p:spPr>
          <p:txBody>
            <a:bodyPr wrap="square" lIns="0" tIns="0" rIns="0" bIns="0" rtlCol="0"/>
            <a:lstStyle/>
            <a:p>
              <a:endParaRPr/>
            </a:p>
          </p:txBody>
        </p:sp>
        <p:sp>
          <p:nvSpPr>
            <p:cNvPr id="18" name="object 18"/>
            <p:cNvSpPr/>
            <p:nvPr/>
          </p:nvSpPr>
          <p:spPr>
            <a:xfrm>
              <a:off x="467105" y="640841"/>
              <a:ext cx="108585" cy="5577840"/>
            </a:xfrm>
            <a:custGeom>
              <a:avLst/>
              <a:gdLst/>
              <a:ahLst/>
              <a:cxnLst/>
              <a:rect l="l" t="t" r="r" b="b"/>
              <a:pathLst>
                <a:path w="108584" h="5577840">
                  <a:moveTo>
                    <a:pt x="18034" y="0"/>
                  </a:moveTo>
                  <a:lnTo>
                    <a:pt x="11015" y="1424"/>
                  </a:lnTo>
                  <a:lnTo>
                    <a:pt x="5283" y="5302"/>
                  </a:lnTo>
                  <a:lnTo>
                    <a:pt x="1417" y="11037"/>
                  </a:lnTo>
                  <a:lnTo>
                    <a:pt x="0" y="18034"/>
                  </a:lnTo>
                  <a:lnTo>
                    <a:pt x="0" y="5559806"/>
                  </a:lnTo>
                  <a:lnTo>
                    <a:pt x="1417" y="5566824"/>
                  </a:lnTo>
                  <a:lnTo>
                    <a:pt x="5283" y="5572556"/>
                  </a:lnTo>
                  <a:lnTo>
                    <a:pt x="11015" y="5576422"/>
                  </a:lnTo>
                  <a:lnTo>
                    <a:pt x="18034" y="5577840"/>
                  </a:lnTo>
                  <a:lnTo>
                    <a:pt x="90170" y="5577840"/>
                  </a:lnTo>
                  <a:lnTo>
                    <a:pt x="97188" y="5576422"/>
                  </a:lnTo>
                  <a:lnTo>
                    <a:pt x="102920" y="5572556"/>
                  </a:lnTo>
                  <a:lnTo>
                    <a:pt x="106786" y="5566824"/>
                  </a:lnTo>
                  <a:lnTo>
                    <a:pt x="108203" y="5559806"/>
                  </a:lnTo>
                  <a:lnTo>
                    <a:pt x="108203" y="18034"/>
                  </a:lnTo>
                  <a:lnTo>
                    <a:pt x="106786" y="11037"/>
                  </a:lnTo>
                  <a:lnTo>
                    <a:pt x="102920" y="5302"/>
                  </a:lnTo>
                  <a:lnTo>
                    <a:pt x="97188" y="1424"/>
                  </a:lnTo>
                  <a:lnTo>
                    <a:pt x="90170" y="0"/>
                  </a:lnTo>
                  <a:lnTo>
                    <a:pt x="18034" y="0"/>
                  </a:lnTo>
                  <a:close/>
                </a:path>
              </a:pathLst>
            </a:custGeom>
            <a:ln w="25400">
              <a:solidFill>
                <a:srgbClr val="385D89"/>
              </a:solidFill>
            </a:ln>
          </p:spPr>
          <p:txBody>
            <a:bodyPr wrap="square" lIns="0" tIns="0" rIns="0" bIns="0" rtlCol="0"/>
            <a:lstStyle/>
            <a:p>
              <a:endParaRPr/>
            </a:p>
          </p:txBody>
        </p:sp>
      </p:gr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sp>
        <p:nvSpPr>
          <p:cNvPr id="5" name="object 5"/>
          <p:cNvSpPr txBox="1">
            <a:spLocks noGrp="1"/>
          </p:cNvSpPr>
          <p:nvPr>
            <p:ph type="title"/>
          </p:nvPr>
        </p:nvSpPr>
        <p:spPr>
          <a:xfrm>
            <a:off x="990600" y="527880"/>
            <a:ext cx="8018145" cy="904415"/>
          </a:xfrm>
          <a:prstGeom prst="rect">
            <a:avLst/>
          </a:prstGeom>
        </p:spPr>
        <p:txBody>
          <a:bodyPr vert="horz" wrap="square" lIns="0" tIns="11430" rIns="0" bIns="0" rtlCol="0">
            <a:spAutoFit/>
          </a:bodyPr>
          <a:lstStyle/>
          <a:p>
            <a:pPr marL="12700" marR="5080" algn="ctr">
              <a:lnSpc>
                <a:spcPct val="108400"/>
              </a:lnSpc>
              <a:spcBef>
                <a:spcPts val="90"/>
              </a:spcBef>
            </a:pP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MODIFICHE ALLA ESPROPRIAZIONE PRESSO TERZI</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b="0" spc="-5" dirty="0">
              <a:latin typeface="Verdana"/>
              <a:cs typeface="Verdana"/>
            </a:endParaRPr>
          </a:p>
        </p:txBody>
      </p:sp>
      <p:sp>
        <p:nvSpPr>
          <p:cNvPr id="7" name="object 7"/>
          <p:cNvSpPr txBox="1">
            <a:spLocks noGrp="1"/>
          </p:cNvSpPr>
          <p:nvPr>
            <p:ph type="ftr" sz="quarter" idx="5"/>
          </p:nvPr>
        </p:nvSpPr>
        <p:spPr>
          <a:xfrm>
            <a:off x="6701155" y="6538923"/>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 ITALIA CAMPERCHIOLI</a:t>
            </a:r>
            <a:endParaRPr spc="-5" dirty="0"/>
          </a:p>
        </p:txBody>
      </p:sp>
      <p:sp>
        <p:nvSpPr>
          <p:cNvPr id="8" name="CasellaDiTesto 7">
            <a:extLst>
              <a:ext uri="{FF2B5EF4-FFF2-40B4-BE49-F238E27FC236}">
                <a16:creationId xmlns:a16="http://schemas.microsoft.com/office/drawing/2014/main" id="{5670A870-0722-7A41-9521-C51C3874DC68}"/>
              </a:ext>
            </a:extLst>
          </p:cNvPr>
          <p:cNvSpPr txBox="1"/>
          <p:nvPr/>
        </p:nvSpPr>
        <p:spPr>
          <a:xfrm>
            <a:off x="389128" y="1432295"/>
            <a:ext cx="8619617" cy="4832413"/>
          </a:xfrm>
          <a:prstGeom prst="rect">
            <a:avLst/>
          </a:prstGeom>
          <a:noFill/>
        </p:spPr>
        <p:txBody>
          <a:bodyPr wrap="square" rtlCol="0">
            <a:spAutoFit/>
          </a:bodyPr>
          <a:lstStyle/>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 pochi mesi dall’entrata in vigore la nuova disciplina, con Nota del 20-9-2022 il Ministero della Giustizia ha precisato che la notifica al debitore ed al terzo dell’avviso di avvenuta iscrizione a ruolo, ai sensi del nuovo 5° comma dell’</a:t>
            </a:r>
            <a:r>
              <a:rPr lang="it-IT" sz="1800" u="none" strike="noStrik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art. 543</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c.p.c., deve essere eseguita dall’Ufficiale Giudiziario, “</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trattandosi di adempimenti che vanno a perfezionare l’intera procedura del pignoramento presso terzi</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gn="just" defTabSz="914400" rtl="0" eaLnBrk="1" fontAlgn="auto" latinLnBrk="0" hangingPunct="1">
              <a:lnSpc>
                <a:spcPct val="107000"/>
              </a:lnSpc>
              <a:spcBef>
                <a:spcPts val="0"/>
              </a:spcBef>
              <a:spcAft>
                <a:spcPts val="800"/>
              </a:spcAft>
              <a:buClrTx/>
              <a:buSzTx/>
              <a:buFontTx/>
              <a:buNone/>
              <a:tabLst/>
              <a:defRPr/>
            </a:pPr>
            <a:r>
              <a:rPr kumimoji="0" lang="it-IT"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Il Consiglio Nazionale Forense, con nota del 29-9-2022, ha evidenziato che appare evidente come l’avviso ex </a:t>
            </a:r>
            <a:r>
              <a:rPr kumimoji="0" lang="it-IT" b="0" i="0" u="none" strike="noStrike" kern="1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art. 543</a:t>
            </a:r>
            <a:r>
              <a:rPr kumimoji="0" lang="it-IT"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c.p.c. non può essere considerato un atto di esecuzione proprio dell’Ufficiale Giudiziario considerato “</a:t>
            </a:r>
            <a:r>
              <a:rPr kumimoji="0" lang="it-IT" b="0"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che l’avviso prescritto dalla norma</a:t>
            </a:r>
            <a:r>
              <a:rPr kumimoji="0" lang="it-IT"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it-IT" b="0"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è successivo al perfezionarsi dell’esecuzione, collocandosi in una fase cronologicamente successiva a quella della redazione e della notificazione del verbale da parte dell’ufficiale giudiziario, il quale avrà già eseguito il pignoramento. Senza ulteriormente considerare che al momento della redazione e della notificazione del verbale da parte dell’avviso ex art. 543 c.p.c., la procedura è stata già iscritta a ruolo ed è stato formato il relativo fascicolo</a:t>
            </a:r>
            <a:r>
              <a:rPr kumimoji="0" lang="it-IT"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2641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sp>
        <p:nvSpPr>
          <p:cNvPr id="5" name="object 5"/>
          <p:cNvSpPr txBox="1">
            <a:spLocks noGrp="1"/>
          </p:cNvSpPr>
          <p:nvPr>
            <p:ph type="title"/>
          </p:nvPr>
        </p:nvSpPr>
        <p:spPr>
          <a:xfrm>
            <a:off x="990600" y="527880"/>
            <a:ext cx="8018145" cy="904415"/>
          </a:xfrm>
          <a:prstGeom prst="rect">
            <a:avLst/>
          </a:prstGeom>
        </p:spPr>
        <p:txBody>
          <a:bodyPr vert="horz" wrap="square" lIns="0" tIns="11430" rIns="0" bIns="0" rtlCol="0">
            <a:spAutoFit/>
          </a:bodyPr>
          <a:lstStyle/>
          <a:p>
            <a:pPr marL="12700" marR="5080" algn="ctr">
              <a:lnSpc>
                <a:spcPct val="108400"/>
              </a:lnSpc>
              <a:spcBef>
                <a:spcPts val="90"/>
              </a:spcBef>
            </a:pP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MODIFICHE ALLA ESPROPRIAZIONE PRESSO TERZI</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b="0" spc="-5" dirty="0">
              <a:latin typeface="Verdana"/>
              <a:cs typeface="Verdana"/>
            </a:endParaRPr>
          </a:p>
        </p:txBody>
      </p:sp>
      <p:sp>
        <p:nvSpPr>
          <p:cNvPr id="7" name="object 7"/>
          <p:cNvSpPr txBox="1">
            <a:spLocks noGrp="1"/>
          </p:cNvSpPr>
          <p:nvPr>
            <p:ph type="ftr" sz="quarter" idx="5"/>
          </p:nvPr>
        </p:nvSpPr>
        <p:spPr>
          <a:xfrm>
            <a:off x="6701155" y="6538923"/>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 ITALIA CAMPERCHIOLI</a:t>
            </a:r>
            <a:endParaRPr spc="-5" dirty="0"/>
          </a:p>
        </p:txBody>
      </p:sp>
      <p:sp>
        <p:nvSpPr>
          <p:cNvPr id="8" name="CasellaDiTesto 7">
            <a:extLst>
              <a:ext uri="{FF2B5EF4-FFF2-40B4-BE49-F238E27FC236}">
                <a16:creationId xmlns:a16="http://schemas.microsoft.com/office/drawing/2014/main" id="{5670A870-0722-7A41-9521-C51C3874DC68}"/>
              </a:ext>
            </a:extLst>
          </p:cNvPr>
          <p:cNvSpPr txBox="1"/>
          <p:nvPr/>
        </p:nvSpPr>
        <p:spPr>
          <a:xfrm>
            <a:off x="1" y="1432295"/>
            <a:ext cx="9126620" cy="2211375"/>
          </a:xfrm>
          <a:prstGeom prst="rect">
            <a:avLst/>
          </a:prstGeom>
          <a:noFill/>
        </p:spPr>
        <p:txBody>
          <a:bodyPr wrap="square" rtlCol="0">
            <a:spAutoFit/>
          </a:bodyPr>
          <a:lstStyle/>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Con circolare del 12.12.2022 il Ministero della Giustizia, Direzione UNEP ha ribadito che gli adempimenti previsti nella modifica dell'</a:t>
            </a:r>
            <a:r>
              <a:rPr lang="it-IT" sz="1800" u="none" strike="noStrik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art. 543</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c.p.c. (notifica degli avvisi di iscrizione a ruolo) “</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vanno a perfezionare l'intera procedura del pignoramento presso terzi</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pur potendo l'avvocato avvalersi di tutte le modalità di notifica previste dalla legislazione vigente.</a:t>
            </a:r>
          </a:p>
          <a:p>
            <a:pPr algn="just"/>
            <a:r>
              <a:rPr lang="it-IT" sz="1800" dirty="0">
                <a:effectLst/>
                <a:latin typeface="Calibri" panose="020F0502020204030204" pitchFamily="34" charset="0"/>
                <a:ea typeface="Calibri" panose="020F0502020204030204" pitchFamily="34" charset="0"/>
                <a:cs typeface="Times New Roman" panose="02020603050405020304" pitchFamily="18" charset="0"/>
              </a:rPr>
              <a:t>Quindi, il Ministero, facendo un passo indietro e riconoscendo in sostanza di aver commesso un errore di interpretazione, ammette che alla notifica degli adempimenti di cui al comma 5° dell’art. 543 c.p.c. potrà provvedere direttamente l’avvocato.</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140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sp>
        <p:nvSpPr>
          <p:cNvPr id="4" name="object 4"/>
          <p:cNvSpPr txBox="1"/>
          <p:nvPr/>
        </p:nvSpPr>
        <p:spPr>
          <a:xfrm>
            <a:off x="533400" y="2667000"/>
            <a:ext cx="8382000" cy="2131353"/>
          </a:xfrm>
          <a:prstGeom prst="rect">
            <a:avLst/>
          </a:prstGeom>
        </p:spPr>
        <p:txBody>
          <a:bodyPr vert="horz" wrap="square" lIns="0" tIns="12700" rIns="0" bIns="0" rtlCol="0">
            <a:spAutoFit/>
          </a:bodyPr>
          <a:lstStyle/>
          <a:p>
            <a:pPr marL="12700">
              <a:lnSpc>
                <a:spcPct val="100000"/>
              </a:lnSpc>
              <a:spcBef>
                <a:spcPts val="100"/>
              </a:spcBef>
            </a:pPr>
            <a:r>
              <a:rPr lang="it-IT" sz="5400" b="1" i="1" dirty="0">
                <a:solidFill>
                  <a:srgbClr val="FFFFFF"/>
                </a:solidFill>
                <a:latin typeface="Aharoni" panose="02010803020104030203" pitchFamily="2" charset="-79"/>
                <a:cs typeface="Aharoni" panose="02010803020104030203" pitchFamily="2" charset="-79"/>
              </a:rPr>
              <a:t>Grazie per l’attenzione.</a:t>
            </a:r>
            <a:endParaRPr lang="it-IT" sz="5400" b="1" i="1" dirty="0">
              <a:solidFill>
                <a:srgbClr val="FFFFFF"/>
              </a:solidFill>
              <a:latin typeface="Arial"/>
              <a:cs typeface="Arial"/>
            </a:endParaRPr>
          </a:p>
          <a:p>
            <a:pPr marL="12700">
              <a:lnSpc>
                <a:spcPct val="100000"/>
              </a:lnSpc>
              <a:spcBef>
                <a:spcPts val="100"/>
              </a:spcBef>
            </a:pPr>
            <a:endParaRPr lang="it-IT" sz="5400" b="1" i="1" dirty="0">
              <a:solidFill>
                <a:srgbClr val="FFFFFF"/>
              </a:solidFill>
              <a:latin typeface="Arial"/>
              <a:cs typeface="Arial"/>
            </a:endParaRPr>
          </a:p>
          <a:p>
            <a:pPr marL="12700" algn="r">
              <a:lnSpc>
                <a:spcPct val="100000"/>
              </a:lnSpc>
              <a:spcBef>
                <a:spcPts val="100"/>
              </a:spcBef>
            </a:pPr>
            <a:r>
              <a:rPr lang="it-IT" sz="2800" b="1" i="1" dirty="0">
                <a:solidFill>
                  <a:srgbClr val="FFFFFF"/>
                </a:solidFill>
                <a:latin typeface="Vladimir Script" panose="03050402040407070305" pitchFamily="66" charset="0"/>
                <a:cs typeface="Arial"/>
              </a:rPr>
              <a:t>Avv. Italia Camperchioli</a:t>
            </a:r>
            <a:endParaRPr sz="2800" dirty="0">
              <a:latin typeface="Vladimir Script" panose="03050402040407070305" pitchFamily="66" charset="0"/>
              <a:cs typeface="Arial"/>
            </a:endParaRPr>
          </a:p>
        </p:txBody>
      </p:sp>
      <p:sp>
        <p:nvSpPr>
          <p:cNvPr id="6" name="object 6"/>
          <p:cNvSpPr txBox="1">
            <a:spLocks noGrp="1"/>
          </p:cNvSpPr>
          <p:nvPr>
            <p:ph type="ftr" sz="quarter" idx="5"/>
          </p:nvPr>
        </p:nvSpPr>
        <p:spPr>
          <a:xfrm>
            <a:off x="6110732" y="6438987"/>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ITALIA CAMPERCHIOLI</a:t>
            </a:r>
            <a:endParaRPr spc="-5" dirty="0"/>
          </a:p>
        </p:txBody>
      </p:sp>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pic>
        <p:nvPicPr>
          <p:cNvPr id="4" name="object 4"/>
          <p:cNvPicPr/>
          <p:nvPr/>
        </p:nvPicPr>
        <p:blipFill>
          <a:blip r:embed="rId4" cstate="print"/>
          <a:stretch>
            <a:fillRect/>
          </a:stretch>
        </p:blipFill>
        <p:spPr>
          <a:xfrm>
            <a:off x="76200" y="5095302"/>
            <a:ext cx="2582417" cy="1773174"/>
          </a:xfrm>
          <a:prstGeom prst="rect">
            <a:avLst/>
          </a:prstGeom>
        </p:spPr>
      </p:pic>
      <p:sp>
        <p:nvSpPr>
          <p:cNvPr id="5" name="object 5"/>
          <p:cNvSpPr txBox="1">
            <a:spLocks noGrp="1"/>
          </p:cNvSpPr>
          <p:nvPr>
            <p:ph type="title"/>
          </p:nvPr>
        </p:nvSpPr>
        <p:spPr>
          <a:xfrm>
            <a:off x="990600" y="527880"/>
            <a:ext cx="8018145" cy="904415"/>
          </a:xfrm>
          <a:prstGeom prst="rect">
            <a:avLst/>
          </a:prstGeom>
        </p:spPr>
        <p:txBody>
          <a:bodyPr vert="horz" wrap="square" lIns="0" tIns="11430" rIns="0" bIns="0" rtlCol="0">
            <a:spAutoFit/>
          </a:bodyPr>
          <a:lstStyle/>
          <a:p>
            <a:pPr marL="12700" marR="5080" algn="ctr">
              <a:lnSpc>
                <a:spcPct val="108400"/>
              </a:lnSpc>
              <a:spcBef>
                <a:spcPts val="90"/>
              </a:spcBef>
            </a:pP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MODIFICHE ALL’ ESPROPRIAZIONE MOBILIARE PRESSO IL DEBITORE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b="0" spc="-5" dirty="0">
              <a:latin typeface="Verdana"/>
              <a:cs typeface="Verdana"/>
            </a:endParaRPr>
          </a:p>
        </p:txBody>
      </p:sp>
      <p:sp>
        <p:nvSpPr>
          <p:cNvPr id="7" name="object 7"/>
          <p:cNvSpPr txBox="1">
            <a:spLocks noGrp="1"/>
          </p:cNvSpPr>
          <p:nvPr>
            <p:ph type="ftr" sz="quarter" idx="5"/>
          </p:nvPr>
        </p:nvSpPr>
        <p:spPr>
          <a:xfrm>
            <a:off x="6701155" y="6538923"/>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 ITALIA CAMPERCHIOLI</a:t>
            </a:r>
            <a:endParaRPr spc="-5" dirty="0"/>
          </a:p>
        </p:txBody>
      </p:sp>
      <p:sp>
        <p:nvSpPr>
          <p:cNvPr id="8" name="CasellaDiTesto 7">
            <a:extLst>
              <a:ext uri="{FF2B5EF4-FFF2-40B4-BE49-F238E27FC236}">
                <a16:creationId xmlns:a16="http://schemas.microsoft.com/office/drawing/2014/main" id="{5670A870-0722-7A41-9521-C51C3874DC68}"/>
              </a:ext>
            </a:extLst>
          </p:cNvPr>
          <p:cNvSpPr txBox="1"/>
          <p:nvPr/>
        </p:nvSpPr>
        <p:spPr>
          <a:xfrm>
            <a:off x="389127" y="1223142"/>
            <a:ext cx="8619617" cy="3840731"/>
          </a:xfrm>
          <a:prstGeom prst="rect">
            <a:avLst/>
          </a:prstGeom>
          <a:noFill/>
        </p:spPr>
        <p:txBody>
          <a:bodyPr wrap="square" rtlCol="0">
            <a:spAutoFit/>
          </a:bodyPr>
          <a:lstStyle/>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disciplina dell’espropriazione mobiliare presso il debitore è stata lasciata sostanzialmente inalterata dagli interventi della riforma Cartabia.</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L’unica modifica è stata apportata con l’introduzione dell’art. 534 ter c.p.c. che disciplina il ricorso al Giudice dell’esecuzione.</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Il testo previgente stabiliva che: “</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Quando, nel corso delle operazioni di vendita, insorgono difficoltà il professionista delegato o il commissionario possono rivolgersi al giudice dell'esecuzione, il quale provvede con decreto. Le parti e gli interessati possono proporre reclamo avverso il predetto decreto ed avverso gli atti del professionista o del commissionario con ricorso allo stesso giudice, il quale provvede con ordinanza; il ricorso non sospende le operazioni di vendita salvo che il giudice, concorrendo gravi motivi, disponga la sospensione</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Contro il provvedimento del giudice è ammesso il reclamo ai sensi dell'articolo 669-terdecies”.</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2810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pic>
        <p:nvPicPr>
          <p:cNvPr id="4" name="object 4"/>
          <p:cNvPicPr/>
          <p:nvPr/>
        </p:nvPicPr>
        <p:blipFill>
          <a:blip r:embed="rId4" cstate="print"/>
          <a:stretch>
            <a:fillRect/>
          </a:stretch>
        </p:blipFill>
        <p:spPr>
          <a:xfrm>
            <a:off x="76200" y="5095302"/>
            <a:ext cx="2582417" cy="1773174"/>
          </a:xfrm>
          <a:prstGeom prst="rect">
            <a:avLst/>
          </a:prstGeom>
        </p:spPr>
      </p:pic>
      <p:sp>
        <p:nvSpPr>
          <p:cNvPr id="5" name="object 5"/>
          <p:cNvSpPr txBox="1">
            <a:spLocks noGrp="1"/>
          </p:cNvSpPr>
          <p:nvPr>
            <p:ph type="title"/>
          </p:nvPr>
        </p:nvSpPr>
        <p:spPr>
          <a:xfrm>
            <a:off x="990600" y="527880"/>
            <a:ext cx="8018145" cy="904415"/>
          </a:xfrm>
          <a:prstGeom prst="rect">
            <a:avLst/>
          </a:prstGeom>
        </p:spPr>
        <p:txBody>
          <a:bodyPr vert="horz" wrap="square" lIns="0" tIns="11430" rIns="0" bIns="0" rtlCol="0">
            <a:spAutoFit/>
          </a:bodyPr>
          <a:lstStyle/>
          <a:p>
            <a:pPr marL="12700" marR="5080" algn="ctr">
              <a:lnSpc>
                <a:spcPct val="108400"/>
              </a:lnSpc>
              <a:spcBef>
                <a:spcPts val="90"/>
              </a:spcBef>
            </a:pP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MODIFICHE ALL’ ESPROPRIAZIONE MOBILIARE PRESSO IL DEBITORE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b="0" spc="-5" dirty="0">
              <a:latin typeface="Verdana"/>
              <a:cs typeface="Verdana"/>
            </a:endParaRPr>
          </a:p>
        </p:txBody>
      </p:sp>
      <p:sp>
        <p:nvSpPr>
          <p:cNvPr id="7" name="object 7"/>
          <p:cNvSpPr txBox="1">
            <a:spLocks noGrp="1"/>
          </p:cNvSpPr>
          <p:nvPr>
            <p:ph type="ftr" sz="quarter" idx="5"/>
          </p:nvPr>
        </p:nvSpPr>
        <p:spPr>
          <a:xfrm>
            <a:off x="6701155" y="6538923"/>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 ITALIA CAMPERCHIOLI</a:t>
            </a:r>
            <a:endParaRPr spc="-5" dirty="0"/>
          </a:p>
        </p:txBody>
      </p:sp>
      <p:sp>
        <p:nvSpPr>
          <p:cNvPr id="8" name="CasellaDiTesto 7">
            <a:extLst>
              <a:ext uri="{FF2B5EF4-FFF2-40B4-BE49-F238E27FC236}">
                <a16:creationId xmlns:a16="http://schemas.microsoft.com/office/drawing/2014/main" id="{5670A870-0722-7A41-9521-C51C3874DC68}"/>
              </a:ext>
            </a:extLst>
          </p:cNvPr>
          <p:cNvSpPr txBox="1"/>
          <p:nvPr/>
        </p:nvSpPr>
        <p:spPr>
          <a:xfrm>
            <a:off x="370078" y="1175548"/>
            <a:ext cx="8619617" cy="4034502"/>
          </a:xfrm>
          <a:prstGeom prst="rect">
            <a:avLst/>
          </a:prstGeom>
          <a:noFill/>
        </p:spPr>
        <p:txBody>
          <a:bodyPr wrap="square" rtlCol="0">
            <a:spAutoFit/>
          </a:bodyPr>
          <a:lstStyle/>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Il nuovo testo dell’art. 534 ter c.p.c. invece stabilisce ora che: “</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Quando, nel corso delle operazioni di vendita, insorgono difficoltà il professionista delegato o il commissionario possono rivolgersi al giudice dell'esecuzione, il quale provvede con decreto. Avverso gli atti del professionista delegato o del commissionario è ammesso reclamo delle parti e degli interessati, da proporre con ricorso al giudice dell'esecuzione </a:t>
            </a:r>
            <a:r>
              <a:rPr lang="it-IT" sz="1800" b="1" i="1" kern="100" dirty="0">
                <a:effectLst/>
                <a:latin typeface="Calibri" panose="020F0502020204030204" pitchFamily="34" charset="0"/>
                <a:ea typeface="Calibri" panose="020F0502020204030204" pitchFamily="34" charset="0"/>
                <a:cs typeface="Times New Roman" panose="02020603050405020304" pitchFamily="18" charset="0"/>
              </a:rPr>
              <a:t>nel termine perentorio di venti giorni dal compimento dell'atto o dalla sua conoscenza</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 Il ricorso non sospende le operazioni di vendita, salvo che il giudice dell'esecuzione, concorrendo gravi motivi, disponga la sospensione. Sul reclamo di cui al secondo comma, il giudice dell'esecuzione provvede con ordinanza, </a:t>
            </a:r>
            <a:r>
              <a:rPr lang="it-IT" sz="1800" b="1" i="1" kern="100" dirty="0">
                <a:effectLst/>
                <a:latin typeface="Calibri" panose="020F0502020204030204" pitchFamily="34" charset="0"/>
                <a:ea typeface="Calibri" panose="020F0502020204030204" pitchFamily="34" charset="0"/>
                <a:cs typeface="Times New Roman" panose="02020603050405020304" pitchFamily="18" charset="0"/>
              </a:rPr>
              <a:t>avverso la quale è ammessa l'opposizione ai sensi dell'articolo 617</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norma dell’art. 534 ter c.p.c. nel testo riformato distingue con maggiore precisione le due fattispecie che possono verificarsi nel corso del processo esecutivo e sulle quali viene richiesto l’intervento del Giudice dell’esecuzione.</a:t>
            </a:r>
          </a:p>
        </p:txBody>
      </p:sp>
    </p:spTree>
    <p:extLst>
      <p:ext uri="{BB962C8B-B14F-4D97-AF65-F5344CB8AC3E}">
        <p14:creationId xmlns:p14="http://schemas.microsoft.com/office/powerpoint/2010/main" val="228611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sp>
        <p:nvSpPr>
          <p:cNvPr id="5" name="object 5"/>
          <p:cNvSpPr txBox="1">
            <a:spLocks noGrp="1"/>
          </p:cNvSpPr>
          <p:nvPr>
            <p:ph type="title"/>
          </p:nvPr>
        </p:nvSpPr>
        <p:spPr>
          <a:xfrm>
            <a:off x="990600" y="527880"/>
            <a:ext cx="8018145" cy="904415"/>
          </a:xfrm>
          <a:prstGeom prst="rect">
            <a:avLst/>
          </a:prstGeom>
        </p:spPr>
        <p:txBody>
          <a:bodyPr vert="horz" wrap="square" lIns="0" tIns="11430" rIns="0" bIns="0" rtlCol="0">
            <a:spAutoFit/>
          </a:bodyPr>
          <a:lstStyle/>
          <a:p>
            <a:pPr marL="12700" marR="5080" algn="ctr">
              <a:lnSpc>
                <a:spcPct val="108400"/>
              </a:lnSpc>
              <a:spcBef>
                <a:spcPts val="90"/>
              </a:spcBef>
            </a:pP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MODIFICHE ALL’ ESPROPRIAZIONE MOBILIARE PRESSO IL DEBITORE</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b="0" spc="-5" dirty="0">
              <a:latin typeface="Verdana"/>
              <a:cs typeface="Verdana"/>
            </a:endParaRPr>
          </a:p>
        </p:txBody>
      </p:sp>
      <p:sp>
        <p:nvSpPr>
          <p:cNvPr id="7" name="object 7"/>
          <p:cNvSpPr txBox="1">
            <a:spLocks noGrp="1"/>
          </p:cNvSpPr>
          <p:nvPr>
            <p:ph type="ftr" sz="quarter" idx="5"/>
          </p:nvPr>
        </p:nvSpPr>
        <p:spPr>
          <a:xfrm>
            <a:off x="6701155" y="6538923"/>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 ITALIA CAMPERCHIOLI</a:t>
            </a:r>
            <a:endParaRPr spc="-5" dirty="0"/>
          </a:p>
        </p:txBody>
      </p:sp>
      <p:sp>
        <p:nvSpPr>
          <p:cNvPr id="8" name="CasellaDiTesto 7">
            <a:extLst>
              <a:ext uri="{FF2B5EF4-FFF2-40B4-BE49-F238E27FC236}">
                <a16:creationId xmlns:a16="http://schemas.microsoft.com/office/drawing/2014/main" id="{5670A870-0722-7A41-9521-C51C3874DC68}"/>
              </a:ext>
            </a:extLst>
          </p:cNvPr>
          <p:cNvSpPr txBox="1"/>
          <p:nvPr/>
        </p:nvSpPr>
        <p:spPr>
          <a:xfrm>
            <a:off x="389127" y="1223142"/>
            <a:ext cx="8619617" cy="4935005"/>
          </a:xfrm>
          <a:prstGeom prst="rect">
            <a:avLst/>
          </a:prstGeom>
          <a:noFill/>
        </p:spPr>
        <p:txBody>
          <a:bodyPr wrap="square" rtlCol="0">
            <a:spAutoFit/>
          </a:bodyPr>
          <a:lstStyle/>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prima riguarda le difficoltà che il professionista delegato o il commissionario possono incontrare durante le operazioni di vendita e per la cui risoluzione si rivolgono al Giudice, il quale vi provvede con un decreto, il quale non è impugnabile, risolvendo soltanto questioni prettamente pratiche.</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Il secondo comma dell’art. 534 ter c.p.c. contempla, invece, la possibilità di proporre reclamo avverso gli atti del professionista delegato o del commissionario a cura delle parti o di altri interessati, introducendo il termine dei 20 giorni, non previsto nel testo previgente.</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L’ordinanza che verrà poi emessa a seguito del reclamo sarà impugnabile con opposizione ex art. 617 c.p.c. e non più con reclamo.</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Tali modifiche introdotte nell’art. 534 ter c.p.c. le ritroviamo anche nell’art. 591 ter c.p.c. in materia di espropriazione immobiliare e nell’art. 168 disp. att. c.p.c. per il caso di reclamo contro l’operato dell’ufficiale incaricato della vendita.</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Anche in questi casi, è stato introdotto lo strumento dell’opposizione agli atti esecutivi per l’impugnazione dell’ordinanza del Giudice dell’esecuzione.</a:t>
            </a:r>
          </a:p>
        </p:txBody>
      </p:sp>
    </p:spTree>
    <p:extLst>
      <p:ext uri="{BB962C8B-B14F-4D97-AF65-F5344CB8AC3E}">
        <p14:creationId xmlns:p14="http://schemas.microsoft.com/office/powerpoint/2010/main" val="1016299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sp>
        <p:nvSpPr>
          <p:cNvPr id="5" name="object 5"/>
          <p:cNvSpPr txBox="1"/>
          <p:nvPr/>
        </p:nvSpPr>
        <p:spPr>
          <a:xfrm>
            <a:off x="381000" y="2247366"/>
            <a:ext cx="8610599" cy="5604739"/>
          </a:xfrm>
          <a:prstGeom prst="rect">
            <a:avLst/>
          </a:prstGeom>
        </p:spPr>
        <p:txBody>
          <a:bodyPr vert="horz" wrap="square" lIns="0" tIns="12700" rIns="0" bIns="0" rtlCol="0">
            <a:spAutoFit/>
          </a:bodyPr>
          <a:lstStyle/>
          <a:p>
            <a:pPr algn="just">
              <a:lnSpc>
                <a:spcPct val="107000"/>
              </a:lnSpc>
              <a:spcAft>
                <a:spcPts val="800"/>
              </a:spcAft>
            </a:pPr>
            <a:r>
              <a:rPr lang="it-IT" kern="100" dirty="0">
                <a:effectLst/>
                <a:latin typeface="Calibri" panose="020F0502020204030204" pitchFamily="34" charset="0"/>
                <a:ea typeface="Calibri" panose="020F0502020204030204" pitchFamily="34" charset="0"/>
                <a:cs typeface="Times New Roman" panose="02020603050405020304" pitchFamily="18" charset="0"/>
              </a:rPr>
              <a:t>In materia di espropriazione presso terzi, la </a:t>
            </a:r>
            <a:r>
              <a:rPr lang="it-IT" u="none" strike="noStrik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L. 26-11-2021, n. 206</a:t>
            </a:r>
            <a:r>
              <a:rPr lang="it-IT" kern="100" dirty="0">
                <a:effectLst/>
                <a:latin typeface="Calibri" panose="020F0502020204030204" pitchFamily="34" charset="0"/>
                <a:ea typeface="Calibri" panose="020F0502020204030204" pitchFamily="34" charset="0"/>
                <a:cs typeface="Times New Roman" panose="02020603050405020304" pitchFamily="18" charset="0"/>
              </a:rPr>
              <a:t> (art. 1, 37° comma), applicabile ai procedimenti instaurati a decorrere dal 22-6-2022, ha introdotti i commi 5 e 6 all’art. 543, c.p.c.:</a:t>
            </a:r>
          </a:p>
          <a:p>
            <a:pPr marL="0" marR="0" lvl="0" indent="0" algn="just" defTabSz="914400" rtl="0" eaLnBrk="1" fontAlgn="auto" latinLnBrk="0" hangingPunct="1">
              <a:lnSpc>
                <a:spcPct val="107000"/>
              </a:lnSpc>
              <a:spcBef>
                <a:spcPts val="0"/>
              </a:spcBef>
              <a:spcAft>
                <a:spcPts val="800"/>
              </a:spcAft>
              <a:buClrTx/>
              <a:buSzTx/>
              <a:buFontTx/>
              <a:buNone/>
              <a:tabLst/>
              <a:defRPr/>
            </a:pPr>
            <a:r>
              <a:rPr lang="it-IT" b="1" i="1" kern="1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r>
              <a:rPr kumimoji="0" lang="it-IT" b="1"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Il creditore, entro la data dell'udienza di comparizione indicata nell'atto di pignoramento, notifica al debitore e al terzo l'avviso di avvenuta iscrizione a ruolo con indicazione del numero di ruolo della procedura e deposita l'avviso notificato nel fascicolo dell'esecuzione. La mancata notifica dell'avviso o il suo mancato deposito nel fascicolo dell'esecuzione determina l'inefficacia del pignoramento</a:t>
            </a:r>
            <a:r>
              <a:rPr kumimoji="0" lang="it-IT" b="0"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endParaRPr lang="it-IT" sz="2000" i="1"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Tx/>
              <a:buNone/>
              <a:tabLst/>
              <a:defRPr/>
            </a:pPr>
            <a:r>
              <a:rPr lang="it-IT" sz="1800" b="1" i="1" kern="100" dirty="0">
                <a:effectLst/>
                <a:latin typeface="Calibri" panose="020F0502020204030204" pitchFamily="34" charset="0"/>
                <a:ea typeface="Calibri" panose="020F0502020204030204" pitchFamily="34" charset="0"/>
                <a:cs typeface="Times New Roman" panose="02020603050405020304" pitchFamily="18" charset="0"/>
              </a:rPr>
              <a:t>Qualora il pignoramento sia eseguito nei confronti di più terzi, l'inefficacia si produce solo nei confronti dei terzi rispetto ai quali non è notificato o depositato l'avviso. In ogni caso, ove la notifica dell'avviso di cui al presente comma non sia effettuata, gli obblighi del debitore e del terzo cessano alla data dell'udienza indicata nell'atto di pignoramento». </a:t>
            </a:r>
            <a:endParaRPr lang="it-IT"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defTabSz="914400" rtl="0" eaLnBrk="1" fontAlgn="auto" latinLnBrk="0" hangingPunct="1">
              <a:lnSpc>
                <a:spcPct val="107000"/>
              </a:lnSpc>
              <a:spcBef>
                <a:spcPts val="0"/>
              </a:spcBef>
              <a:spcAft>
                <a:spcPts val="800"/>
              </a:spcAft>
              <a:buClrTx/>
              <a:buSzTx/>
              <a:tabLst/>
              <a:defRPr/>
            </a:pPr>
            <a:endParaRPr lang="it-IT" kern="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R="0" lvl="0" algn="just" defTabSz="914400" rtl="0" eaLnBrk="1" fontAlgn="auto" latinLnBrk="0" hangingPunct="1">
              <a:lnSpc>
                <a:spcPct val="107000"/>
              </a:lnSpc>
              <a:spcBef>
                <a:spcPts val="0"/>
              </a:spcBef>
              <a:spcAft>
                <a:spcPts val="800"/>
              </a:spcAft>
              <a:buClrTx/>
              <a:buSzTx/>
              <a:tabLst/>
              <a:defRPr/>
            </a:pPr>
            <a:endParaRPr kumimoji="0" lang="it-IT"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35"/>
              </a:spcBef>
            </a:pPr>
            <a:endParaRPr lang="it-IT" sz="1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35"/>
              </a:spcBef>
            </a:pPr>
            <a:endParaRPr sz="2050" dirty="0">
              <a:latin typeface="Verdana"/>
              <a:cs typeface="Verdana"/>
            </a:endParaRPr>
          </a:p>
        </p:txBody>
      </p:sp>
      <p:pic>
        <p:nvPicPr>
          <p:cNvPr id="6" name="object 6"/>
          <p:cNvPicPr/>
          <p:nvPr/>
        </p:nvPicPr>
        <p:blipFill>
          <a:blip r:embed="rId5" cstate="print"/>
          <a:stretch>
            <a:fillRect/>
          </a:stretch>
        </p:blipFill>
        <p:spPr>
          <a:xfrm>
            <a:off x="1978151" y="135636"/>
            <a:ext cx="6732270" cy="1771649"/>
          </a:xfrm>
          <a:prstGeom prst="rect">
            <a:avLst/>
          </a:prstGeom>
        </p:spPr>
      </p:pic>
      <p:sp>
        <p:nvSpPr>
          <p:cNvPr id="7" name="object 7"/>
          <p:cNvSpPr txBox="1">
            <a:spLocks noGrp="1"/>
          </p:cNvSpPr>
          <p:nvPr>
            <p:ph type="ftr" sz="quarter" idx="5"/>
          </p:nvPr>
        </p:nvSpPr>
        <p:spPr>
          <a:xfrm>
            <a:off x="6781800" y="6532568"/>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ITALIA CAMPERCHIOLI</a:t>
            </a:r>
            <a:endParaRPr spc="-5" dirty="0"/>
          </a:p>
        </p:txBody>
      </p:sp>
      <p:sp>
        <p:nvSpPr>
          <p:cNvPr id="10" name="Titolo 9">
            <a:extLst>
              <a:ext uri="{FF2B5EF4-FFF2-40B4-BE49-F238E27FC236}">
                <a16:creationId xmlns:a16="http://schemas.microsoft.com/office/drawing/2014/main" id="{2C993396-B5F2-EDAC-FBF2-3763E905EA03}"/>
              </a:ext>
            </a:extLst>
          </p:cNvPr>
          <p:cNvSpPr>
            <a:spLocks noGrp="1"/>
          </p:cNvSpPr>
          <p:nvPr>
            <p:ph type="title"/>
          </p:nvPr>
        </p:nvSpPr>
        <p:spPr>
          <a:xfrm>
            <a:off x="2133600" y="817245"/>
            <a:ext cx="6576821" cy="984885"/>
          </a:xfrm>
        </p:spPr>
        <p:txBody>
          <a:bodyPr/>
          <a:lstStyle/>
          <a:p>
            <a:pPr algn="ctr"/>
            <a:r>
              <a:rPr lang="it-IT" sz="2400" i="1" kern="100" dirty="0">
                <a:effectLst/>
                <a:latin typeface="Calibri" panose="020F0502020204030204" pitchFamily="34" charset="0"/>
                <a:ea typeface="Calibri" panose="020F0502020204030204" pitchFamily="34" charset="0"/>
                <a:cs typeface="Times New Roman" panose="02020603050405020304" pitchFamily="18" charset="0"/>
              </a:rPr>
              <a:t>MODIFICHE ALLA ESPROPRIAZIONE PRESSO TERZI</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20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Tree>
    <p:extLst>
      <p:ext uri="{BB962C8B-B14F-4D97-AF65-F5344CB8AC3E}">
        <p14:creationId xmlns:p14="http://schemas.microsoft.com/office/powerpoint/2010/main" val="2247418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sp>
        <p:nvSpPr>
          <p:cNvPr id="5" name="object 5"/>
          <p:cNvSpPr txBox="1">
            <a:spLocks noGrp="1"/>
          </p:cNvSpPr>
          <p:nvPr>
            <p:ph type="title"/>
          </p:nvPr>
        </p:nvSpPr>
        <p:spPr>
          <a:xfrm>
            <a:off x="990600" y="527880"/>
            <a:ext cx="8018145" cy="904415"/>
          </a:xfrm>
          <a:prstGeom prst="rect">
            <a:avLst/>
          </a:prstGeom>
        </p:spPr>
        <p:txBody>
          <a:bodyPr vert="horz" wrap="square" lIns="0" tIns="11430" rIns="0" bIns="0" rtlCol="0">
            <a:spAutoFit/>
          </a:bodyPr>
          <a:lstStyle/>
          <a:p>
            <a:pPr marL="12700" marR="5080" algn="ctr">
              <a:lnSpc>
                <a:spcPct val="108400"/>
              </a:lnSpc>
              <a:spcBef>
                <a:spcPts val="90"/>
              </a:spcBef>
            </a:pP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MODIFICHE ALLA ESPROPRIAZIONE PRESSO TERZI</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b="0" spc="-5" dirty="0">
              <a:latin typeface="Verdana"/>
              <a:cs typeface="Verdana"/>
            </a:endParaRPr>
          </a:p>
        </p:txBody>
      </p:sp>
      <p:sp>
        <p:nvSpPr>
          <p:cNvPr id="7" name="object 7"/>
          <p:cNvSpPr txBox="1">
            <a:spLocks noGrp="1"/>
          </p:cNvSpPr>
          <p:nvPr>
            <p:ph type="ftr" sz="quarter" idx="5"/>
          </p:nvPr>
        </p:nvSpPr>
        <p:spPr>
          <a:xfrm>
            <a:off x="6701155" y="6538923"/>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 ITALIA CAMPERCHIOLI</a:t>
            </a:r>
            <a:endParaRPr spc="-5" dirty="0"/>
          </a:p>
        </p:txBody>
      </p:sp>
      <p:sp>
        <p:nvSpPr>
          <p:cNvPr id="8" name="CasellaDiTesto 7">
            <a:extLst>
              <a:ext uri="{FF2B5EF4-FFF2-40B4-BE49-F238E27FC236}">
                <a16:creationId xmlns:a16="http://schemas.microsoft.com/office/drawing/2014/main" id="{5670A870-0722-7A41-9521-C51C3874DC68}"/>
              </a:ext>
            </a:extLst>
          </p:cNvPr>
          <p:cNvSpPr txBox="1"/>
          <p:nvPr/>
        </p:nvSpPr>
        <p:spPr>
          <a:xfrm>
            <a:off x="117875" y="1466342"/>
            <a:ext cx="8619617" cy="4034502"/>
          </a:xfrm>
          <a:prstGeom prst="rect">
            <a:avLst/>
          </a:prstGeom>
          <a:noFill/>
        </p:spPr>
        <p:txBody>
          <a:bodyPr wrap="square" rtlCol="0">
            <a:spAutoFit/>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Dopo le disposizioni che onerano il creditore di depositare nella Cancelleria del Tribunale competente per l’esecuzione la nota di iscrizione a ruolo, unitamente alle copie conformi dell’atto di citazione, del titolo esecutivo e del precetto entro trenta giorni dalla consegna da parte dell’ufficiale giudiziario e che stabiliscono che il pignoramento perde efficacia quando la nota di iscrizione a ruolo e le copie degli atti sopra menzionati sono depositate oltre il termine di trenta giorni dalla consegna al creditore, viene introdotta un nuovo onere a carico del creditore procedente, laddove viene stabilito che</a:t>
            </a:r>
            <a:r>
              <a:rPr kumimoji="0" lang="it-IT" sz="1800" b="1" i="1"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it-IT" sz="180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il creditore, entro la data dell'udienza di comparizione indicata nell'atto di pignoramento, deve notificare al debitore e al terzo l'avviso di avvenuta iscrizione a ruolo con indicazione del numero di ruolo della procedura e depositare l'avviso notificato nel fascicolo dell'esecuzione. La mancata notifica dell'avviso o il suo mancato deposito nel fascicolo dell'esecuzione determina l'inefficacia del pignoramento.</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60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sp>
        <p:nvSpPr>
          <p:cNvPr id="5" name="object 5"/>
          <p:cNvSpPr txBox="1">
            <a:spLocks noGrp="1"/>
          </p:cNvSpPr>
          <p:nvPr>
            <p:ph type="title"/>
          </p:nvPr>
        </p:nvSpPr>
        <p:spPr>
          <a:xfrm>
            <a:off x="990600" y="527880"/>
            <a:ext cx="8018145" cy="904415"/>
          </a:xfrm>
          <a:prstGeom prst="rect">
            <a:avLst/>
          </a:prstGeom>
        </p:spPr>
        <p:txBody>
          <a:bodyPr vert="horz" wrap="square" lIns="0" tIns="11430" rIns="0" bIns="0" rtlCol="0">
            <a:spAutoFit/>
          </a:bodyPr>
          <a:lstStyle/>
          <a:p>
            <a:pPr marL="12700" marR="5080" algn="ctr">
              <a:lnSpc>
                <a:spcPct val="108400"/>
              </a:lnSpc>
              <a:spcBef>
                <a:spcPts val="90"/>
              </a:spcBef>
            </a:pP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MODIFICHE ALLA ESPROPRIAZIONE PRESSO TERZI</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b="0" spc="-5" dirty="0">
              <a:latin typeface="Verdana"/>
              <a:cs typeface="Verdana"/>
            </a:endParaRPr>
          </a:p>
        </p:txBody>
      </p:sp>
      <p:sp>
        <p:nvSpPr>
          <p:cNvPr id="7" name="object 7"/>
          <p:cNvSpPr txBox="1">
            <a:spLocks noGrp="1"/>
          </p:cNvSpPr>
          <p:nvPr>
            <p:ph type="ftr" sz="quarter" idx="5"/>
          </p:nvPr>
        </p:nvSpPr>
        <p:spPr>
          <a:xfrm>
            <a:off x="6701155" y="6538923"/>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 ITALIA CAMPERCHIOLI</a:t>
            </a:r>
            <a:endParaRPr spc="-5" dirty="0"/>
          </a:p>
        </p:txBody>
      </p:sp>
      <p:sp>
        <p:nvSpPr>
          <p:cNvPr id="8" name="CasellaDiTesto 7">
            <a:extLst>
              <a:ext uri="{FF2B5EF4-FFF2-40B4-BE49-F238E27FC236}">
                <a16:creationId xmlns:a16="http://schemas.microsoft.com/office/drawing/2014/main" id="{5670A870-0722-7A41-9521-C51C3874DC68}"/>
              </a:ext>
            </a:extLst>
          </p:cNvPr>
          <p:cNvSpPr txBox="1"/>
          <p:nvPr/>
        </p:nvSpPr>
        <p:spPr>
          <a:xfrm>
            <a:off x="262191" y="1376692"/>
            <a:ext cx="8619617" cy="4832413"/>
          </a:xfrm>
          <a:prstGeom prst="rect">
            <a:avLst/>
          </a:prstGeom>
          <a:noFill/>
        </p:spPr>
        <p:txBody>
          <a:bodyPr wrap="square" rtlCol="0">
            <a:spAutoFit/>
          </a:bodyPr>
          <a:lstStyle/>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ratio della nuova norma è coordinare l'operatività dell'</a:t>
            </a:r>
            <a:r>
              <a:rPr lang="it-IT" sz="1800" u="none" strike="noStrik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art. 164 ter</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disp. att. c.p.c. con l'art. 543 c.p.c. </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prima disposizione già stabiliva che: “</a:t>
            </a: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Quando il pignoramento è divenuto inefficace per mancato deposito della nota di iscrizione a ruolo nel termine stabilito, il creditore entro cinque giorni dalla scadenza del termine ne fa dichiarazione al debitore e all'eventuale terzo, mediante atto notificato. In ogni caso ogni obbligo del debitore e del terzo cessa quando la nota di iscrizione a ruolo non è stata depositata nei termini di legge. La cancellazione della trascrizione del pignoramento si esegue quando è ordinata giudizialmente ovvero quando il creditore pignorante dichiara, nelle forme richieste dalla legge, che il pignoramento è divenuto inefficace per mancato deposito della nota di iscrizione a ruolo nel termine stabilito</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Il meccanismo descritto dalla norma di nuovo conio in seno all'art. 543 c.p.c. serve ad ottenere una rapida liberazione dei beni pignorati, al fine di evitare che si debba ricorrere al giudice dell'esecuzione onde pervenire al risultato. </a:t>
            </a:r>
          </a:p>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491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sp>
        <p:nvSpPr>
          <p:cNvPr id="5" name="object 5"/>
          <p:cNvSpPr txBox="1">
            <a:spLocks noGrp="1"/>
          </p:cNvSpPr>
          <p:nvPr>
            <p:ph type="title"/>
          </p:nvPr>
        </p:nvSpPr>
        <p:spPr>
          <a:xfrm>
            <a:off x="990600" y="527880"/>
            <a:ext cx="8018145" cy="904415"/>
          </a:xfrm>
          <a:prstGeom prst="rect">
            <a:avLst/>
          </a:prstGeom>
        </p:spPr>
        <p:txBody>
          <a:bodyPr vert="horz" wrap="square" lIns="0" tIns="11430" rIns="0" bIns="0" rtlCol="0">
            <a:spAutoFit/>
          </a:bodyPr>
          <a:lstStyle/>
          <a:p>
            <a:pPr marL="12700" marR="5080" algn="ctr">
              <a:lnSpc>
                <a:spcPct val="108400"/>
              </a:lnSpc>
              <a:spcBef>
                <a:spcPts val="90"/>
              </a:spcBef>
            </a:pP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MODIFICHE ALLA ESPROPRIAZIONE PRESSO TERZI</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b="0" spc="-5" dirty="0">
              <a:latin typeface="Verdana"/>
              <a:cs typeface="Verdana"/>
            </a:endParaRPr>
          </a:p>
        </p:txBody>
      </p:sp>
      <p:sp>
        <p:nvSpPr>
          <p:cNvPr id="7" name="object 7"/>
          <p:cNvSpPr txBox="1">
            <a:spLocks noGrp="1"/>
          </p:cNvSpPr>
          <p:nvPr>
            <p:ph type="ftr" sz="quarter" idx="5"/>
          </p:nvPr>
        </p:nvSpPr>
        <p:spPr>
          <a:xfrm>
            <a:off x="6701155" y="6538923"/>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 ITALIA CAMPERCHIOLI</a:t>
            </a:r>
            <a:endParaRPr spc="-5" dirty="0"/>
          </a:p>
        </p:txBody>
      </p:sp>
      <p:sp>
        <p:nvSpPr>
          <p:cNvPr id="8" name="CasellaDiTesto 7">
            <a:extLst>
              <a:ext uri="{FF2B5EF4-FFF2-40B4-BE49-F238E27FC236}">
                <a16:creationId xmlns:a16="http://schemas.microsoft.com/office/drawing/2014/main" id="{5670A870-0722-7A41-9521-C51C3874DC68}"/>
              </a:ext>
            </a:extLst>
          </p:cNvPr>
          <p:cNvSpPr txBox="1"/>
          <p:nvPr/>
        </p:nvSpPr>
        <p:spPr>
          <a:xfrm>
            <a:off x="262191" y="1376692"/>
            <a:ext cx="8619617" cy="4239687"/>
          </a:xfrm>
          <a:prstGeom prst="rect">
            <a:avLst/>
          </a:prstGeom>
          <a:noFill/>
        </p:spPr>
        <p:txBody>
          <a:bodyPr wrap="square" rtlCol="0">
            <a:spAutoFit/>
          </a:bodyPr>
          <a:lstStyle/>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notificazione al terzo pignorato deve essere fatta nel luogo in cui allo stesso è stato notificato il pignoramento, eccettuato il caso in cui lo stesso non abbia già provveduto a far pervenire la propria dichiarazione. </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notificazione al debitore dell’intervenuta iscrizione a ruolo, invece, si fa nel luogo dove è già stato notificato il pignoramento, oppure, secondo altro orientamento, può essere fatta anche nella cancelleria del Tribunale competente per l’espropriazione, nel caso in cui il debitore non abbia effettuato elezione di domicilio nei luoghi previsti dall’art. 492, 2° comma, c.p.c. </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La sanzione processuale dell’inefficacia introdotta con la novella, se non vi sia mai stata alcuna iscrizione a ruolo, non comporterà l’adozione di alcun provvedimento da parte del Tribunale, in quanto di tale pignoramento in quel caso non vi sarà alcuna traccia presso l’ufficio giudiziario.</a:t>
            </a:r>
          </a:p>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74419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6858000"/>
          </a:xfrm>
          <a:prstGeom prst="rect">
            <a:avLst/>
          </a:prstGeom>
        </p:spPr>
      </p:pic>
      <p:pic>
        <p:nvPicPr>
          <p:cNvPr id="3" name="object 3"/>
          <p:cNvPicPr/>
          <p:nvPr/>
        </p:nvPicPr>
        <p:blipFill>
          <a:blip r:embed="rId3" cstate="print"/>
          <a:stretch>
            <a:fillRect/>
          </a:stretch>
        </p:blipFill>
        <p:spPr>
          <a:xfrm>
            <a:off x="323088" y="332231"/>
            <a:ext cx="777240" cy="836675"/>
          </a:xfrm>
          <a:prstGeom prst="rect">
            <a:avLst/>
          </a:prstGeom>
        </p:spPr>
      </p:pic>
      <p:sp>
        <p:nvSpPr>
          <p:cNvPr id="5" name="object 5"/>
          <p:cNvSpPr txBox="1">
            <a:spLocks noGrp="1"/>
          </p:cNvSpPr>
          <p:nvPr>
            <p:ph type="title"/>
          </p:nvPr>
        </p:nvSpPr>
        <p:spPr>
          <a:xfrm>
            <a:off x="990600" y="527880"/>
            <a:ext cx="8018145" cy="904415"/>
          </a:xfrm>
          <a:prstGeom prst="rect">
            <a:avLst/>
          </a:prstGeom>
        </p:spPr>
        <p:txBody>
          <a:bodyPr vert="horz" wrap="square" lIns="0" tIns="11430" rIns="0" bIns="0" rtlCol="0">
            <a:spAutoFit/>
          </a:bodyPr>
          <a:lstStyle/>
          <a:p>
            <a:pPr marL="12700" marR="5080" algn="ctr">
              <a:lnSpc>
                <a:spcPct val="108400"/>
              </a:lnSpc>
              <a:spcBef>
                <a:spcPts val="90"/>
              </a:spcBef>
            </a:pPr>
            <a:r>
              <a:rPr lang="it-IT" sz="1800" i="1" kern="100" dirty="0">
                <a:effectLst/>
                <a:latin typeface="Calibri" panose="020F0502020204030204" pitchFamily="34" charset="0"/>
                <a:ea typeface="Calibri" panose="020F0502020204030204" pitchFamily="34" charset="0"/>
                <a:cs typeface="Times New Roman" panose="02020603050405020304" pitchFamily="18" charset="0"/>
              </a:rPr>
              <a:t>MODIFICHE ALLA ESPROPRIAZIONE PRESSO TERZI</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b="0" spc="-5" dirty="0">
              <a:latin typeface="Verdana"/>
              <a:cs typeface="Verdana"/>
            </a:endParaRPr>
          </a:p>
        </p:txBody>
      </p:sp>
      <p:sp>
        <p:nvSpPr>
          <p:cNvPr id="7" name="object 7"/>
          <p:cNvSpPr txBox="1">
            <a:spLocks noGrp="1"/>
          </p:cNvSpPr>
          <p:nvPr>
            <p:ph type="ftr" sz="quarter" idx="5"/>
          </p:nvPr>
        </p:nvSpPr>
        <p:spPr>
          <a:xfrm>
            <a:off x="6701155" y="6538923"/>
            <a:ext cx="2307590" cy="189796"/>
          </a:xfrm>
          <a:prstGeom prst="rect">
            <a:avLst/>
          </a:prstGeom>
        </p:spPr>
        <p:txBody>
          <a:bodyPr vert="horz" wrap="square" lIns="0" tIns="5080" rIns="0" bIns="0" rtlCol="0">
            <a:spAutoFit/>
          </a:bodyPr>
          <a:lstStyle/>
          <a:p>
            <a:pPr marL="12700">
              <a:lnSpc>
                <a:spcPct val="100000"/>
              </a:lnSpc>
              <a:spcBef>
                <a:spcPts val="40"/>
              </a:spcBef>
            </a:pPr>
            <a:r>
              <a:rPr spc="-55" dirty="0"/>
              <a:t>AVV.</a:t>
            </a:r>
            <a:r>
              <a:rPr spc="10" dirty="0"/>
              <a:t> </a:t>
            </a:r>
            <a:r>
              <a:rPr lang="it-IT" spc="10" dirty="0"/>
              <a:t> ITALIA CAMPERCHIOLI</a:t>
            </a:r>
            <a:endParaRPr spc="-5" dirty="0"/>
          </a:p>
        </p:txBody>
      </p:sp>
      <p:sp>
        <p:nvSpPr>
          <p:cNvPr id="8" name="CasellaDiTesto 7">
            <a:extLst>
              <a:ext uri="{FF2B5EF4-FFF2-40B4-BE49-F238E27FC236}">
                <a16:creationId xmlns:a16="http://schemas.microsoft.com/office/drawing/2014/main" id="{5670A870-0722-7A41-9521-C51C3874DC68}"/>
              </a:ext>
            </a:extLst>
          </p:cNvPr>
          <p:cNvSpPr txBox="1"/>
          <p:nvPr/>
        </p:nvSpPr>
        <p:spPr>
          <a:xfrm>
            <a:off x="262191" y="1376692"/>
            <a:ext cx="8619617" cy="5231369"/>
          </a:xfrm>
          <a:prstGeom prst="rect">
            <a:avLst/>
          </a:prstGeom>
          <a:noFill/>
        </p:spPr>
        <p:txBody>
          <a:bodyPr wrap="square" rtlCol="0">
            <a:spAutoFit/>
          </a:bodyPr>
          <a:lstStyle/>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Nell’ipotesi in cui, invece, vi sia stata iscrizione a ruolo, il G.E. provvederà d’ufficio con ordinanza a dichiararne la sopravvenuta inefficacia.</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Si discute in dottrina sull’inquadramento dogmatico della predetta inefficacia. </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Secondo un primo orientamento, essa deve essere inquadrata come una nuova fattispecie di estinzione tipica del processo esecutivo in conseguenza dell’inattività qualificata prevista dall’ </a:t>
            </a:r>
            <a:r>
              <a:rPr lang="it-IT" sz="1800" u="none" strike="noStrik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art. 630</a:t>
            </a:r>
            <a:r>
              <a:rPr lang="it-IT" sz="1800" u="none" strike="noStrik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it-IT" sz="1800" u="none" strike="noStrike" kern="100" dirty="0">
                <a:effectLst/>
                <a:latin typeface="Calibri" panose="020F0502020204030204" pitchFamily="34" charset="0"/>
                <a:ea typeface="Calibri" panose="020F0502020204030204" pitchFamily="34" charset="0"/>
                <a:cs typeface="Times New Roman" panose="02020603050405020304" pitchFamily="18" charset="0"/>
              </a:rPr>
              <a:t>c.p.c.</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senza la quale il processo esecutivo non può proseguire, con cessazione dell’obbligo di custodia da parte del terzo.</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Tale qualificazione della fattispecie porta con sé la possibilità di opporre il reclamo di cui all’  </a:t>
            </a:r>
            <a:r>
              <a:rPr lang="it-IT" sz="1800" u="none" strike="noStrik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art. 630</a:t>
            </a: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 comma 3 c.p.c. avverso l’ordinanza di “estinzione tipica” da parte del debitore o dei creditori, mentre il terzo pignorato - in quanto soggetto che non è parte del processo esecutivo - dovrà avvalersi dell’opposizione agli atti esecutivi. </a:t>
            </a:r>
          </a:p>
          <a:p>
            <a:pPr algn="just">
              <a:lnSpc>
                <a:spcPct val="107000"/>
              </a:lnSpc>
              <a:spcAft>
                <a:spcPts val="800"/>
              </a:spcAft>
            </a:pPr>
            <a:r>
              <a:rPr lang="it-IT" sz="1800" kern="100" dirty="0">
                <a:effectLst/>
                <a:latin typeface="Calibri" panose="020F0502020204030204" pitchFamily="34" charset="0"/>
                <a:ea typeface="Calibri" panose="020F0502020204030204" pitchFamily="34" charset="0"/>
                <a:cs typeface="Times New Roman" panose="02020603050405020304" pitchFamily="18" charset="0"/>
              </a:rPr>
              <a:t>Ove, invece, si ritenga che l’inefficacia debba considerarsi un caso di “estinzione atipica”, contro il provvedimento di chiusura anticipata il rimedio utilizzabile sarebbe l’opposizione agli atti esecutivi per tutte le parti.</a:t>
            </a:r>
          </a:p>
          <a:p>
            <a:pPr algn="just">
              <a:lnSpc>
                <a:spcPct val="107000"/>
              </a:lnSpc>
              <a:spcAft>
                <a:spcPts val="800"/>
              </a:spcAft>
            </a:pP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97747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TotalTime>
  <Words>1966</Words>
  <Application>Microsoft Office PowerPoint</Application>
  <PresentationFormat>Presentazione su schermo (4:3)</PresentationFormat>
  <Paragraphs>66</Paragraphs>
  <Slides>12</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12</vt:i4>
      </vt:variant>
    </vt:vector>
  </HeadingPairs>
  <TitlesOfParts>
    <vt:vector size="20" baseType="lpstr">
      <vt:lpstr>Aharoni</vt:lpstr>
      <vt:lpstr>Arial</vt:lpstr>
      <vt:lpstr>Calibri</vt:lpstr>
      <vt:lpstr>Cambria</vt:lpstr>
      <vt:lpstr>Times New Roman</vt:lpstr>
      <vt:lpstr>Verdana</vt:lpstr>
      <vt:lpstr>Vladimir Script</vt:lpstr>
      <vt:lpstr>Office Theme</vt:lpstr>
      <vt:lpstr>Presentazione standard di PowerPoint</vt:lpstr>
      <vt:lpstr>MODIFICHE ALL’ ESPROPRIAZIONE MOBILIARE PRESSO IL DEBITORE  </vt:lpstr>
      <vt:lpstr>MODIFICHE ALL’ ESPROPRIAZIONE MOBILIARE PRESSO IL DEBITORE  </vt:lpstr>
      <vt:lpstr>MODIFICHE ALL’ ESPROPRIAZIONE MOBILIARE PRESSO IL DEBITORE  </vt:lpstr>
      <vt:lpstr>MODIFICHE ALLA ESPROPRIAZIONE PRESSO TERZI  </vt:lpstr>
      <vt:lpstr>MODIFICHE ALLA ESPROPRIAZIONE PRESSO TERZI  </vt:lpstr>
      <vt:lpstr>MODIFICHE ALLA ESPROPRIAZIONE PRESSO TERZI  </vt:lpstr>
      <vt:lpstr>MODIFICHE ALLA ESPROPRIAZIONE PRESSO TERZI  </vt:lpstr>
      <vt:lpstr>MODIFICHE ALLA ESPROPRIAZIONE PRESSO TERZI  </vt:lpstr>
      <vt:lpstr>MODIFICHE ALLA ESPROPRIAZIONE PRESSO TERZI  </vt:lpstr>
      <vt:lpstr>MODIFICHE ALLA ESPROPRIAZIONE PRESSO TERZI  </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SICUREZZA SUI LUOGHI DI LAVORO: LA ‘GIURISPRUDENZA’ DEL CASO THYSSENKRUPP</dc:title>
  <dc:creator>Avv. Italia Camperchioli</dc:creator>
  <cp:lastModifiedBy>Studio Consolo</cp:lastModifiedBy>
  <cp:revision>17</cp:revision>
  <cp:lastPrinted>2023-06-06T14:55:54Z</cp:lastPrinted>
  <dcterms:created xsi:type="dcterms:W3CDTF">2023-06-01T17:30:39Z</dcterms:created>
  <dcterms:modified xsi:type="dcterms:W3CDTF">2023-06-08T08:53:27Z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2022-11-16T00:00:00Z</vt:filetime>
  </property>
  <property fmtid="{D5CDD505-2E9C-101B-9397-08002B2CF9AE}" pid="3" name="Creator">
    <vt:lpwstr>Microsoft® PowerPoint® 2021</vt:lpwstr>
  </property>
  <property fmtid="{D5CDD505-2E9C-101B-9397-08002B2CF9AE}" pid="4" name="LastSaved">
    <vt:filetime>2023-06-01T00:00:00Z</vt:filetime>
  </property>
</Properties>
</file>