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56" r:id="rId1"/>
  </p:sldMasterIdLst>
  <p:notesMasterIdLst>
    <p:notesMasterId r:id="rId37"/>
  </p:notesMasterIdLst>
  <p:handoutMasterIdLst>
    <p:handoutMasterId r:id="rId38"/>
  </p:handoutMasterIdLst>
  <p:sldIdLst>
    <p:sldId id="283" r:id="rId2"/>
    <p:sldId id="551" r:id="rId3"/>
    <p:sldId id="570" r:id="rId4"/>
    <p:sldId id="571" r:id="rId5"/>
    <p:sldId id="567" r:id="rId6"/>
    <p:sldId id="543" r:id="rId7"/>
    <p:sldId id="544" r:id="rId8"/>
    <p:sldId id="569" r:id="rId9"/>
    <p:sldId id="552" r:id="rId10"/>
    <p:sldId id="537" r:id="rId11"/>
    <p:sldId id="538" r:id="rId12"/>
    <p:sldId id="481" r:id="rId13"/>
    <p:sldId id="540" r:id="rId14"/>
    <p:sldId id="558" r:id="rId15"/>
    <p:sldId id="527" r:id="rId16"/>
    <p:sldId id="555" r:id="rId17"/>
    <p:sldId id="528" r:id="rId18"/>
    <p:sldId id="539" r:id="rId19"/>
    <p:sldId id="529" r:id="rId20"/>
    <p:sldId id="542" r:id="rId21"/>
    <p:sldId id="530" r:id="rId22"/>
    <p:sldId id="546" r:id="rId23"/>
    <p:sldId id="549" r:id="rId24"/>
    <p:sldId id="550" r:id="rId25"/>
    <p:sldId id="566" r:id="rId26"/>
    <p:sldId id="562" r:id="rId27"/>
    <p:sldId id="573" r:id="rId28"/>
    <p:sldId id="574" r:id="rId29"/>
    <p:sldId id="575" r:id="rId30"/>
    <p:sldId id="564" r:id="rId31"/>
    <p:sldId id="559" r:id="rId32"/>
    <p:sldId id="560" r:id="rId33"/>
    <p:sldId id="563" r:id="rId34"/>
    <p:sldId id="561" r:id="rId35"/>
    <p:sldId id="572" r:id="rId36"/>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i cap" initials="ec" lastIdx="2" clrIdx="0">
    <p:extLst>
      <p:ext uri="{19B8F6BF-5375-455C-9EA6-DF929625EA0E}">
        <p15:presenceInfo xmlns:p15="http://schemas.microsoft.com/office/powerpoint/2012/main" userId="5df8923db86570f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EF9819"/>
    <a:srgbClr val="E28D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437" autoAdjust="0"/>
    <p:restoredTop sz="86432" autoAdjust="0"/>
  </p:normalViewPr>
  <p:slideViewPr>
    <p:cSldViewPr snapToGrid="0">
      <p:cViewPr varScale="1">
        <p:scale>
          <a:sx n="82" d="100"/>
          <a:sy n="82" d="100"/>
        </p:scale>
        <p:origin x="821"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1" d="100"/>
          <a:sy n="61" d="100"/>
        </p:scale>
        <p:origin x="-3293"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25.xml"/><Relationship Id="rId3" Type="http://schemas.openxmlformats.org/officeDocument/2006/relationships/slide" Target="slides/slide15.xml"/><Relationship Id="rId7" Type="http://schemas.openxmlformats.org/officeDocument/2006/relationships/slide" Target="slides/slide21.xml"/><Relationship Id="rId2" Type="http://schemas.openxmlformats.org/officeDocument/2006/relationships/slide" Target="slides/slide12.xml"/><Relationship Id="rId1" Type="http://schemas.openxmlformats.org/officeDocument/2006/relationships/slide" Target="slides/slide9.xml"/><Relationship Id="rId6" Type="http://schemas.openxmlformats.org/officeDocument/2006/relationships/slide" Target="slides/slide19.xml"/><Relationship Id="rId5" Type="http://schemas.openxmlformats.org/officeDocument/2006/relationships/slide" Target="slides/slide17.xml"/><Relationship Id="rId4"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it-IT"/>
          </a:p>
        </p:txBody>
      </p:sp>
      <p:sp>
        <p:nvSpPr>
          <p:cNvPr id="3" name="Segnaposto data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0BE4ABE5-A803-458D-9321-1279EA7D313F}" type="datetimeFigureOut">
              <a:rPr lang="it-IT"/>
              <a:pPr>
                <a:defRPr/>
              </a:pPr>
              <a:t>16/10/2023</a:t>
            </a:fld>
            <a:endParaRPr lang="it-IT"/>
          </a:p>
        </p:txBody>
      </p:sp>
      <p:sp>
        <p:nvSpPr>
          <p:cNvPr id="4" name="Segnaposto piè di pagina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it-IT"/>
          </a:p>
        </p:txBody>
      </p:sp>
      <p:sp>
        <p:nvSpPr>
          <p:cNvPr id="5" name="Segnaposto numero diapositiva 4"/>
          <p:cNvSpPr>
            <a:spLocks noGrp="1"/>
          </p:cNvSpPr>
          <p:nvPr>
            <p:ph type="sldNum" sz="quarter" idx="3"/>
          </p:nvPr>
        </p:nvSpPr>
        <p:spPr>
          <a:xfrm>
            <a:off x="3849689" y="9428164"/>
            <a:ext cx="2946400" cy="496887"/>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568C700E-596B-4430-BCB1-FD6C9FB320A0}" type="slidenum">
              <a:rPr lang="it-IT"/>
              <a:pPr>
                <a:defRPr/>
              </a:pPr>
              <a:t>‹N›</a:t>
            </a:fld>
            <a:endParaRPr 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46400" cy="496889"/>
          </a:xfrm>
          <a:prstGeom prst="rect">
            <a:avLst/>
          </a:prstGeom>
        </p:spPr>
        <p:txBody>
          <a:bodyPr vert="horz" lIns="95556" tIns="47778" rIns="95556" bIns="47778" rtlCol="0"/>
          <a:lstStyle>
            <a:lvl1pPr algn="l" fontAlgn="auto">
              <a:spcBef>
                <a:spcPts val="0"/>
              </a:spcBef>
              <a:spcAft>
                <a:spcPts val="0"/>
              </a:spcAft>
              <a:defRPr sz="1300">
                <a:latin typeface="+mn-lt"/>
                <a:cs typeface="+mn-cs"/>
              </a:defRPr>
            </a:lvl1pPr>
          </a:lstStyle>
          <a:p>
            <a:pPr>
              <a:defRPr/>
            </a:pPr>
            <a:endParaRPr lang="it-IT"/>
          </a:p>
        </p:txBody>
      </p:sp>
      <p:sp>
        <p:nvSpPr>
          <p:cNvPr id="3" name="Segnaposto data 2"/>
          <p:cNvSpPr>
            <a:spLocks noGrp="1"/>
          </p:cNvSpPr>
          <p:nvPr>
            <p:ph type="dt" idx="1"/>
          </p:nvPr>
        </p:nvSpPr>
        <p:spPr>
          <a:xfrm>
            <a:off x="3849689" y="1"/>
            <a:ext cx="2946400" cy="496889"/>
          </a:xfrm>
          <a:prstGeom prst="rect">
            <a:avLst/>
          </a:prstGeom>
        </p:spPr>
        <p:txBody>
          <a:bodyPr vert="horz" lIns="95556" tIns="47778" rIns="95556" bIns="47778" rtlCol="0"/>
          <a:lstStyle>
            <a:lvl1pPr algn="r" fontAlgn="auto">
              <a:spcBef>
                <a:spcPts val="0"/>
              </a:spcBef>
              <a:spcAft>
                <a:spcPts val="0"/>
              </a:spcAft>
              <a:defRPr sz="1300">
                <a:latin typeface="+mn-lt"/>
                <a:cs typeface="+mn-cs"/>
              </a:defRPr>
            </a:lvl1pPr>
          </a:lstStyle>
          <a:p>
            <a:pPr>
              <a:defRPr/>
            </a:pPr>
            <a:fld id="{FD75910A-F2B7-4810-A36E-78E0AB665E27}" type="datetimeFigureOut">
              <a:rPr lang="it-IT"/>
              <a:pPr>
                <a:defRPr/>
              </a:pPr>
              <a:t>16/10/2023</a:t>
            </a:fld>
            <a:endParaRPr lang="it-IT"/>
          </a:p>
        </p:txBody>
      </p:sp>
      <p:sp>
        <p:nvSpPr>
          <p:cNvPr id="4" name="Segnaposto immagine diapositiva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5556" tIns="47778" rIns="95556" bIns="47778" rtlCol="0" anchor="ctr"/>
          <a:lstStyle/>
          <a:p>
            <a:pPr lvl="0"/>
            <a:endParaRPr lang="it-IT" noProof="0"/>
          </a:p>
        </p:txBody>
      </p:sp>
      <p:sp>
        <p:nvSpPr>
          <p:cNvPr id="5" name="Segnaposto note 4"/>
          <p:cNvSpPr>
            <a:spLocks noGrp="1"/>
          </p:cNvSpPr>
          <p:nvPr>
            <p:ph type="body" sz="quarter" idx="3"/>
          </p:nvPr>
        </p:nvSpPr>
        <p:spPr>
          <a:xfrm>
            <a:off x="679451" y="4714876"/>
            <a:ext cx="5438775" cy="4467225"/>
          </a:xfrm>
          <a:prstGeom prst="rect">
            <a:avLst/>
          </a:prstGeom>
        </p:spPr>
        <p:txBody>
          <a:bodyPr vert="horz" lIns="95556" tIns="47778" rIns="95556" bIns="47778" rtlCol="0">
            <a:normAutofit/>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428164"/>
            <a:ext cx="2946400" cy="496887"/>
          </a:xfrm>
          <a:prstGeom prst="rect">
            <a:avLst/>
          </a:prstGeom>
        </p:spPr>
        <p:txBody>
          <a:bodyPr vert="horz" lIns="95556" tIns="47778" rIns="95556" bIns="47778" rtlCol="0" anchor="b"/>
          <a:lstStyle>
            <a:lvl1pPr algn="l" fontAlgn="auto">
              <a:spcBef>
                <a:spcPts val="0"/>
              </a:spcBef>
              <a:spcAft>
                <a:spcPts val="0"/>
              </a:spcAft>
              <a:defRPr sz="13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49689" y="9428164"/>
            <a:ext cx="2946400" cy="496887"/>
          </a:xfrm>
          <a:prstGeom prst="rect">
            <a:avLst/>
          </a:prstGeom>
        </p:spPr>
        <p:txBody>
          <a:bodyPr vert="horz" lIns="95556" tIns="47778" rIns="95556" bIns="47778" rtlCol="0" anchor="b"/>
          <a:lstStyle>
            <a:lvl1pPr algn="r" fontAlgn="auto">
              <a:spcBef>
                <a:spcPts val="0"/>
              </a:spcBef>
              <a:spcAft>
                <a:spcPts val="0"/>
              </a:spcAft>
              <a:defRPr sz="1300">
                <a:latin typeface="+mn-lt"/>
                <a:cs typeface="+mn-cs"/>
              </a:defRPr>
            </a:lvl1pPr>
          </a:lstStyle>
          <a:p>
            <a:pPr>
              <a:defRPr/>
            </a:pPr>
            <a:fld id="{43771CF4-4515-4679-AE65-1EF4D340ECB7}" type="slidenum">
              <a:rPr lang="it-IT"/>
              <a:pPr>
                <a:defRPr/>
              </a:pPr>
              <a:t>‹N›</a:t>
            </a:fld>
            <a:endParaRPr lang="it-IT"/>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pPr>
              <a:defRPr/>
            </a:pPr>
            <a:fld id="{BBFDB53C-5EF2-4EE1-8D1B-5E0C8CA4FBEE}" type="slidenum">
              <a:rPr lang="it-IT" smtClean="0"/>
              <a:pPr>
                <a:defRPr/>
              </a:pPr>
              <a:t>1</a:t>
            </a:fld>
            <a:endParaRPr lang="it-IT"/>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887766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1056128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3897314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3496475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3937783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198581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6"/>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5324E686-4B27-45B7-84F9-7E4F2AE3D02E}" type="datetime1">
              <a:rPr lang="it-IT" smtClean="0"/>
              <a:t>16/10/2023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9EBACD2-1AAA-4695-B0BD-942D6646B91C}"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CAEC90E9-0938-4A47-B145-9E5A49DC36BC}" type="datetime1">
              <a:rPr lang="it-IT" smtClean="0"/>
              <a:t>16/10/2023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4D311D3-CD77-4795-8DBF-6CF1C633650A}"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9"/>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69B88D6F-6379-45E4-B04C-4F6921FF5398}" type="datetime1">
              <a:rPr lang="it-IT" smtClean="0"/>
              <a:t>16/10/2023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50127FD-361B-4525-A382-C894EFFB6696}"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olo e contenuto">
    <p:spTree>
      <p:nvGrpSpPr>
        <p:cNvPr id="1" name=""/>
        <p:cNvGrpSpPr/>
        <p:nvPr/>
      </p:nvGrpSpPr>
      <p:grpSpPr>
        <a:xfrm>
          <a:off x="0" y="0"/>
          <a:ext cx="0" cy="0"/>
          <a:chOff x="0" y="0"/>
          <a:chExt cx="0" cy="0"/>
        </a:xfrm>
      </p:grpSpPr>
      <p:sp>
        <p:nvSpPr>
          <p:cNvPr id="22" name="Titolo 21"/>
          <p:cNvSpPr>
            <a:spLocks noGrp="1"/>
          </p:cNvSpPr>
          <p:nvPr>
            <p:ph type="title"/>
          </p:nvPr>
        </p:nvSpPr>
        <p:spPr/>
        <p:txBody>
          <a:bodyPr/>
          <a:lstStyle/>
          <a:p>
            <a:r>
              <a:rPr lang="it-IT"/>
              <a:t>Fare clic per modificare lo stile del titolo</a:t>
            </a:r>
            <a:endParaRPr lang="en-US"/>
          </a:p>
        </p:txBody>
      </p:sp>
      <p:sp>
        <p:nvSpPr>
          <p:cNvPr id="27" name="Segnaposto contenuto 26"/>
          <p:cNvSpPr>
            <a:spLocks noGrp="1"/>
          </p:cNvSpPr>
          <p:nvPr>
            <p:ph idx="1"/>
          </p:nvPr>
        </p:nvSpPr>
        <p:spPr/>
        <p:txBody>
          <a:bodyPr/>
          <a:lstStyle>
            <a:lvl1pPr>
              <a:defRPr baseline="0"/>
            </a:lvl1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8" name="Segnaposto contenuto 7"/>
          <p:cNvSpPr>
            <a:spLocks noGrp="1"/>
          </p:cNvSpPr>
          <p:nvPr>
            <p:ph sz="quarter" idx="13"/>
          </p:nvPr>
        </p:nvSpPr>
        <p:spPr>
          <a:xfrm>
            <a:off x="2411413" y="3141663"/>
            <a:ext cx="914400" cy="914400"/>
          </a:xfrm>
        </p:spPr>
        <p:txBody>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Segnaposto data 24"/>
          <p:cNvSpPr>
            <a:spLocks noGrp="1"/>
          </p:cNvSpPr>
          <p:nvPr>
            <p:ph type="dt" sz="half" idx="14"/>
          </p:nvPr>
        </p:nvSpPr>
        <p:spPr/>
        <p:txBody>
          <a:bodyPr/>
          <a:lstStyle>
            <a:lvl1pPr>
              <a:defRPr/>
            </a:lvl1pPr>
          </a:lstStyle>
          <a:p>
            <a:pPr>
              <a:defRPr/>
            </a:pPr>
            <a:fld id="{6ABE9B51-EAC6-4C1A-A52F-64FF76C141E9}" type="datetime1">
              <a:rPr lang="it-IT" smtClean="0"/>
              <a:t>16/10/2023</a:t>
            </a:fld>
            <a:endParaRPr lang="it-IT"/>
          </a:p>
        </p:txBody>
      </p:sp>
      <p:sp>
        <p:nvSpPr>
          <p:cNvPr id="6" name="Segnaposto piè di pagina 18"/>
          <p:cNvSpPr>
            <a:spLocks noGrp="1"/>
          </p:cNvSpPr>
          <p:nvPr>
            <p:ph type="ftr" sz="quarter" idx="15"/>
          </p:nvPr>
        </p:nvSpPr>
        <p:spPr>
          <a:xfrm>
            <a:off x="3581400" y="76200"/>
            <a:ext cx="2895600" cy="288925"/>
          </a:xfrm>
        </p:spPr>
        <p:txBody>
          <a:bodyPr/>
          <a:lstStyle>
            <a:lvl1pPr>
              <a:defRPr/>
            </a:lvl1pPr>
          </a:lstStyle>
          <a:p>
            <a:pPr>
              <a:defRPr/>
            </a:pPr>
            <a:endParaRPr lang="it-IT"/>
          </a:p>
        </p:txBody>
      </p:sp>
      <p:sp>
        <p:nvSpPr>
          <p:cNvPr id="7" name="Segnaposto numero diapositiva 15"/>
          <p:cNvSpPr>
            <a:spLocks noGrp="1"/>
          </p:cNvSpPr>
          <p:nvPr>
            <p:ph type="sldNum" sz="quarter" idx="16"/>
          </p:nvPr>
        </p:nvSpPr>
        <p:spPr>
          <a:xfrm>
            <a:off x="8229600" y="6473825"/>
            <a:ext cx="758825" cy="247650"/>
          </a:xfrm>
        </p:spPr>
        <p:txBody>
          <a:bodyPr/>
          <a:lstStyle>
            <a:lvl1pPr>
              <a:defRPr/>
            </a:lvl1pPr>
          </a:lstStyle>
          <a:p>
            <a:pPr>
              <a:defRPr/>
            </a:pPr>
            <a:fld id="{A127277E-9FB1-4D8B-8FDC-37A0BFB91547}"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AD7962EE-9F64-404F-A3FD-D77D8923F98E}" type="datetime1">
              <a:rPr lang="it-IT" smtClean="0"/>
              <a:t>16/10/2023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8B41338-7C84-4DC0-93D8-4F41A16CDCCB}"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08302179-643D-46BB-A606-2AB5ECA1ED24}" type="datetime1">
              <a:rPr lang="it-IT" smtClean="0"/>
              <a:t>16/10/2023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A5615C1-B6A4-4D75-85FD-DB4920B1F737}"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54ACF42C-CA9C-4313-A606-A98580A1F4EE}" type="datetime1">
              <a:rPr lang="it-IT" smtClean="0"/>
              <a:t>16/10/2023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24AEA9AC-5B2B-484B-B121-7004031F2C4A}"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B02D60E5-240B-4A64-AB0D-EB2212D9AD02}" type="datetime1">
              <a:rPr lang="it-IT" smtClean="0"/>
              <a:t>16/10/2023</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FBC76180-9F54-4565-B478-7D959F862A11}"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BBFF20C1-2017-434F-BD7D-141B5CFF6D73}" type="datetime1">
              <a:rPr lang="it-IT" smtClean="0"/>
              <a:t>16/10/2023</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B82357F4-B30B-4C8B-B3A1-8DE90513B8C2}"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83E278CA-EF65-45D2-80A4-66AF77DD2E1C}" type="datetime1">
              <a:rPr lang="it-IT" smtClean="0"/>
              <a:t>16/10/2023</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13437247-637A-4162-83D3-2ED31EE410D2}"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148EBC7-141B-4836-B02F-9231E813878E}" type="datetime1">
              <a:rPr lang="it-IT" smtClean="0"/>
              <a:t>16/10/2023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BF1A11B7-487E-4678-882F-D4AB22FF3D4B}"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1F506181-7C3F-42DE-9C62-93A4500CB583}" type="datetime1">
              <a:rPr lang="it-IT" smtClean="0"/>
              <a:t>16/10/2023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2F832197-68EA-49CC-AFAB-F1ED661E1AF1}"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fld id="{0DC5D0B1-5797-4FCE-834E-21E0BFFADCD1}" type="datetime1">
              <a:rPr lang="it-IT" smtClean="0"/>
              <a:t>16/10/2023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a:defRPr/>
            </a:pPr>
            <a:fld id="{61A27120-26C0-41AF-B75E-11EF930B3928}"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4571" r:id="rId1"/>
    <p:sldLayoutId id="2147484572" r:id="rId2"/>
    <p:sldLayoutId id="2147484573" r:id="rId3"/>
    <p:sldLayoutId id="2147484574" r:id="rId4"/>
    <p:sldLayoutId id="2147484575" r:id="rId5"/>
    <p:sldLayoutId id="2147484576" r:id="rId6"/>
    <p:sldLayoutId id="2147484577" r:id="rId7"/>
    <p:sldLayoutId id="2147484578" r:id="rId8"/>
    <p:sldLayoutId id="2147484579" r:id="rId9"/>
    <p:sldLayoutId id="2147484580" r:id="rId10"/>
    <p:sldLayoutId id="2147484581" r:id="rId11"/>
    <p:sldLayoutId id="2147484582"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avvocato.it/dizionario-giuridico-ragionato-3797"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405705" y="475862"/>
            <a:ext cx="8281095" cy="2080726"/>
          </a:xfrm>
          <a:prstGeom prst="rect">
            <a:avLst/>
          </a:prstGeom>
          <a:solidFill>
            <a:schemeClr val="accent6">
              <a:lumMod val="40000"/>
              <a:lumOff val="60000"/>
            </a:schemeClr>
          </a:solidFill>
          <a:ln>
            <a:solidFill>
              <a:schemeClr val="accent3">
                <a:shade val="95000"/>
                <a:satMod val="105000"/>
              </a:schemeClr>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0" hangingPunct="0">
              <a:defRPr/>
            </a:pPr>
            <a:r>
              <a:rPr lang="it-IT" sz="4000" dirty="0">
                <a:solidFill>
                  <a:srgbClr val="000000"/>
                </a:solidFill>
                <a:latin typeface="Times New Roman" pitchFamily="18" charset="0"/>
                <a:ea typeface="Calibri" pitchFamily="34" charset="0"/>
                <a:cs typeface="Arial" pitchFamily="34" charset="0"/>
              </a:rPr>
              <a:t>Come cambia il processo ordinario civile con la riforma Cartabia</a:t>
            </a:r>
          </a:p>
          <a:p>
            <a:pPr algn="ctr" eaLnBrk="0" hangingPunct="0">
              <a:defRPr/>
            </a:pPr>
            <a:r>
              <a:rPr lang="it-IT" sz="4000" dirty="0">
                <a:solidFill>
                  <a:srgbClr val="000000"/>
                </a:solidFill>
                <a:latin typeface="Times New Roman" pitchFamily="18" charset="0"/>
                <a:ea typeface="Calibri" pitchFamily="34" charset="0"/>
                <a:cs typeface="Arial" pitchFamily="34" charset="0"/>
              </a:rPr>
              <a:t>(</a:t>
            </a:r>
            <a:r>
              <a:rPr lang="it-IT" sz="4000" dirty="0" err="1">
                <a:solidFill>
                  <a:srgbClr val="000000"/>
                </a:solidFill>
                <a:latin typeface="Times New Roman" pitchFamily="18" charset="0"/>
                <a:ea typeface="Calibri" pitchFamily="34" charset="0"/>
                <a:cs typeface="Arial" pitchFamily="34" charset="0"/>
              </a:rPr>
              <a:t>D.Lgs.</a:t>
            </a:r>
            <a:r>
              <a:rPr lang="it-IT" sz="4000" dirty="0">
                <a:solidFill>
                  <a:srgbClr val="000000"/>
                </a:solidFill>
                <a:latin typeface="Times New Roman" pitchFamily="18" charset="0"/>
                <a:ea typeface="Calibri" pitchFamily="34" charset="0"/>
                <a:cs typeface="Arial" pitchFamily="34" charset="0"/>
              </a:rPr>
              <a:t> 10.10.2022, n. 149)</a:t>
            </a:r>
          </a:p>
        </p:txBody>
      </p:sp>
      <p:sp>
        <p:nvSpPr>
          <p:cNvPr id="4099" name="CasellaDiTesto 10"/>
          <p:cNvSpPr txBox="1">
            <a:spLocks noChangeArrowheads="1"/>
          </p:cNvSpPr>
          <p:nvPr/>
        </p:nvSpPr>
        <p:spPr bwMode="auto">
          <a:xfrm>
            <a:off x="2483768" y="5733256"/>
            <a:ext cx="4176712" cy="723275"/>
          </a:xfrm>
          <a:prstGeom prst="rect">
            <a:avLst/>
          </a:prstGeom>
          <a:noFill/>
          <a:ln w="9525">
            <a:noFill/>
            <a:miter lim="800000"/>
            <a:headEnd/>
            <a:tailEnd/>
          </a:ln>
        </p:spPr>
        <p:txBody>
          <a:bodyPr>
            <a:spAutoFit/>
          </a:bodyPr>
          <a:lstStyle/>
          <a:p>
            <a:pPr algn="ctr">
              <a:lnSpc>
                <a:spcPct val="90000"/>
              </a:lnSpc>
              <a:spcAft>
                <a:spcPts val="600"/>
              </a:spcAft>
              <a:defRPr/>
            </a:pPr>
            <a:r>
              <a:rPr lang="it-IT" altLang="it-IT" sz="2000" b="1" dirty="0" err="1"/>
              <a:t>GdP</a:t>
            </a:r>
            <a:r>
              <a:rPr lang="it-IT" altLang="it-IT" sz="2000" b="1" dirty="0"/>
              <a:t> Avv. Emilio Capossela</a:t>
            </a:r>
          </a:p>
          <a:p>
            <a:pPr algn="ctr">
              <a:lnSpc>
                <a:spcPct val="90000"/>
              </a:lnSpc>
              <a:spcAft>
                <a:spcPts val="600"/>
              </a:spcAft>
              <a:defRPr/>
            </a:pPr>
            <a:r>
              <a:rPr lang="it-IT" altLang="it-IT" sz="2000" b="1" dirty="0"/>
              <a:t>16.10.2023</a:t>
            </a:r>
          </a:p>
        </p:txBody>
      </p:sp>
      <p:sp>
        <p:nvSpPr>
          <p:cNvPr id="12" name="Segnaposto numero diapositiva 11"/>
          <p:cNvSpPr>
            <a:spLocks noGrp="1"/>
          </p:cNvSpPr>
          <p:nvPr>
            <p:ph type="sldNum" sz="quarter" idx="12"/>
          </p:nvPr>
        </p:nvSpPr>
        <p:spPr/>
        <p:txBody>
          <a:bodyPr/>
          <a:lstStyle/>
          <a:p>
            <a:pPr>
              <a:defRPr/>
            </a:pPr>
            <a:fld id="{5A835D25-F3EB-4C5C-B89C-0B0F3526C4F8}" type="slidenum">
              <a:rPr lang="it-IT"/>
              <a:pPr>
                <a:defRPr/>
              </a:pPr>
              <a:t>1</a:t>
            </a:fld>
            <a:endParaRPr lang="it-IT"/>
          </a:p>
        </p:txBody>
      </p:sp>
      <p:sp>
        <p:nvSpPr>
          <p:cNvPr id="5" name="Titolo 3">
            <a:extLst>
              <a:ext uri="{FF2B5EF4-FFF2-40B4-BE49-F238E27FC236}">
                <a16:creationId xmlns:a16="http://schemas.microsoft.com/office/drawing/2014/main" id="{41FD2184-874A-46F9-9605-9B25AA538663}"/>
              </a:ext>
            </a:extLst>
          </p:cNvPr>
          <p:cNvSpPr txBox="1">
            <a:spLocks/>
          </p:cNvSpPr>
          <p:nvPr/>
        </p:nvSpPr>
        <p:spPr bwMode="auto">
          <a:xfrm>
            <a:off x="651752" y="3179682"/>
            <a:ext cx="7928043" cy="208072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it-IT" sz="4000" b="1" dirty="0">
                <a:latin typeface="+mj-lt"/>
                <a:ea typeface="+mj-ea"/>
                <a:cs typeface="+mj-cs"/>
              </a:rPr>
              <a:t>PROCEDIMENTO DINANZI AL GDP: criticità e prospettive</a:t>
            </a:r>
          </a:p>
          <a:p>
            <a:pPr algn="ctr">
              <a:defRPr/>
            </a:pPr>
            <a:r>
              <a:rPr lang="it-IT" sz="4000" b="1" u="sng" dirty="0">
                <a:latin typeface="+mj-lt"/>
                <a:ea typeface="+mj-ea"/>
                <a:cs typeface="+mj-cs"/>
              </a:rPr>
              <a:t>LE PRASSI DELL’UFFICIO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621EA4A-583A-4217-82E9-2A8EE339A7A1}"/>
              </a:ext>
            </a:extLst>
          </p:cNvPr>
          <p:cNvSpPr>
            <a:spLocks noGrp="1"/>
          </p:cNvSpPr>
          <p:nvPr>
            <p:ph idx="1"/>
          </p:nvPr>
        </p:nvSpPr>
        <p:spPr>
          <a:xfrm>
            <a:off x="457200" y="619298"/>
            <a:ext cx="8229600" cy="5450762"/>
          </a:xfrm>
          <a:ln>
            <a:solidFill>
              <a:schemeClr val="accent1"/>
            </a:solidFill>
          </a:ln>
        </p:spPr>
        <p:txBody>
          <a:bodyPr/>
          <a:lstStyle/>
          <a:p>
            <a:pPr algn="ctr"/>
            <a:r>
              <a:rPr lang="it-IT" sz="1800" b="1" i="0" dirty="0">
                <a:solidFill>
                  <a:srgbClr val="0C0C0F"/>
                </a:solidFill>
                <a:effectLst/>
                <a:latin typeface="Lato" panose="020F0502020204030203" pitchFamily="34" charset="0"/>
              </a:rPr>
              <a:t>Art. 316</a:t>
            </a:r>
            <a:br>
              <a:rPr lang="it-IT" sz="1800" b="1" i="0" dirty="0">
                <a:solidFill>
                  <a:srgbClr val="0C0C0F"/>
                </a:solidFill>
                <a:effectLst/>
                <a:latin typeface="Lato" panose="020F0502020204030203" pitchFamily="34" charset="0"/>
              </a:rPr>
            </a:br>
            <a:r>
              <a:rPr lang="it-IT" sz="1800" b="1" i="0" dirty="0">
                <a:solidFill>
                  <a:srgbClr val="0C0C0F"/>
                </a:solidFill>
                <a:effectLst/>
                <a:latin typeface="Lato" panose="020F0502020204030203" pitchFamily="34" charset="0"/>
              </a:rPr>
              <a:t>(Forma della domanda)</a:t>
            </a:r>
          </a:p>
          <a:p>
            <a:pPr algn="ctr"/>
            <a:endParaRPr lang="it-IT" sz="1800" b="0" i="0" dirty="0">
              <a:solidFill>
                <a:srgbClr val="0C0C0F"/>
              </a:solidFill>
              <a:effectLst/>
              <a:latin typeface="Lato" panose="020F0502020204030203" pitchFamily="34" charset="0"/>
            </a:endParaRPr>
          </a:p>
          <a:p>
            <a:pPr algn="just">
              <a:spcAft>
                <a:spcPts val="100"/>
              </a:spcAft>
            </a:pPr>
            <a:r>
              <a:rPr lang="it-IT" sz="1800" b="0" i="1" dirty="0">
                <a:solidFill>
                  <a:srgbClr val="0C0C0F"/>
                </a:solidFill>
                <a:effectLst/>
                <a:latin typeface="Lato" panose="020F0502020204030203" pitchFamily="34" charset="0"/>
              </a:rPr>
              <a:t>Davanti al giudice di pace la domanda si propone nelle </a:t>
            </a:r>
            <a:r>
              <a:rPr lang="it-IT" sz="1800" b="1" i="1" u="sng" dirty="0">
                <a:solidFill>
                  <a:srgbClr val="0C0C0F"/>
                </a:solidFill>
                <a:effectLst/>
                <a:latin typeface="Lato" panose="020F0502020204030203" pitchFamily="34" charset="0"/>
              </a:rPr>
              <a:t>FORME DEL PROCEDIMENTO SEMPLIFICATO DI COGNIZIONE</a:t>
            </a:r>
            <a:r>
              <a:rPr lang="it-IT" sz="1800" b="0" i="1" dirty="0">
                <a:solidFill>
                  <a:srgbClr val="0C0C0F"/>
                </a:solidFill>
                <a:effectLst/>
                <a:latin typeface="Lato" panose="020F0502020204030203" pitchFamily="34" charset="0"/>
              </a:rPr>
              <a:t>, IN QUANTO COMPATIBILI.</a:t>
            </a:r>
          </a:p>
          <a:p>
            <a:pPr algn="just">
              <a:spcAft>
                <a:spcPts val="100"/>
              </a:spcAft>
            </a:pPr>
            <a:r>
              <a:rPr lang="it-IT" sz="1800" b="0" i="1" dirty="0">
                <a:solidFill>
                  <a:srgbClr val="0C0C0F"/>
                </a:solidFill>
                <a:effectLst/>
                <a:latin typeface="Lato" panose="020F0502020204030203" pitchFamily="34" charset="0"/>
              </a:rPr>
              <a:t>La domanda si può </a:t>
            </a:r>
            <a:r>
              <a:rPr lang="it-IT" sz="1800" b="0" i="1" u="sng" dirty="0">
                <a:solidFill>
                  <a:srgbClr val="0C0C0F"/>
                </a:solidFill>
                <a:effectLst/>
                <a:latin typeface="Lato" panose="020F0502020204030203" pitchFamily="34" charset="0"/>
              </a:rPr>
              <a:t>ANCHE PROPORRE VERBALMENTE</a:t>
            </a:r>
            <a:r>
              <a:rPr lang="it-IT" sz="1800" b="0" i="1" dirty="0">
                <a:solidFill>
                  <a:srgbClr val="0C0C0F"/>
                </a:solidFill>
                <a:effectLst/>
                <a:latin typeface="Lato" panose="020F0502020204030203" pitchFamily="34" charset="0"/>
              </a:rPr>
              <a:t>. Di essa il giudice di pace fa redigere processo verbale che, a cura dell'attore, è notificato unitamente al decreto di cui all'articolo 318.</a:t>
            </a:r>
          </a:p>
          <a:p>
            <a:pPr algn="just">
              <a:spcAft>
                <a:spcPts val="100"/>
              </a:spcAft>
            </a:pPr>
            <a:endParaRPr lang="it-IT" sz="1800" dirty="0">
              <a:solidFill>
                <a:srgbClr val="0C0C0F"/>
              </a:solidFill>
              <a:latin typeface="Lato" panose="020F0502020204030203" pitchFamily="34" charset="0"/>
            </a:endParaRPr>
          </a:p>
          <a:p>
            <a:pPr algn="ctr"/>
            <a:r>
              <a:rPr lang="it-IT" sz="1800" b="1" i="0" dirty="0">
                <a:solidFill>
                  <a:srgbClr val="0C0C0F"/>
                </a:solidFill>
                <a:effectLst/>
                <a:latin typeface="Lato" panose="020F0502020204030203" pitchFamily="34" charset="0"/>
              </a:rPr>
              <a:t>Art. 318</a:t>
            </a:r>
            <a:br>
              <a:rPr lang="it-IT" sz="1800" b="1" i="0" dirty="0">
                <a:solidFill>
                  <a:srgbClr val="0C0C0F"/>
                </a:solidFill>
                <a:effectLst/>
                <a:latin typeface="Lato" panose="020F0502020204030203" pitchFamily="34" charset="0"/>
              </a:rPr>
            </a:br>
            <a:r>
              <a:rPr lang="it-IT" sz="1800" b="1" i="0" dirty="0">
                <a:solidFill>
                  <a:srgbClr val="0C0C0F"/>
                </a:solidFill>
                <a:effectLst/>
                <a:latin typeface="Lato" panose="020F0502020204030203" pitchFamily="34" charset="0"/>
              </a:rPr>
              <a:t>(Contenuto della domanda)</a:t>
            </a:r>
            <a:endParaRPr lang="it-IT" sz="1800" b="0" i="0" dirty="0">
              <a:solidFill>
                <a:srgbClr val="0C0C0F"/>
              </a:solidFill>
              <a:effectLst/>
              <a:latin typeface="Lato" panose="020F0502020204030203" pitchFamily="34" charset="0"/>
            </a:endParaRPr>
          </a:p>
          <a:p>
            <a:pPr algn="just">
              <a:spcAft>
                <a:spcPts val="100"/>
              </a:spcAft>
            </a:pPr>
            <a:r>
              <a:rPr lang="it-IT" sz="1800" b="0" i="1" dirty="0">
                <a:solidFill>
                  <a:srgbClr val="0C0C0F"/>
                </a:solidFill>
                <a:effectLst/>
                <a:latin typeface="Lato" panose="020F0502020204030203" pitchFamily="34" charset="0"/>
              </a:rPr>
              <a:t>La domanda si propone con ricorso, sottoscritto a norma dell'articolo 125, che deve contenere, oltre all'indicazione del </a:t>
            </a:r>
            <a:r>
              <a:rPr lang="it-IT" sz="1800" b="0" i="1" u="sng" dirty="0">
                <a:solidFill>
                  <a:srgbClr val="0C0C0F"/>
                </a:solidFill>
                <a:effectLst/>
                <a:latin typeface="Lato" panose="020F0502020204030203" pitchFamily="34" charset="0"/>
              </a:rPr>
              <a:t>GIUDICE</a:t>
            </a:r>
            <a:r>
              <a:rPr lang="it-IT" sz="1800" b="0" i="1" dirty="0">
                <a:solidFill>
                  <a:srgbClr val="0C0C0F"/>
                </a:solidFill>
                <a:effectLst/>
                <a:latin typeface="Lato" panose="020F0502020204030203" pitchFamily="34" charset="0"/>
              </a:rPr>
              <a:t> e delle </a:t>
            </a:r>
            <a:r>
              <a:rPr lang="it-IT" sz="1800" b="0" i="1" u="sng" dirty="0">
                <a:solidFill>
                  <a:srgbClr val="0C0C0F"/>
                </a:solidFill>
                <a:effectLst/>
                <a:latin typeface="Lato" panose="020F0502020204030203" pitchFamily="34" charset="0"/>
              </a:rPr>
              <a:t>PARTI</a:t>
            </a:r>
            <a:r>
              <a:rPr lang="it-IT" sz="1800" b="0" i="1" dirty="0">
                <a:solidFill>
                  <a:srgbClr val="0C0C0F"/>
                </a:solidFill>
                <a:effectLst/>
                <a:latin typeface="Lato" panose="020F0502020204030203" pitchFamily="34" charset="0"/>
              </a:rPr>
              <a:t>, l'esposizione dei </a:t>
            </a:r>
            <a:r>
              <a:rPr lang="it-IT" sz="1800" b="0" i="1" u="sng" dirty="0">
                <a:solidFill>
                  <a:srgbClr val="0C0C0F"/>
                </a:solidFill>
                <a:effectLst/>
                <a:latin typeface="Lato" panose="020F0502020204030203" pitchFamily="34" charset="0"/>
              </a:rPr>
              <a:t>FATTI</a:t>
            </a:r>
            <a:r>
              <a:rPr lang="it-IT" sz="1800" b="0" i="1" dirty="0">
                <a:solidFill>
                  <a:srgbClr val="0C0C0F"/>
                </a:solidFill>
                <a:effectLst/>
                <a:latin typeface="Lato" panose="020F0502020204030203" pitchFamily="34" charset="0"/>
              </a:rPr>
              <a:t> e l'indicazione del suo </a:t>
            </a:r>
            <a:r>
              <a:rPr lang="it-IT" sz="1800" b="0" i="1" u="sng" dirty="0">
                <a:solidFill>
                  <a:srgbClr val="0C0C0F"/>
                </a:solidFill>
                <a:effectLst/>
                <a:latin typeface="Lato" panose="020F0502020204030203" pitchFamily="34" charset="0"/>
              </a:rPr>
              <a:t>OGGETTO</a:t>
            </a:r>
            <a:r>
              <a:rPr lang="it-IT" sz="1800" b="0" i="1" dirty="0">
                <a:solidFill>
                  <a:srgbClr val="0C0C0F"/>
                </a:solidFill>
                <a:effectLst/>
                <a:latin typeface="Lato" panose="020F0502020204030203" pitchFamily="34" charset="0"/>
              </a:rPr>
              <a:t>.</a:t>
            </a:r>
          </a:p>
          <a:p>
            <a:pPr algn="just">
              <a:spcAft>
                <a:spcPts val="100"/>
              </a:spcAft>
            </a:pPr>
            <a:r>
              <a:rPr lang="it-IT" sz="1800" b="0" i="1" dirty="0">
                <a:solidFill>
                  <a:srgbClr val="0C0C0F"/>
                </a:solidFill>
                <a:effectLst/>
                <a:latin typeface="Lato" panose="020F0502020204030203" pitchFamily="34" charset="0"/>
              </a:rPr>
              <a:t>Il giudice di pace, entro cinque giorni dalla designazione, </a:t>
            </a:r>
            <a:r>
              <a:rPr lang="it-IT" sz="1800" b="0" i="1" u="sng" dirty="0">
                <a:solidFill>
                  <a:srgbClr val="0C0C0F"/>
                </a:solidFill>
                <a:effectLst/>
                <a:latin typeface="Lato" panose="020F0502020204030203" pitchFamily="34" charset="0"/>
              </a:rPr>
              <a:t>FISSA CON DECRETO L'UDIENZA </a:t>
            </a:r>
            <a:r>
              <a:rPr lang="it-IT" sz="1800" b="0" i="1" dirty="0">
                <a:solidFill>
                  <a:srgbClr val="0C0C0F"/>
                </a:solidFill>
                <a:effectLst/>
                <a:latin typeface="Lato" panose="020F0502020204030203" pitchFamily="34" charset="0"/>
              </a:rPr>
              <a:t>di comparizione delle parti </a:t>
            </a:r>
            <a:r>
              <a:rPr lang="it-IT" sz="1800" b="1" i="1" u="sng" dirty="0">
                <a:solidFill>
                  <a:srgbClr val="0C0C0F"/>
                </a:solidFill>
                <a:effectLst/>
                <a:latin typeface="Lato" panose="020F0502020204030203" pitchFamily="34" charset="0"/>
              </a:rPr>
              <a:t>a norma del comma secondo dell'articolo 281-undecies.</a:t>
            </a:r>
          </a:p>
          <a:p>
            <a:pPr algn="l">
              <a:spcAft>
                <a:spcPts val="100"/>
              </a:spcAft>
            </a:pPr>
            <a:endParaRPr lang="it-IT" sz="2000" b="0" i="0" dirty="0">
              <a:solidFill>
                <a:srgbClr val="0C0C0F"/>
              </a:solidFill>
              <a:effectLst/>
              <a:latin typeface="Lato" panose="020F0502020204030203" pitchFamily="34" charset="0"/>
            </a:endParaRPr>
          </a:p>
          <a:p>
            <a:endParaRPr lang="it-IT" dirty="0"/>
          </a:p>
        </p:txBody>
      </p:sp>
      <p:sp>
        <p:nvSpPr>
          <p:cNvPr id="2" name="Segnaposto numero diapositiva 1">
            <a:extLst>
              <a:ext uri="{FF2B5EF4-FFF2-40B4-BE49-F238E27FC236}">
                <a16:creationId xmlns:a16="http://schemas.microsoft.com/office/drawing/2014/main" id="{3E7A8425-8CC9-455A-8AC3-01C826F51010}"/>
              </a:ext>
            </a:extLst>
          </p:cNvPr>
          <p:cNvSpPr>
            <a:spLocks noGrp="1"/>
          </p:cNvSpPr>
          <p:nvPr>
            <p:ph type="sldNum" sz="quarter" idx="12"/>
          </p:nvPr>
        </p:nvSpPr>
        <p:spPr/>
        <p:txBody>
          <a:bodyPr/>
          <a:lstStyle/>
          <a:p>
            <a:pPr>
              <a:defRPr/>
            </a:pPr>
            <a:fld id="{A8B41338-7C84-4DC0-93D8-4F41A16CDCCB}" type="slidenum">
              <a:rPr lang="it-IT" smtClean="0"/>
              <a:pPr>
                <a:defRPr/>
              </a:pPr>
              <a:t>10</a:t>
            </a:fld>
            <a:endParaRPr lang="it-IT"/>
          </a:p>
        </p:txBody>
      </p:sp>
    </p:spTree>
    <p:extLst>
      <p:ext uri="{BB962C8B-B14F-4D97-AF65-F5344CB8AC3E}">
        <p14:creationId xmlns:p14="http://schemas.microsoft.com/office/powerpoint/2010/main" val="859801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4EA4E75-683C-4749-AF5E-8BFB97A583FB}"/>
              </a:ext>
            </a:extLst>
          </p:cNvPr>
          <p:cNvSpPr>
            <a:spLocks noGrp="1"/>
          </p:cNvSpPr>
          <p:nvPr>
            <p:ph idx="1"/>
          </p:nvPr>
        </p:nvSpPr>
        <p:spPr>
          <a:xfrm>
            <a:off x="423949" y="428106"/>
            <a:ext cx="8229600" cy="6039465"/>
          </a:xfrm>
          <a:ln>
            <a:solidFill>
              <a:schemeClr val="accent1"/>
            </a:solidFill>
          </a:ln>
        </p:spPr>
        <p:txBody>
          <a:bodyPr/>
          <a:lstStyle/>
          <a:p>
            <a:pPr algn="ctr"/>
            <a:r>
              <a:rPr lang="it-IT" sz="1600" b="1" i="0" dirty="0">
                <a:solidFill>
                  <a:srgbClr val="0C0C0F"/>
                </a:solidFill>
                <a:effectLst/>
                <a:latin typeface="Lato" panose="020F0502020204030203" pitchFamily="34" charset="0"/>
              </a:rPr>
              <a:t>Art. 281-undecies. </a:t>
            </a:r>
            <a:r>
              <a:rPr lang="it-IT" sz="1600" b="1" i="0" u="sng" dirty="0">
                <a:solidFill>
                  <a:srgbClr val="0C0C0F"/>
                </a:solidFill>
                <a:effectLst/>
                <a:latin typeface="Lato" panose="020F0502020204030203" pitchFamily="34" charset="0"/>
              </a:rPr>
              <a:t>FORMA</a:t>
            </a:r>
            <a:r>
              <a:rPr lang="it-IT" sz="1600" b="1" i="0" dirty="0">
                <a:solidFill>
                  <a:srgbClr val="0C0C0F"/>
                </a:solidFill>
                <a:effectLst/>
                <a:latin typeface="Lato" panose="020F0502020204030203" pitchFamily="34" charset="0"/>
              </a:rPr>
              <a:t> della domanda e costituzione delle parti</a:t>
            </a:r>
          </a:p>
          <a:p>
            <a:pPr algn="ctr"/>
            <a:endParaRPr lang="it-IT" sz="1600" b="0" i="0" dirty="0">
              <a:solidFill>
                <a:srgbClr val="0C0C0F"/>
              </a:solidFill>
              <a:effectLst/>
              <a:latin typeface="Lato" panose="020F0502020204030203" pitchFamily="34" charset="0"/>
            </a:endParaRPr>
          </a:p>
          <a:p>
            <a:pPr algn="just"/>
            <a:r>
              <a:rPr lang="it-IT" sz="1400" b="0" i="1" dirty="0">
                <a:solidFill>
                  <a:srgbClr val="0C0C0F"/>
                </a:solidFill>
                <a:effectLst/>
                <a:latin typeface="Lato" panose="020F0502020204030203" pitchFamily="34" charset="0"/>
              </a:rPr>
              <a:t>La domanda si propone con ricorso, sottoscritto a norma dell'articolo 125, che deve contenere le indicazioni di cui ai numeri 1) </a:t>
            </a:r>
            <a:r>
              <a:rPr lang="it-IT" sz="1400" b="0" dirty="0">
                <a:solidFill>
                  <a:srgbClr val="0C0C0F"/>
                </a:solidFill>
                <a:effectLst/>
                <a:latin typeface="Lato" panose="020F0502020204030203" pitchFamily="34" charset="0"/>
              </a:rPr>
              <a:t>[tribunale]</a:t>
            </a:r>
            <a:r>
              <a:rPr lang="it-IT" sz="1400" b="0" i="1" dirty="0">
                <a:solidFill>
                  <a:srgbClr val="0C0C0F"/>
                </a:solidFill>
                <a:effectLst/>
                <a:latin typeface="Lato" panose="020F0502020204030203" pitchFamily="34" charset="0"/>
              </a:rPr>
              <a:t>, 2) </a:t>
            </a:r>
            <a:r>
              <a:rPr lang="it-IT" sz="1400" b="0" dirty="0">
                <a:solidFill>
                  <a:srgbClr val="0C0C0F"/>
                </a:solidFill>
                <a:effectLst/>
                <a:latin typeface="Lato" panose="020F0502020204030203" pitchFamily="34" charset="0"/>
              </a:rPr>
              <a:t>[</a:t>
            </a:r>
            <a:r>
              <a:rPr lang="it-IT" sz="1400" b="0" dirty="0">
                <a:solidFill>
                  <a:srgbClr val="FF0000"/>
                </a:solidFill>
                <a:effectLst/>
                <a:latin typeface="Lato" panose="020F0502020204030203" pitchFamily="34" charset="0"/>
              </a:rPr>
              <a:t>nome, cognome, residenza </a:t>
            </a:r>
            <a:r>
              <a:rPr lang="it-IT" sz="1400" b="0" dirty="0">
                <a:solidFill>
                  <a:srgbClr val="0C0C0F"/>
                </a:solidFill>
                <a:effectLst/>
                <a:latin typeface="Lato" panose="020F0502020204030203" pitchFamily="34" charset="0"/>
              </a:rPr>
              <a:t>e C.F. di attore e convenuto]</a:t>
            </a:r>
            <a:r>
              <a:rPr lang="it-IT" sz="1400" b="0" i="1" dirty="0">
                <a:solidFill>
                  <a:srgbClr val="0C0C0F"/>
                </a:solidFill>
                <a:effectLst/>
                <a:latin typeface="Lato" panose="020F0502020204030203" pitchFamily="34" charset="0"/>
              </a:rPr>
              <a:t>, 3) </a:t>
            </a:r>
            <a:r>
              <a:rPr lang="it-IT" sz="1400" b="0" dirty="0">
                <a:solidFill>
                  <a:srgbClr val="0C0C0F"/>
                </a:solidFill>
                <a:effectLst/>
                <a:latin typeface="Lato" panose="020F0502020204030203" pitchFamily="34" charset="0"/>
              </a:rPr>
              <a:t>[</a:t>
            </a:r>
            <a:r>
              <a:rPr lang="it-IT" sz="1400" b="0" dirty="0">
                <a:solidFill>
                  <a:srgbClr val="FF0000"/>
                </a:solidFill>
                <a:effectLst/>
                <a:latin typeface="Lato" panose="020F0502020204030203" pitchFamily="34" charset="0"/>
              </a:rPr>
              <a:t>cosa</a:t>
            </a:r>
            <a:r>
              <a:rPr lang="it-IT" sz="1400" b="0" dirty="0">
                <a:solidFill>
                  <a:srgbClr val="0C0C0F"/>
                </a:solidFill>
                <a:effectLst/>
                <a:latin typeface="Lato" panose="020F0502020204030203" pitchFamily="34" charset="0"/>
              </a:rPr>
              <a:t> </a:t>
            </a:r>
            <a:r>
              <a:rPr lang="it-IT" sz="1400" b="0" dirty="0">
                <a:solidFill>
                  <a:srgbClr val="FF0000"/>
                </a:solidFill>
                <a:effectLst/>
                <a:latin typeface="Lato" panose="020F0502020204030203" pitchFamily="34" charset="0"/>
              </a:rPr>
              <a:t>oggetto della domanda</a:t>
            </a:r>
            <a:r>
              <a:rPr lang="it-IT" sz="1400" b="0" dirty="0">
                <a:solidFill>
                  <a:srgbClr val="0C0C0F"/>
                </a:solidFill>
                <a:effectLst/>
                <a:latin typeface="Lato" panose="020F0502020204030203" pitchFamily="34" charset="0"/>
              </a:rPr>
              <a:t>]</a:t>
            </a:r>
            <a:r>
              <a:rPr lang="it-IT" sz="1400" b="0" i="1" dirty="0">
                <a:solidFill>
                  <a:srgbClr val="0C0C0F"/>
                </a:solidFill>
                <a:effectLst/>
                <a:latin typeface="Lato" panose="020F0502020204030203" pitchFamily="34" charset="0"/>
              </a:rPr>
              <a:t>, 3-bis) </a:t>
            </a:r>
            <a:r>
              <a:rPr lang="it-IT" sz="1400" b="0" dirty="0">
                <a:solidFill>
                  <a:srgbClr val="0C0C0F"/>
                </a:solidFill>
                <a:effectLst/>
                <a:latin typeface="Lato" panose="020F0502020204030203" pitchFamily="34" charset="0"/>
              </a:rPr>
              <a:t>[assolvimento oneri previsti per il superamento delle eventuali </a:t>
            </a:r>
            <a:r>
              <a:rPr lang="it-IT" sz="1400" b="0" dirty="0">
                <a:solidFill>
                  <a:srgbClr val="FF0000"/>
                </a:solidFill>
                <a:effectLst/>
                <a:latin typeface="Lato" panose="020F0502020204030203" pitchFamily="34" charset="0"/>
              </a:rPr>
              <a:t>condizioni di procedibilità</a:t>
            </a:r>
            <a:r>
              <a:rPr lang="it-IT" sz="1400" b="0" dirty="0">
                <a:solidFill>
                  <a:srgbClr val="0C0C0F"/>
                </a:solidFill>
                <a:effectLst/>
                <a:latin typeface="Lato" panose="020F0502020204030203" pitchFamily="34" charset="0"/>
              </a:rPr>
              <a:t> della domanda]</a:t>
            </a:r>
            <a:r>
              <a:rPr lang="it-IT" sz="1400" b="0" i="1" dirty="0">
                <a:solidFill>
                  <a:srgbClr val="0C0C0F"/>
                </a:solidFill>
                <a:effectLst/>
                <a:latin typeface="Lato" panose="020F0502020204030203" pitchFamily="34" charset="0"/>
              </a:rPr>
              <a:t>, 4) </a:t>
            </a:r>
            <a:r>
              <a:rPr lang="it-IT" sz="1400" b="0" dirty="0">
                <a:effectLst/>
                <a:latin typeface="Lato" panose="020F0502020204030203" pitchFamily="34" charset="0"/>
              </a:rPr>
              <a:t>[elementi di </a:t>
            </a:r>
            <a:r>
              <a:rPr lang="it-IT" sz="1400" b="0" dirty="0">
                <a:solidFill>
                  <a:srgbClr val="FF0000"/>
                </a:solidFill>
                <a:effectLst/>
                <a:latin typeface="Lato" panose="020F0502020204030203" pitchFamily="34" charset="0"/>
              </a:rPr>
              <a:t>fatto, </a:t>
            </a:r>
            <a:r>
              <a:rPr lang="it-IT" sz="1400" b="0" dirty="0">
                <a:effectLst/>
                <a:latin typeface="Lato" panose="020F0502020204030203" pitchFamily="34" charset="0"/>
              </a:rPr>
              <a:t>di</a:t>
            </a:r>
            <a:r>
              <a:rPr lang="it-IT" sz="1400" b="0" dirty="0">
                <a:solidFill>
                  <a:srgbClr val="FF0000"/>
                </a:solidFill>
                <a:effectLst/>
                <a:latin typeface="Lato" panose="020F0502020204030203" pitchFamily="34" charset="0"/>
              </a:rPr>
              <a:t> diritto </a:t>
            </a:r>
            <a:r>
              <a:rPr lang="it-IT" sz="1400" b="0" dirty="0">
                <a:effectLst/>
                <a:latin typeface="Lato" panose="020F0502020204030203" pitchFamily="34" charset="0"/>
              </a:rPr>
              <a:t>e</a:t>
            </a:r>
            <a:r>
              <a:rPr lang="it-IT" sz="1400" b="0" dirty="0">
                <a:solidFill>
                  <a:srgbClr val="FF0000"/>
                </a:solidFill>
                <a:effectLst/>
                <a:latin typeface="Lato" panose="020F0502020204030203" pitchFamily="34" charset="0"/>
              </a:rPr>
              <a:t> conclusioni</a:t>
            </a:r>
            <a:r>
              <a:rPr lang="it-IT" sz="1400" b="0" dirty="0">
                <a:solidFill>
                  <a:srgbClr val="0C0C0F"/>
                </a:solidFill>
                <a:effectLst/>
                <a:latin typeface="Lato" panose="020F0502020204030203" pitchFamily="34" charset="0"/>
              </a:rPr>
              <a:t>]</a:t>
            </a:r>
            <a:r>
              <a:rPr lang="it-IT" sz="1400" b="0" i="1" dirty="0">
                <a:solidFill>
                  <a:srgbClr val="0C0C0F"/>
                </a:solidFill>
                <a:effectLst/>
                <a:latin typeface="Lato" panose="020F0502020204030203" pitchFamily="34" charset="0"/>
              </a:rPr>
              <a:t>, 5) </a:t>
            </a:r>
            <a:r>
              <a:rPr lang="it-IT" sz="1400" b="0" dirty="0">
                <a:solidFill>
                  <a:srgbClr val="0C0C0F"/>
                </a:solidFill>
                <a:effectLst/>
                <a:latin typeface="Lato" panose="020F0502020204030203" pitchFamily="34" charset="0"/>
              </a:rPr>
              <a:t>[mezzi di </a:t>
            </a:r>
            <a:r>
              <a:rPr lang="it-IT" sz="1400" b="0" dirty="0">
                <a:solidFill>
                  <a:srgbClr val="FF0000"/>
                </a:solidFill>
                <a:effectLst/>
                <a:latin typeface="Lato" panose="020F0502020204030203" pitchFamily="34" charset="0"/>
              </a:rPr>
              <a:t>prova e documenti</a:t>
            </a:r>
            <a:r>
              <a:rPr lang="it-IT" sz="1400" b="0" dirty="0">
                <a:solidFill>
                  <a:srgbClr val="0C0C0F"/>
                </a:solidFill>
                <a:effectLst/>
                <a:latin typeface="Lato" panose="020F0502020204030203" pitchFamily="34" charset="0"/>
              </a:rPr>
              <a:t>]</a:t>
            </a:r>
            <a:r>
              <a:rPr lang="it-IT" sz="1400" b="0" i="1" dirty="0">
                <a:solidFill>
                  <a:srgbClr val="0C0C0F"/>
                </a:solidFill>
                <a:effectLst/>
                <a:latin typeface="Lato" panose="020F0502020204030203" pitchFamily="34" charset="0"/>
              </a:rPr>
              <a:t>, 6) </a:t>
            </a:r>
            <a:r>
              <a:rPr lang="it-IT" sz="1400" b="0" dirty="0">
                <a:solidFill>
                  <a:srgbClr val="0C0C0F"/>
                </a:solidFill>
                <a:effectLst/>
                <a:latin typeface="Lato" panose="020F0502020204030203" pitchFamily="34" charset="0"/>
              </a:rPr>
              <a:t>[nome, cognome </a:t>
            </a:r>
            <a:r>
              <a:rPr lang="it-IT" sz="1400" b="0" dirty="0">
                <a:solidFill>
                  <a:srgbClr val="FF0000"/>
                </a:solidFill>
                <a:effectLst/>
                <a:latin typeface="Lato" panose="020F0502020204030203" pitchFamily="34" charset="0"/>
              </a:rPr>
              <a:t>procuratore</a:t>
            </a:r>
            <a:r>
              <a:rPr lang="it-IT" sz="1400" b="0" dirty="0">
                <a:solidFill>
                  <a:srgbClr val="0C0C0F"/>
                </a:solidFill>
                <a:effectLst/>
                <a:latin typeface="Lato" panose="020F0502020204030203" pitchFamily="34" charset="0"/>
              </a:rPr>
              <a:t> e indicazione della procura] </a:t>
            </a:r>
            <a:r>
              <a:rPr lang="it-IT" sz="1400" b="0" i="1" dirty="0">
                <a:solidFill>
                  <a:srgbClr val="0C0C0F"/>
                </a:solidFill>
                <a:effectLst/>
                <a:latin typeface="Lato" panose="020F0502020204030203" pitchFamily="34" charset="0"/>
              </a:rPr>
              <a:t>e </a:t>
            </a:r>
            <a:r>
              <a:rPr lang="it-IT" sz="1400" b="0" i="1" dirty="0">
                <a:solidFill>
                  <a:srgbClr val="FF0000"/>
                </a:solidFill>
                <a:effectLst/>
                <a:latin typeface="Lato" panose="020F0502020204030203" pitchFamily="34" charset="0"/>
              </a:rPr>
              <a:t>l'avvertimento</a:t>
            </a:r>
            <a:r>
              <a:rPr lang="it-IT" sz="1400" b="0" i="1" dirty="0">
                <a:solidFill>
                  <a:srgbClr val="0C0C0F"/>
                </a:solidFill>
                <a:effectLst/>
                <a:latin typeface="Lato" panose="020F0502020204030203" pitchFamily="34" charset="0"/>
              </a:rPr>
              <a:t> di cui al numero 7) del terzo comma </a:t>
            </a:r>
            <a:r>
              <a:rPr lang="it-IT" sz="1400" b="0" dirty="0">
                <a:solidFill>
                  <a:srgbClr val="0C0C0F"/>
                </a:solidFill>
                <a:effectLst/>
                <a:latin typeface="Lato" panose="020F0502020204030203" pitchFamily="34" charset="0"/>
              </a:rPr>
              <a:t>[</a:t>
            </a:r>
            <a:r>
              <a:rPr lang="it-IT" sz="1400" b="0" i="0" dirty="0">
                <a:solidFill>
                  <a:srgbClr val="000000"/>
                </a:solidFill>
                <a:effectLst/>
                <a:latin typeface="Lato" panose="020F0502020204030203" pitchFamily="34" charset="0"/>
              </a:rPr>
              <a:t>che la costituzione oltre i termini implica le decadenze di legge</a:t>
            </a:r>
            <a:r>
              <a:rPr lang="it-IT" sz="1400" b="0" dirty="0">
                <a:solidFill>
                  <a:srgbClr val="0C0C0F"/>
                </a:solidFill>
                <a:effectLst/>
                <a:latin typeface="Lato" panose="020F0502020204030203" pitchFamily="34" charset="0"/>
              </a:rPr>
              <a:t>]</a:t>
            </a:r>
            <a:r>
              <a:rPr lang="it-IT" sz="1400" b="0" i="1" dirty="0">
                <a:solidFill>
                  <a:srgbClr val="0C0C0F"/>
                </a:solidFill>
                <a:effectLst/>
                <a:latin typeface="Lato" panose="020F0502020204030203" pitchFamily="34" charset="0"/>
              </a:rPr>
              <a:t> </a:t>
            </a:r>
            <a:r>
              <a:rPr lang="it-IT" sz="1400" b="1" i="1" u="sng" dirty="0">
                <a:solidFill>
                  <a:srgbClr val="0C0C0F"/>
                </a:solidFill>
                <a:effectLst/>
                <a:latin typeface="Lato" panose="020F0502020204030203" pitchFamily="34" charset="0"/>
              </a:rPr>
              <a:t>DELL’ ARTICOLO 163.</a:t>
            </a:r>
          </a:p>
          <a:p>
            <a:pPr algn="just"/>
            <a:r>
              <a:rPr lang="it-IT" sz="1600" b="1" i="1" u="sng" dirty="0">
                <a:solidFill>
                  <a:srgbClr val="FF0000"/>
                </a:solidFill>
                <a:effectLst/>
                <a:latin typeface="Lato" panose="020F0502020204030203" pitchFamily="34" charset="0"/>
              </a:rPr>
              <a:t>IL GIUDICE</a:t>
            </a:r>
            <a:r>
              <a:rPr lang="it-IT" sz="1600" b="1" i="1" dirty="0">
                <a:solidFill>
                  <a:srgbClr val="FF0000"/>
                </a:solidFill>
                <a:effectLst/>
                <a:latin typeface="Lato" panose="020F0502020204030203" pitchFamily="34" charset="0"/>
              </a:rPr>
              <a:t>, entro cinque giorni dalla designazione, </a:t>
            </a:r>
            <a:r>
              <a:rPr lang="it-IT" sz="1600" b="1" i="1" u="sng" dirty="0">
                <a:solidFill>
                  <a:srgbClr val="FF0000"/>
                </a:solidFill>
                <a:effectLst/>
                <a:latin typeface="Lato" panose="020F0502020204030203" pitchFamily="34" charset="0"/>
              </a:rPr>
              <a:t>FISSA </a:t>
            </a:r>
            <a:r>
              <a:rPr lang="it-IT" sz="1600" b="1" i="1" dirty="0">
                <a:solidFill>
                  <a:srgbClr val="FF0000"/>
                </a:solidFill>
                <a:effectLst/>
                <a:latin typeface="Lato" panose="020F0502020204030203" pitchFamily="34" charset="0"/>
              </a:rPr>
              <a:t>con decreto </a:t>
            </a:r>
            <a:r>
              <a:rPr lang="it-IT" sz="1600" b="1" i="1" u="sng" dirty="0">
                <a:solidFill>
                  <a:srgbClr val="FF0000"/>
                </a:solidFill>
                <a:effectLst/>
                <a:latin typeface="Lato" panose="020F0502020204030203" pitchFamily="34" charset="0"/>
              </a:rPr>
              <a:t>L'UDIENZA</a:t>
            </a:r>
            <a:r>
              <a:rPr lang="it-IT" sz="1600" b="1" i="1" dirty="0">
                <a:solidFill>
                  <a:srgbClr val="FF0000"/>
                </a:solidFill>
                <a:effectLst/>
                <a:latin typeface="Lato" panose="020F0502020204030203" pitchFamily="34" charset="0"/>
              </a:rPr>
              <a:t> di comparizione delle parti assegnando il termine per la costituzione del convenuto, che deve avvenire non oltre dieci giorni prima dell'udienza. Il </a:t>
            </a:r>
            <a:r>
              <a:rPr lang="it-IT" sz="1600" b="1" i="1" u="sng" dirty="0">
                <a:solidFill>
                  <a:srgbClr val="FF0000"/>
                </a:solidFill>
                <a:effectLst/>
                <a:latin typeface="Lato" panose="020F0502020204030203" pitchFamily="34" charset="0"/>
              </a:rPr>
              <a:t>ricorso</a:t>
            </a:r>
            <a:r>
              <a:rPr lang="it-IT" sz="1600" b="1" i="1" dirty="0">
                <a:solidFill>
                  <a:srgbClr val="FF0000"/>
                </a:solidFill>
                <a:effectLst/>
                <a:latin typeface="Lato" panose="020F0502020204030203" pitchFamily="34" charset="0"/>
              </a:rPr>
              <a:t>, unitamente al decreto di fissazione dell'udienza, deve essere </a:t>
            </a:r>
            <a:r>
              <a:rPr lang="it-IT" sz="1600" b="1" i="1" u="sng" dirty="0">
                <a:solidFill>
                  <a:srgbClr val="FF0000"/>
                </a:solidFill>
                <a:effectLst/>
                <a:latin typeface="Lato" panose="020F0502020204030203" pitchFamily="34" charset="0"/>
              </a:rPr>
              <a:t>notificato</a:t>
            </a:r>
            <a:r>
              <a:rPr lang="it-IT" sz="1600" b="1" i="1" dirty="0">
                <a:solidFill>
                  <a:srgbClr val="FF0000"/>
                </a:solidFill>
                <a:effectLst/>
                <a:latin typeface="Lato" panose="020F0502020204030203" pitchFamily="34" charset="0"/>
              </a:rPr>
              <a:t> </a:t>
            </a:r>
            <a:r>
              <a:rPr lang="it-IT" sz="1600" b="1" i="1" u="sng" dirty="0">
                <a:solidFill>
                  <a:srgbClr val="FF0000"/>
                </a:solidFill>
                <a:effectLst/>
                <a:latin typeface="Lato" panose="020F0502020204030203" pitchFamily="34" charset="0"/>
              </a:rPr>
              <a:t>al</a:t>
            </a:r>
            <a:r>
              <a:rPr lang="it-IT" sz="1600" b="1" i="1" dirty="0">
                <a:solidFill>
                  <a:srgbClr val="FF0000"/>
                </a:solidFill>
                <a:effectLst/>
                <a:latin typeface="Lato" panose="020F0502020204030203" pitchFamily="34" charset="0"/>
              </a:rPr>
              <a:t> </a:t>
            </a:r>
            <a:r>
              <a:rPr lang="it-IT" sz="1600" b="1" i="1" u="sng" dirty="0">
                <a:solidFill>
                  <a:srgbClr val="FF0000"/>
                </a:solidFill>
                <a:effectLst/>
                <a:latin typeface="Lato" panose="020F0502020204030203" pitchFamily="34" charset="0"/>
              </a:rPr>
              <a:t>convenuto</a:t>
            </a:r>
            <a:r>
              <a:rPr lang="it-IT" sz="1600" b="1" i="1" dirty="0">
                <a:solidFill>
                  <a:srgbClr val="FF0000"/>
                </a:solidFill>
                <a:effectLst/>
                <a:latin typeface="Lato" panose="020F0502020204030203" pitchFamily="34" charset="0"/>
              </a:rPr>
              <a:t> a cura dell'attore. </a:t>
            </a:r>
            <a:r>
              <a:rPr lang="it-IT" sz="1600" b="1" i="1" u="sng" dirty="0">
                <a:solidFill>
                  <a:srgbClr val="FF0000"/>
                </a:solidFill>
                <a:effectLst/>
                <a:latin typeface="Lato" panose="020F0502020204030203" pitchFamily="34" charset="0"/>
              </a:rPr>
              <a:t>Tra il giorno della notificazione del ricorso e quello dell'udienza di comparizione debbono intercorrere termini liberi non minori di QUARANTA</a:t>
            </a:r>
            <a:r>
              <a:rPr lang="it-IT" sz="1600" b="1" i="1" dirty="0">
                <a:solidFill>
                  <a:srgbClr val="FF0000"/>
                </a:solidFill>
                <a:effectLst/>
                <a:latin typeface="Lato" panose="020F0502020204030203" pitchFamily="34" charset="0"/>
              </a:rPr>
              <a:t> GIORNI se il luogo della notificazione si trova in Italia e di sessanta giorni se si trova all'estero.</a:t>
            </a:r>
          </a:p>
          <a:p>
            <a:pPr algn="just"/>
            <a:r>
              <a:rPr lang="it-IT" sz="1400" i="1" dirty="0">
                <a:solidFill>
                  <a:srgbClr val="0C0C0F"/>
                </a:solidFill>
                <a:effectLst/>
                <a:latin typeface="Lato" panose="020F0502020204030203" pitchFamily="34" charset="0"/>
              </a:rPr>
              <a:t>Il </a:t>
            </a:r>
            <a:r>
              <a:rPr lang="it-IT" sz="1400" i="1" u="sng" dirty="0">
                <a:solidFill>
                  <a:srgbClr val="0C0C0F"/>
                </a:solidFill>
                <a:effectLst/>
                <a:latin typeface="Lato" panose="020F0502020204030203" pitchFamily="34" charset="0"/>
              </a:rPr>
              <a:t>CONVENUTO SI COSTITUISCE </a:t>
            </a:r>
            <a:r>
              <a:rPr lang="it-IT" sz="1400" i="1" dirty="0">
                <a:solidFill>
                  <a:srgbClr val="0C0C0F"/>
                </a:solidFill>
                <a:effectLst/>
                <a:latin typeface="Lato" panose="020F0502020204030203" pitchFamily="34" charset="0"/>
              </a:rPr>
              <a:t>mediante deposito della comparsa di risposta, nella quale deve proporre le sue difese e prendere posizione </a:t>
            </a:r>
            <a:r>
              <a:rPr lang="it-IT" sz="1400" i="1" u="sng" dirty="0">
                <a:solidFill>
                  <a:srgbClr val="0C0C0F"/>
                </a:solidFill>
                <a:effectLst/>
                <a:latin typeface="Lato" panose="020F0502020204030203" pitchFamily="34" charset="0"/>
              </a:rPr>
              <a:t>in modo chiaro e specifico </a:t>
            </a:r>
            <a:r>
              <a:rPr lang="it-IT" sz="1400" i="1" dirty="0">
                <a:solidFill>
                  <a:srgbClr val="0C0C0F"/>
                </a:solidFill>
                <a:effectLst/>
                <a:latin typeface="Lato" panose="020F0502020204030203" pitchFamily="34" charset="0"/>
              </a:rPr>
              <a:t>sui fatti posti dall'attore a fondamento della domanda, indicare i mezzi di prova di cui intende avvalersi e i documenti che offre in comunicazione, nonché formulare le conclusioni. A pena di decadenza deve proporre le eventuali domande riconvenzionali e le eccezioni processuali e di merito che non sono rilevabili d'ufficio.</a:t>
            </a:r>
          </a:p>
          <a:p>
            <a:pPr algn="just"/>
            <a:r>
              <a:rPr lang="it-IT" sz="1400" i="1" dirty="0">
                <a:solidFill>
                  <a:srgbClr val="0C0C0F"/>
                </a:solidFill>
                <a:effectLst/>
                <a:latin typeface="Lato" panose="020F0502020204030203" pitchFamily="34" charset="0"/>
              </a:rPr>
              <a:t>Se il convenuto intende </a:t>
            </a:r>
            <a:r>
              <a:rPr lang="it-IT" sz="1400" i="1" u="sng" dirty="0">
                <a:solidFill>
                  <a:srgbClr val="0C0C0F"/>
                </a:solidFill>
                <a:effectLst/>
                <a:latin typeface="Lato" panose="020F0502020204030203" pitchFamily="34" charset="0"/>
              </a:rPr>
              <a:t>CHIAMARE UN TERZO </a:t>
            </a:r>
            <a:r>
              <a:rPr lang="it-IT" sz="1400" i="1" dirty="0">
                <a:solidFill>
                  <a:srgbClr val="0C0C0F"/>
                </a:solidFill>
                <a:effectLst/>
                <a:latin typeface="Lato" panose="020F0502020204030203" pitchFamily="34" charset="0"/>
              </a:rPr>
              <a:t>deve, a pena di decadenza, farne dichiarazione nella comparsa di costituzione e chiedere lo spostamento dell'udienza. Il giudice, con decreto comunicato dal cancelliere alle parti costituite, fissa la data della nuova udienza assegnando un termine perentorio per la citazione del terzo. La costituzione del terzo in giudizio avviene a norma del terzo comma.</a:t>
            </a:r>
          </a:p>
          <a:p>
            <a:endParaRPr lang="it-IT" dirty="0"/>
          </a:p>
        </p:txBody>
      </p:sp>
      <p:sp>
        <p:nvSpPr>
          <p:cNvPr id="2" name="Segnaposto numero diapositiva 1">
            <a:extLst>
              <a:ext uri="{FF2B5EF4-FFF2-40B4-BE49-F238E27FC236}">
                <a16:creationId xmlns:a16="http://schemas.microsoft.com/office/drawing/2014/main" id="{452DE883-DCF9-486E-A6F5-74F5684632CD}"/>
              </a:ext>
            </a:extLst>
          </p:cNvPr>
          <p:cNvSpPr>
            <a:spLocks noGrp="1"/>
          </p:cNvSpPr>
          <p:nvPr>
            <p:ph type="sldNum" sz="quarter" idx="12"/>
          </p:nvPr>
        </p:nvSpPr>
        <p:spPr/>
        <p:txBody>
          <a:bodyPr/>
          <a:lstStyle/>
          <a:p>
            <a:pPr>
              <a:defRPr/>
            </a:pPr>
            <a:fld id="{A8B41338-7C84-4DC0-93D8-4F41A16CDCCB}" type="slidenum">
              <a:rPr lang="it-IT" smtClean="0"/>
              <a:pPr>
                <a:defRPr/>
              </a:pPr>
              <a:t>11</a:t>
            </a:fld>
            <a:endParaRPr lang="it-IT"/>
          </a:p>
        </p:txBody>
      </p:sp>
    </p:spTree>
    <p:extLst>
      <p:ext uri="{BB962C8B-B14F-4D97-AF65-F5344CB8AC3E}">
        <p14:creationId xmlns:p14="http://schemas.microsoft.com/office/powerpoint/2010/main" val="3493452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igura a mano libera 25"/>
          <p:cNvSpPr/>
          <p:nvPr/>
        </p:nvSpPr>
        <p:spPr>
          <a:xfrm>
            <a:off x="3448563" y="1509063"/>
            <a:ext cx="5401319" cy="1443512"/>
          </a:xfrm>
          <a:custGeom>
            <a:avLst/>
            <a:gdLst>
              <a:gd name="connsiteX0" fmla="*/ 0 w 3534411"/>
              <a:gd name="connsiteY0" fmla="*/ 132099 h 1320989"/>
              <a:gd name="connsiteX1" fmla="*/ 38691 w 3534411"/>
              <a:gd name="connsiteY1" fmla="*/ 38691 h 1320989"/>
              <a:gd name="connsiteX2" fmla="*/ 132099 w 3534411"/>
              <a:gd name="connsiteY2" fmla="*/ 0 h 1320989"/>
              <a:gd name="connsiteX3" fmla="*/ 3402312 w 3534411"/>
              <a:gd name="connsiteY3" fmla="*/ 0 h 1320989"/>
              <a:gd name="connsiteX4" fmla="*/ 3495720 w 3534411"/>
              <a:gd name="connsiteY4" fmla="*/ 38691 h 1320989"/>
              <a:gd name="connsiteX5" fmla="*/ 3534411 w 3534411"/>
              <a:gd name="connsiteY5" fmla="*/ 132099 h 1320989"/>
              <a:gd name="connsiteX6" fmla="*/ 3534411 w 3534411"/>
              <a:gd name="connsiteY6" fmla="*/ 1188890 h 1320989"/>
              <a:gd name="connsiteX7" fmla="*/ 3495720 w 3534411"/>
              <a:gd name="connsiteY7" fmla="*/ 1282298 h 1320989"/>
              <a:gd name="connsiteX8" fmla="*/ 3402312 w 3534411"/>
              <a:gd name="connsiteY8" fmla="*/ 1320989 h 1320989"/>
              <a:gd name="connsiteX9" fmla="*/ 132099 w 3534411"/>
              <a:gd name="connsiteY9" fmla="*/ 1320989 h 1320989"/>
              <a:gd name="connsiteX10" fmla="*/ 38691 w 3534411"/>
              <a:gd name="connsiteY10" fmla="*/ 1282298 h 1320989"/>
              <a:gd name="connsiteX11" fmla="*/ 0 w 3534411"/>
              <a:gd name="connsiteY11" fmla="*/ 1188890 h 1320989"/>
              <a:gd name="connsiteX12" fmla="*/ 0 w 3534411"/>
              <a:gd name="connsiteY12" fmla="*/ 132099 h 1320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34411" h="1320989">
                <a:moveTo>
                  <a:pt x="0" y="132099"/>
                </a:moveTo>
                <a:cubicBezTo>
                  <a:pt x="0" y="97064"/>
                  <a:pt x="13918" y="63464"/>
                  <a:pt x="38691" y="38691"/>
                </a:cubicBezTo>
                <a:cubicBezTo>
                  <a:pt x="63464" y="13918"/>
                  <a:pt x="97064" y="0"/>
                  <a:pt x="132099" y="0"/>
                </a:cubicBezTo>
                <a:lnTo>
                  <a:pt x="3402312" y="0"/>
                </a:lnTo>
                <a:cubicBezTo>
                  <a:pt x="3437347" y="0"/>
                  <a:pt x="3470947" y="13918"/>
                  <a:pt x="3495720" y="38691"/>
                </a:cubicBezTo>
                <a:cubicBezTo>
                  <a:pt x="3520493" y="63464"/>
                  <a:pt x="3534411" y="97064"/>
                  <a:pt x="3534411" y="132099"/>
                </a:cubicBezTo>
                <a:lnTo>
                  <a:pt x="3534411" y="1188890"/>
                </a:lnTo>
                <a:cubicBezTo>
                  <a:pt x="3534411" y="1223925"/>
                  <a:pt x="3520493" y="1257525"/>
                  <a:pt x="3495720" y="1282298"/>
                </a:cubicBezTo>
                <a:cubicBezTo>
                  <a:pt x="3470947" y="1307071"/>
                  <a:pt x="3437347" y="1320989"/>
                  <a:pt x="3402312" y="1320989"/>
                </a:cubicBezTo>
                <a:lnTo>
                  <a:pt x="132099" y="1320989"/>
                </a:lnTo>
                <a:cubicBezTo>
                  <a:pt x="97064" y="1320989"/>
                  <a:pt x="63464" y="1307071"/>
                  <a:pt x="38691" y="1282298"/>
                </a:cubicBezTo>
                <a:cubicBezTo>
                  <a:pt x="13918" y="1257525"/>
                  <a:pt x="0" y="1223925"/>
                  <a:pt x="0" y="1188890"/>
                </a:cubicBezTo>
                <a:lnTo>
                  <a:pt x="0" y="132099"/>
                </a:lnTo>
                <a:close/>
              </a:path>
            </a:pathLst>
          </a:custGeom>
          <a:solidFill>
            <a:schemeClr val="accent1">
              <a:alpha val="95000"/>
            </a:schemeClr>
          </a:solidFill>
        </p:spPr>
        <p:style>
          <a:lnRef idx="0">
            <a:schemeClr val="accent1"/>
          </a:lnRef>
          <a:fillRef idx="3">
            <a:schemeClr val="accent1"/>
          </a:fillRef>
          <a:effectRef idx="3">
            <a:schemeClr val="accent1"/>
          </a:effectRef>
          <a:fontRef idx="minor">
            <a:schemeClr val="lt1"/>
          </a:fontRef>
        </p:style>
        <p:txBody>
          <a:bodyPr lIns="53930" tIns="53930" rIns="53930" bIns="53930" spcCol="1270" anchor="ctr"/>
          <a:lstStyle/>
          <a:p>
            <a:pPr algn="ctr" defTabSz="1066800">
              <a:lnSpc>
                <a:spcPct val="90000"/>
              </a:lnSpc>
              <a:spcAft>
                <a:spcPts val="0"/>
              </a:spcAft>
              <a:defRPr/>
            </a:pPr>
            <a:r>
              <a:rPr lang="it-IT" sz="2000" dirty="0"/>
              <a:t>con </a:t>
            </a:r>
            <a:r>
              <a:rPr lang="it-IT" sz="2000" b="1" u="sng" dirty="0"/>
              <a:t>DEPOSITO</a:t>
            </a:r>
            <a:r>
              <a:rPr lang="it-IT" sz="2000" dirty="0"/>
              <a:t> (con </a:t>
            </a:r>
            <a:r>
              <a:rPr lang="it-IT" sz="2000" u="sng" dirty="0"/>
              <a:t>termine</a:t>
            </a:r>
            <a:r>
              <a:rPr lang="it-IT" sz="2000" dirty="0"/>
              <a:t> fino all’udienza)</a:t>
            </a:r>
            <a:r>
              <a:rPr lang="it-IT" sz="2000" b="1" dirty="0"/>
              <a:t>:</a:t>
            </a:r>
          </a:p>
          <a:p>
            <a:pPr defTabSz="1066800">
              <a:lnSpc>
                <a:spcPct val="90000"/>
              </a:lnSpc>
              <a:spcAft>
                <a:spcPts val="0"/>
              </a:spcAft>
              <a:buFont typeface="Arial" panose="020B0604020202020204" pitchFamily="34" charset="0"/>
              <a:buChar char="•"/>
              <a:defRPr/>
            </a:pPr>
            <a:r>
              <a:rPr lang="it-IT" sz="2000" dirty="0"/>
              <a:t> </a:t>
            </a:r>
            <a:r>
              <a:rPr lang="it-IT" sz="2000" u="sng" dirty="0">
                <a:solidFill>
                  <a:schemeClr val="tx1"/>
                </a:solidFill>
              </a:rPr>
              <a:t>RICORSO</a:t>
            </a:r>
            <a:r>
              <a:rPr lang="it-IT" sz="2000" dirty="0"/>
              <a:t> notificato o il PROCESSO VERBALE </a:t>
            </a:r>
            <a:r>
              <a:rPr lang="it-IT" sz="1600" dirty="0"/>
              <a:t>(ex 316)</a:t>
            </a:r>
          </a:p>
          <a:p>
            <a:pPr marL="177800" indent="-177800" defTabSz="1066800">
              <a:lnSpc>
                <a:spcPct val="90000"/>
              </a:lnSpc>
              <a:spcAft>
                <a:spcPts val="0"/>
              </a:spcAft>
              <a:buFont typeface="Arial" panose="020B0604020202020204" pitchFamily="34" charset="0"/>
              <a:buChar char="•"/>
              <a:defRPr/>
            </a:pPr>
            <a:r>
              <a:rPr lang="it-IT" sz="1600" dirty="0"/>
              <a:t>+ DECRETO di </a:t>
            </a:r>
            <a:r>
              <a:rPr lang="it-IT" sz="1600" dirty="0" err="1"/>
              <a:t>fissaz</a:t>
            </a:r>
            <a:r>
              <a:rPr lang="it-IT" sz="1600" dirty="0"/>
              <a:t>. udienza (di cui 318) + relata di notifica</a:t>
            </a:r>
          </a:p>
          <a:p>
            <a:pPr marL="177800" indent="-177800" defTabSz="1066800">
              <a:lnSpc>
                <a:spcPct val="90000"/>
              </a:lnSpc>
              <a:spcAft>
                <a:spcPts val="0"/>
              </a:spcAft>
              <a:buFont typeface="Arial" panose="020B0604020202020204" pitchFamily="34" charset="0"/>
              <a:buChar char="•"/>
              <a:defRPr/>
            </a:pPr>
            <a:r>
              <a:rPr lang="it-IT" sz="1600" dirty="0"/>
              <a:t>+ PROCURA (quando occorre)</a:t>
            </a:r>
            <a:endParaRPr lang="it-IT" sz="1600" u="sng" dirty="0"/>
          </a:p>
        </p:txBody>
      </p:sp>
      <p:sp>
        <p:nvSpPr>
          <p:cNvPr id="27" name="Figura a mano libera 26"/>
          <p:cNvSpPr/>
          <p:nvPr/>
        </p:nvSpPr>
        <p:spPr>
          <a:xfrm>
            <a:off x="468312" y="1885836"/>
            <a:ext cx="2303487" cy="720725"/>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p:spPr>
        <p:style>
          <a:lnRef idx="1">
            <a:schemeClr val="accent6"/>
          </a:lnRef>
          <a:fillRef idx="2">
            <a:schemeClr val="accent6"/>
          </a:fillRef>
          <a:effectRef idx="1">
            <a:schemeClr val="accent6"/>
          </a:effectRef>
          <a:fontRef idx="minor">
            <a:schemeClr val="dk1"/>
          </a:fontRef>
        </p:style>
        <p:txBody>
          <a:bodyPr lIns="67850" tIns="67850" rIns="67850" bIns="67850" spcCol="1270" anchor="ctr"/>
          <a:lstStyle/>
          <a:p>
            <a:pPr algn="ctr" defTabSz="1244600">
              <a:lnSpc>
                <a:spcPct val="90000"/>
              </a:lnSpc>
              <a:spcAft>
                <a:spcPts val="0"/>
              </a:spcAft>
              <a:defRPr/>
            </a:pPr>
            <a:r>
              <a:rPr lang="it-IT" b="1" dirty="0">
                <a:solidFill>
                  <a:schemeClr val="tx1"/>
                </a:solidFill>
              </a:rPr>
              <a:t>ATTORE</a:t>
            </a:r>
          </a:p>
          <a:p>
            <a:pPr algn="ctr" defTabSz="1244600">
              <a:lnSpc>
                <a:spcPct val="90000"/>
              </a:lnSpc>
              <a:spcAft>
                <a:spcPts val="0"/>
              </a:spcAft>
              <a:defRPr/>
            </a:pPr>
            <a:r>
              <a:rPr lang="it-IT" sz="1600" dirty="0">
                <a:solidFill>
                  <a:schemeClr val="tx1"/>
                </a:solidFill>
              </a:rPr>
              <a:t>(319, co. 1, 1° periodo)</a:t>
            </a:r>
          </a:p>
        </p:txBody>
      </p:sp>
      <p:sp>
        <p:nvSpPr>
          <p:cNvPr id="22" name="Titolo 3"/>
          <p:cNvSpPr txBox="1">
            <a:spLocks/>
          </p:cNvSpPr>
          <p:nvPr/>
        </p:nvSpPr>
        <p:spPr bwMode="auto">
          <a:xfrm>
            <a:off x="1306286" y="260350"/>
            <a:ext cx="6591718" cy="72072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it-IT" sz="2800" b="1" dirty="0">
                <a:latin typeface="+mj-lt"/>
                <a:ea typeface="+mj-ea"/>
                <a:cs typeface="+mj-cs"/>
              </a:rPr>
              <a:t>COSTITUZIONE </a:t>
            </a:r>
            <a:r>
              <a:rPr lang="it-IT" sz="2000" dirty="0">
                <a:latin typeface="+mj-lt"/>
                <a:ea typeface="+mj-ea"/>
                <a:cs typeface="+mj-cs"/>
              </a:rPr>
              <a:t>(319 cpc)</a:t>
            </a:r>
            <a:endParaRPr lang="it-IT" sz="2000" b="1" dirty="0">
              <a:latin typeface="+mj-lt"/>
              <a:ea typeface="+mj-ea"/>
              <a:cs typeface="+mj-cs"/>
            </a:endParaRPr>
          </a:p>
        </p:txBody>
      </p:sp>
      <p:cxnSp>
        <p:nvCxnSpPr>
          <p:cNvPr id="42" name="Connettore 2 41"/>
          <p:cNvCxnSpPr>
            <a:cxnSpLocks/>
          </p:cNvCxnSpPr>
          <p:nvPr/>
        </p:nvCxnSpPr>
        <p:spPr>
          <a:xfrm flipV="1">
            <a:off x="2915817" y="2309214"/>
            <a:ext cx="360039" cy="931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Figura a mano libera 60"/>
          <p:cNvSpPr/>
          <p:nvPr/>
        </p:nvSpPr>
        <p:spPr>
          <a:xfrm>
            <a:off x="468312" y="3429000"/>
            <a:ext cx="2303487" cy="653725"/>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p:spPr>
        <p:style>
          <a:lnRef idx="1">
            <a:schemeClr val="accent6"/>
          </a:lnRef>
          <a:fillRef idx="2">
            <a:schemeClr val="accent6"/>
          </a:fillRef>
          <a:effectRef idx="1">
            <a:schemeClr val="accent6"/>
          </a:effectRef>
          <a:fontRef idx="minor">
            <a:schemeClr val="dk1"/>
          </a:fontRef>
        </p:style>
        <p:txBody>
          <a:bodyPr lIns="67850" tIns="67850" rIns="67850" bIns="67850" spcCol="1270" anchor="ctr"/>
          <a:lstStyle/>
          <a:p>
            <a:pPr algn="ctr" defTabSz="1244600">
              <a:lnSpc>
                <a:spcPct val="90000"/>
              </a:lnSpc>
              <a:spcAft>
                <a:spcPts val="0"/>
              </a:spcAft>
              <a:defRPr/>
            </a:pPr>
            <a:r>
              <a:rPr lang="it-IT" sz="2000" b="1" dirty="0">
                <a:solidFill>
                  <a:schemeClr val="tx1"/>
                </a:solidFill>
              </a:rPr>
              <a:t>CONVENUTO</a:t>
            </a:r>
          </a:p>
          <a:p>
            <a:pPr algn="ctr" defTabSz="1244600">
              <a:lnSpc>
                <a:spcPct val="90000"/>
              </a:lnSpc>
              <a:spcAft>
                <a:spcPts val="0"/>
              </a:spcAft>
              <a:defRPr/>
            </a:pPr>
            <a:r>
              <a:rPr lang="it-IT" sz="1600" dirty="0">
                <a:solidFill>
                  <a:schemeClr val="tx1"/>
                </a:solidFill>
              </a:rPr>
              <a:t>(319, co. 1, 2° periodo)</a:t>
            </a:r>
          </a:p>
        </p:txBody>
      </p:sp>
      <p:cxnSp>
        <p:nvCxnSpPr>
          <p:cNvPr id="62" name="Connettore 2 61"/>
          <p:cNvCxnSpPr>
            <a:cxnSpLocks/>
          </p:cNvCxnSpPr>
          <p:nvPr/>
        </p:nvCxnSpPr>
        <p:spPr>
          <a:xfrm>
            <a:off x="2843808" y="3830697"/>
            <a:ext cx="432048" cy="931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Connettore 2 67"/>
          <p:cNvCxnSpPr>
            <a:cxnSpLocks/>
          </p:cNvCxnSpPr>
          <p:nvPr/>
        </p:nvCxnSpPr>
        <p:spPr>
          <a:xfrm flipH="1">
            <a:off x="3484927" y="4082725"/>
            <a:ext cx="1686943" cy="30335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 name="Figura a mano libera 71"/>
          <p:cNvSpPr/>
          <p:nvPr/>
        </p:nvSpPr>
        <p:spPr>
          <a:xfrm>
            <a:off x="3448563" y="3522306"/>
            <a:ext cx="5328592" cy="360040"/>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67850" tIns="67850" rIns="67850" bIns="67850" spcCol="1270"/>
          <a:lstStyle/>
          <a:p>
            <a:pPr algn="ctr" defTabSz="1244600">
              <a:lnSpc>
                <a:spcPct val="90000"/>
              </a:lnSpc>
              <a:spcAft>
                <a:spcPts val="0"/>
              </a:spcAft>
              <a:defRPr/>
            </a:pPr>
            <a:r>
              <a:rPr lang="it-IT" sz="2000" dirty="0"/>
              <a:t>(rinvio ad) art. 281 </a:t>
            </a:r>
            <a:r>
              <a:rPr lang="it-IT" sz="2000" dirty="0" err="1"/>
              <a:t>undecies</a:t>
            </a:r>
            <a:r>
              <a:rPr lang="it-IT" sz="2000" dirty="0"/>
              <a:t>, co. 3 e 4</a:t>
            </a:r>
            <a:endParaRPr lang="it-IT" sz="2000" dirty="0">
              <a:solidFill>
                <a:schemeClr val="bg1"/>
              </a:solidFill>
            </a:endParaRPr>
          </a:p>
        </p:txBody>
      </p:sp>
      <p:sp>
        <p:nvSpPr>
          <p:cNvPr id="73" name="Figura a mano libera 72"/>
          <p:cNvSpPr/>
          <p:nvPr/>
        </p:nvSpPr>
        <p:spPr>
          <a:xfrm>
            <a:off x="468312" y="4452077"/>
            <a:ext cx="4616872" cy="2237556"/>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67850" tIns="67850" rIns="67850" bIns="67850" spcCol="1270"/>
          <a:lstStyle/>
          <a:p>
            <a:pPr algn="ctr" defTabSz="1244600">
              <a:lnSpc>
                <a:spcPct val="90000"/>
              </a:lnSpc>
              <a:spcAft>
                <a:spcPts val="0"/>
              </a:spcAft>
              <a:defRPr/>
            </a:pPr>
            <a:r>
              <a:rPr lang="it-IT" sz="1600" dirty="0"/>
              <a:t>(281 </a:t>
            </a:r>
            <a:r>
              <a:rPr lang="it-IT" sz="1600" dirty="0" err="1"/>
              <a:t>undecies</a:t>
            </a:r>
            <a:r>
              <a:rPr lang="it-IT" sz="1600" dirty="0"/>
              <a:t> co. 3)</a:t>
            </a:r>
          </a:p>
          <a:p>
            <a:pPr algn="ctr" defTabSz="1244600">
              <a:lnSpc>
                <a:spcPct val="90000"/>
              </a:lnSpc>
              <a:spcAft>
                <a:spcPts val="0"/>
              </a:spcAft>
              <a:defRPr/>
            </a:pPr>
            <a:r>
              <a:rPr lang="it-IT" sz="2000" u="sng" dirty="0"/>
              <a:t>DEPOSITO</a:t>
            </a:r>
            <a:r>
              <a:rPr lang="it-IT" sz="2000" dirty="0"/>
              <a:t> </a:t>
            </a:r>
            <a:r>
              <a:rPr lang="it-IT" sz="2000" u="sng" dirty="0">
                <a:solidFill>
                  <a:schemeClr val="tx1"/>
                </a:solidFill>
              </a:rPr>
              <a:t>COMPARSA DI RISPOSTA</a:t>
            </a:r>
          </a:p>
          <a:p>
            <a:pPr algn="ctr" defTabSz="1244600">
              <a:lnSpc>
                <a:spcPct val="90000"/>
              </a:lnSpc>
              <a:spcAft>
                <a:spcPts val="0"/>
              </a:spcAft>
              <a:defRPr/>
            </a:pPr>
            <a:r>
              <a:rPr lang="it-IT" sz="2000" dirty="0"/>
              <a:t>contenente:</a:t>
            </a:r>
            <a:endParaRPr lang="it-IT" sz="1600" dirty="0"/>
          </a:p>
          <a:p>
            <a:pPr indent="11113" defTabSz="1244600">
              <a:lnSpc>
                <a:spcPct val="90000"/>
              </a:lnSpc>
              <a:spcAft>
                <a:spcPts val="0"/>
              </a:spcAft>
              <a:buFontTx/>
              <a:buChar char="-"/>
              <a:defRPr/>
            </a:pPr>
            <a:r>
              <a:rPr lang="it-IT" sz="1600" dirty="0"/>
              <a:t> difese, mezzi di prova, documenti, conclusioni + PROCURA (quando occorre) e</a:t>
            </a:r>
          </a:p>
          <a:p>
            <a:pPr algn="ctr" defTabSz="1244600">
              <a:lnSpc>
                <a:spcPct val="90000"/>
              </a:lnSpc>
              <a:spcAft>
                <a:spcPts val="0"/>
              </a:spcAft>
              <a:defRPr/>
            </a:pPr>
            <a:r>
              <a:rPr lang="it-IT" sz="1600" u="sng" dirty="0"/>
              <a:t>A PENA DI DECADENZA</a:t>
            </a:r>
            <a:r>
              <a:rPr lang="it-IT" sz="1600" dirty="0"/>
              <a:t>:</a:t>
            </a:r>
          </a:p>
          <a:p>
            <a:pPr defTabSz="1244600">
              <a:lnSpc>
                <a:spcPct val="90000"/>
              </a:lnSpc>
              <a:spcAft>
                <a:spcPts val="0"/>
              </a:spcAft>
              <a:defRPr/>
            </a:pPr>
            <a:r>
              <a:rPr lang="it-IT" sz="1600" dirty="0"/>
              <a:t>- RICONVENZIONALI, ECCEZIONI PROCESSUALI E DI MERITO (</a:t>
            </a:r>
            <a:r>
              <a:rPr lang="it-IT" sz="1600" dirty="0" err="1"/>
              <a:t>eccez</a:t>
            </a:r>
            <a:r>
              <a:rPr lang="it-IT" sz="1600" dirty="0"/>
              <a:t>. in ‘senso stretto’ non rilevabili d’ufficio), CHIAMATA 3°</a:t>
            </a:r>
          </a:p>
          <a:p>
            <a:pPr algn="ctr" defTabSz="1244600">
              <a:lnSpc>
                <a:spcPct val="90000"/>
              </a:lnSpc>
              <a:spcAft>
                <a:spcPts val="0"/>
              </a:spcAft>
              <a:defRPr/>
            </a:pPr>
            <a:endParaRPr lang="it-IT" sz="2000" dirty="0">
              <a:solidFill>
                <a:schemeClr val="bg1"/>
              </a:solidFill>
            </a:endParaRPr>
          </a:p>
        </p:txBody>
      </p:sp>
      <p:cxnSp>
        <p:nvCxnSpPr>
          <p:cNvPr id="23" name="Connettore 2 22">
            <a:extLst>
              <a:ext uri="{FF2B5EF4-FFF2-40B4-BE49-F238E27FC236}">
                <a16:creationId xmlns:a16="http://schemas.microsoft.com/office/drawing/2014/main" id="{B11C7234-7A75-467D-B6A6-FD6B3EB0DC35}"/>
              </a:ext>
            </a:extLst>
          </p:cNvPr>
          <p:cNvCxnSpPr>
            <a:cxnSpLocks/>
          </p:cNvCxnSpPr>
          <p:nvPr/>
        </p:nvCxnSpPr>
        <p:spPr>
          <a:xfrm>
            <a:off x="5171870" y="5352256"/>
            <a:ext cx="22122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Figura a mano libera 72">
            <a:extLst>
              <a:ext uri="{FF2B5EF4-FFF2-40B4-BE49-F238E27FC236}">
                <a16:creationId xmlns:a16="http://schemas.microsoft.com/office/drawing/2014/main" id="{3E56096B-132D-478F-BB7A-D3D59B34AA99}"/>
              </a:ext>
            </a:extLst>
          </p:cNvPr>
          <p:cNvSpPr/>
          <p:nvPr/>
        </p:nvSpPr>
        <p:spPr>
          <a:xfrm>
            <a:off x="5523721" y="4452078"/>
            <a:ext cx="3289797" cy="1696794"/>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67850" tIns="67850" rIns="67850" bIns="67850" spcCol="1270"/>
          <a:lstStyle/>
          <a:p>
            <a:pPr algn="ctr" defTabSz="1244600">
              <a:lnSpc>
                <a:spcPct val="90000"/>
              </a:lnSpc>
              <a:spcAft>
                <a:spcPts val="0"/>
              </a:spcAft>
              <a:defRPr/>
            </a:pPr>
            <a:r>
              <a:rPr lang="it-IT" sz="1600" dirty="0"/>
              <a:t>(281 </a:t>
            </a:r>
            <a:r>
              <a:rPr lang="it-IT" sz="1600" dirty="0" err="1"/>
              <a:t>undecies</a:t>
            </a:r>
            <a:r>
              <a:rPr lang="it-IT" sz="1600" dirty="0"/>
              <a:t> co. 4)</a:t>
            </a:r>
          </a:p>
          <a:p>
            <a:pPr algn="ctr" defTabSz="1244600">
              <a:lnSpc>
                <a:spcPct val="90000"/>
              </a:lnSpc>
              <a:spcAft>
                <a:spcPts val="0"/>
              </a:spcAft>
              <a:defRPr/>
            </a:pPr>
            <a:r>
              <a:rPr lang="it-IT" sz="2000" dirty="0"/>
              <a:t>CHIAMATA DI TERZO</a:t>
            </a:r>
          </a:p>
          <a:p>
            <a:pPr algn="ctr" defTabSz="1244600">
              <a:lnSpc>
                <a:spcPct val="90000"/>
              </a:lnSpc>
              <a:spcAft>
                <a:spcPts val="0"/>
              </a:spcAft>
              <a:defRPr/>
            </a:pPr>
            <a:r>
              <a:rPr lang="it-IT" sz="1600" dirty="0">
                <a:solidFill>
                  <a:schemeClr val="bg1"/>
                </a:solidFill>
              </a:rPr>
              <a:t>(a pena decadenza)</a:t>
            </a:r>
          </a:p>
          <a:p>
            <a:pPr marL="285750" indent="-285750" defTabSz="1244600">
              <a:lnSpc>
                <a:spcPct val="90000"/>
              </a:lnSpc>
              <a:spcAft>
                <a:spcPts val="0"/>
              </a:spcAft>
              <a:buFontTx/>
              <a:buChar char="-"/>
              <a:defRPr/>
            </a:pPr>
            <a:r>
              <a:rPr lang="it-IT" sz="1600" dirty="0">
                <a:solidFill>
                  <a:schemeClr val="bg1"/>
                </a:solidFill>
              </a:rPr>
              <a:t>deve chiedere </a:t>
            </a:r>
            <a:r>
              <a:rPr lang="it-IT" sz="1600" dirty="0" err="1">
                <a:solidFill>
                  <a:schemeClr val="bg1"/>
                </a:solidFill>
              </a:rPr>
              <a:t>spostam</a:t>
            </a:r>
            <a:r>
              <a:rPr lang="it-IT" sz="1600" dirty="0">
                <a:solidFill>
                  <a:schemeClr val="bg1"/>
                </a:solidFill>
              </a:rPr>
              <a:t> udienza;</a:t>
            </a:r>
          </a:p>
          <a:p>
            <a:pPr marL="285750" indent="-285750" defTabSz="1244600">
              <a:lnSpc>
                <a:spcPct val="90000"/>
              </a:lnSpc>
              <a:spcAft>
                <a:spcPts val="0"/>
              </a:spcAft>
              <a:buFontTx/>
              <a:buChar char="-"/>
              <a:defRPr/>
            </a:pPr>
            <a:r>
              <a:rPr lang="it-IT" sz="1600" dirty="0">
                <a:solidFill>
                  <a:schemeClr val="bg1"/>
                </a:solidFill>
              </a:rPr>
              <a:t>giudice con decreto FISSA NUOVA UDIENZA e ASSEGNA TERMINE perentorio per la </a:t>
            </a:r>
            <a:r>
              <a:rPr lang="it-IT" sz="1600" dirty="0" err="1">
                <a:solidFill>
                  <a:schemeClr val="bg1"/>
                </a:solidFill>
              </a:rPr>
              <a:t>citaz</a:t>
            </a:r>
            <a:r>
              <a:rPr lang="it-IT" sz="1600" dirty="0">
                <a:solidFill>
                  <a:schemeClr val="bg1"/>
                </a:solidFill>
              </a:rPr>
              <a:t> del 3°</a:t>
            </a:r>
          </a:p>
          <a:p>
            <a:pPr marL="285750" indent="-285750" defTabSz="1244600">
              <a:lnSpc>
                <a:spcPct val="90000"/>
              </a:lnSpc>
              <a:spcAft>
                <a:spcPts val="0"/>
              </a:spcAft>
              <a:buFontTx/>
              <a:buChar char="-"/>
              <a:defRPr/>
            </a:pPr>
            <a:endParaRPr lang="it-IT" sz="1600" dirty="0">
              <a:solidFill>
                <a:schemeClr val="bg1"/>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BCFC86E-9378-4791-BFD7-5682EFA85F32}"/>
              </a:ext>
            </a:extLst>
          </p:cNvPr>
          <p:cNvSpPr>
            <a:spLocks noGrp="1"/>
          </p:cNvSpPr>
          <p:nvPr>
            <p:ph idx="1"/>
          </p:nvPr>
        </p:nvSpPr>
        <p:spPr>
          <a:xfrm>
            <a:off x="490451" y="502920"/>
            <a:ext cx="8229600" cy="3779831"/>
          </a:xfrm>
          <a:ln>
            <a:solidFill>
              <a:schemeClr val="accent1"/>
            </a:solidFill>
          </a:ln>
        </p:spPr>
        <p:txBody>
          <a:bodyPr/>
          <a:lstStyle/>
          <a:p>
            <a:pPr algn="ctr"/>
            <a:r>
              <a:rPr lang="it-IT" sz="1800" b="1" i="0" dirty="0">
                <a:solidFill>
                  <a:srgbClr val="0C0C0F"/>
                </a:solidFill>
                <a:effectLst/>
                <a:latin typeface="Lato" panose="020F0502020204030203" pitchFamily="34" charset="0"/>
              </a:rPr>
              <a:t>Art. 319</a:t>
            </a:r>
            <a:br>
              <a:rPr lang="it-IT" sz="1800" b="0" i="0" dirty="0">
                <a:solidFill>
                  <a:srgbClr val="0C0C0F"/>
                </a:solidFill>
                <a:effectLst/>
                <a:latin typeface="Lato" panose="020F0502020204030203" pitchFamily="34" charset="0"/>
              </a:rPr>
            </a:br>
            <a:r>
              <a:rPr lang="it-IT" sz="1800" b="1" i="0" dirty="0">
                <a:solidFill>
                  <a:srgbClr val="0C0C0F"/>
                </a:solidFill>
                <a:effectLst/>
                <a:latin typeface="Lato" panose="020F0502020204030203" pitchFamily="34" charset="0"/>
              </a:rPr>
              <a:t>(Costituzione delle parti)</a:t>
            </a:r>
          </a:p>
          <a:p>
            <a:pPr algn="ctr"/>
            <a:endParaRPr lang="it-IT" sz="1800" b="0" i="0" dirty="0">
              <a:solidFill>
                <a:srgbClr val="0C0C0F"/>
              </a:solidFill>
              <a:effectLst/>
              <a:latin typeface="Lato" panose="020F0502020204030203" pitchFamily="34" charset="0"/>
            </a:endParaRPr>
          </a:p>
          <a:p>
            <a:pPr algn="just">
              <a:spcAft>
                <a:spcPts val="100"/>
              </a:spcAft>
            </a:pPr>
            <a:r>
              <a:rPr lang="it-IT" sz="1800" b="1" i="1" u="sng" dirty="0">
                <a:solidFill>
                  <a:srgbClr val="0C0C0F"/>
                </a:solidFill>
                <a:effectLst/>
                <a:latin typeface="Lato" panose="020F0502020204030203" pitchFamily="34" charset="0"/>
              </a:rPr>
              <a:t>L’ ATTORE</a:t>
            </a:r>
            <a:r>
              <a:rPr lang="it-IT" sz="1800" b="0" i="1" dirty="0">
                <a:solidFill>
                  <a:srgbClr val="0C0C0F"/>
                </a:solidFill>
                <a:effectLst/>
                <a:latin typeface="Lato" panose="020F0502020204030203" pitchFamily="34" charset="0"/>
              </a:rPr>
              <a:t> si costituisce depositando il ricorso notificato o il processo verbale di cui all'articolo 316 unitamente al decreto di cui all'articolo 318 e con la relazione della notificazione e, quando occorre, la procura</a:t>
            </a:r>
            <a:r>
              <a:rPr lang="it-IT" sz="1800" i="1" dirty="0">
                <a:solidFill>
                  <a:srgbClr val="0C0C0F"/>
                </a:solidFill>
                <a:effectLst/>
                <a:latin typeface="Lato" panose="020F0502020204030203" pitchFamily="34" charset="0"/>
              </a:rPr>
              <a:t>. </a:t>
            </a:r>
            <a:r>
              <a:rPr lang="it-IT" sz="1800" b="1" i="1" u="sng" dirty="0">
                <a:solidFill>
                  <a:srgbClr val="0C0C0F"/>
                </a:solidFill>
                <a:effectLst/>
                <a:latin typeface="Lato" panose="020F0502020204030203" pitchFamily="34" charset="0"/>
              </a:rPr>
              <a:t>IL CONVENUTO </a:t>
            </a:r>
            <a:r>
              <a:rPr lang="it-IT" sz="1800" b="0" i="1" dirty="0">
                <a:solidFill>
                  <a:srgbClr val="0C0C0F"/>
                </a:solidFill>
                <a:effectLst/>
                <a:latin typeface="Lato" panose="020F0502020204030203" pitchFamily="34" charset="0"/>
              </a:rPr>
              <a:t>si costituisce a norma dei </a:t>
            </a:r>
            <a:r>
              <a:rPr lang="it-IT" sz="1800" b="0" i="1" u="sng" dirty="0">
                <a:solidFill>
                  <a:srgbClr val="0C0C0F"/>
                </a:solidFill>
                <a:effectLst/>
                <a:latin typeface="Lato" panose="020F0502020204030203" pitchFamily="34" charset="0"/>
              </a:rPr>
              <a:t>commi terzo e quarto dell'articolo 281-undecies </a:t>
            </a:r>
            <a:r>
              <a:rPr lang="it-IT" sz="1800" b="0" i="1" dirty="0">
                <a:solidFill>
                  <a:srgbClr val="0C0C0F"/>
                </a:solidFill>
                <a:effectLst/>
                <a:latin typeface="Lato" panose="020F0502020204030203" pitchFamily="34" charset="0"/>
              </a:rPr>
              <a:t>mediante deposito della comparsa di risposta e, quando occorre, la procura.</a:t>
            </a:r>
          </a:p>
          <a:p>
            <a:pPr algn="just">
              <a:spcAft>
                <a:spcPts val="100"/>
              </a:spcAft>
            </a:pPr>
            <a:r>
              <a:rPr lang="it-IT" sz="1800" b="0" i="1" dirty="0">
                <a:solidFill>
                  <a:srgbClr val="0C0C0F"/>
                </a:solidFill>
                <a:effectLst/>
                <a:latin typeface="Lato" panose="020F0502020204030203" pitchFamily="34" charset="0"/>
              </a:rPr>
              <a:t>Le parti, che non hanno precedentemente dichiarato la residenza o eletto domicilio nel comune in cui ha sede l'ufficio del giudice di pace, debbono farlo con dichiarazione ricevuta nel processo verbale al momento della costituzione .</a:t>
            </a:r>
          </a:p>
          <a:p>
            <a:endParaRPr lang="it-IT" dirty="0"/>
          </a:p>
        </p:txBody>
      </p:sp>
      <p:sp>
        <p:nvSpPr>
          <p:cNvPr id="2" name="Segnaposto numero diapositiva 1">
            <a:extLst>
              <a:ext uri="{FF2B5EF4-FFF2-40B4-BE49-F238E27FC236}">
                <a16:creationId xmlns:a16="http://schemas.microsoft.com/office/drawing/2014/main" id="{3C2B6883-EC96-4EFF-9C11-B1E24FF8CF2B}"/>
              </a:ext>
            </a:extLst>
          </p:cNvPr>
          <p:cNvSpPr>
            <a:spLocks noGrp="1"/>
          </p:cNvSpPr>
          <p:nvPr>
            <p:ph type="sldNum" sz="quarter" idx="12"/>
          </p:nvPr>
        </p:nvSpPr>
        <p:spPr/>
        <p:txBody>
          <a:bodyPr/>
          <a:lstStyle/>
          <a:p>
            <a:pPr>
              <a:defRPr/>
            </a:pPr>
            <a:fld id="{A8B41338-7C84-4DC0-93D8-4F41A16CDCCB}" type="slidenum">
              <a:rPr lang="it-IT" smtClean="0"/>
              <a:pPr>
                <a:defRPr/>
              </a:pPr>
              <a:t>13</a:t>
            </a:fld>
            <a:endParaRPr lang="it-IT"/>
          </a:p>
        </p:txBody>
      </p:sp>
    </p:spTree>
    <p:extLst>
      <p:ext uri="{BB962C8B-B14F-4D97-AF65-F5344CB8AC3E}">
        <p14:creationId xmlns:p14="http://schemas.microsoft.com/office/powerpoint/2010/main" val="3586083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4EA4E75-683C-4749-AF5E-8BFB97A583FB}"/>
              </a:ext>
            </a:extLst>
          </p:cNvPr>
          <p:cNvSpPr>
            <a:spLocks noGrp="1"/>
          </p:cNvSpPr>
          <p:nvPr>
            <p:ph idx="1"/>
          </p:nvPr>
        </p:nvSpPr>
        <p:spPr>
          <a:xfrm>
            <a:off x="423949" y="428106"/>
            <a:ext cx="8229600" cy="6039465"/>
          </a:xfrm>
          <a:ln>
            <a:solidFill>
              <a:schemeClr val="accent1"/>
            </a:solidFill>
          </a:ln>
        </p:spPr>
        <p:txBody>
          <a:bodyPr/>
          <a:lstStyle/>
          <a:p>
            <a:pPr algn="ctr"/>
            <a:r>
              <a:rPr lang="it-IT" sz="1600" b="1" i="0" dirty="0">
                <a:solidFill>
                  <a:srgbClr val="0C0C0F"/>
                </a:solidFill>
                <a:effectLst/>
                <a:latin typeface="Lato" panose="020F0502020204030203" pitchFamily="34" charset="0"/>
              </a:rPr>
              <a:t>Art. 281-undecies. Forma della domanda e </a:t>
            </a:r>
            <a:r>
              <a:rPr lang="it-IT" sz="1600" b="1" i="0" u="sng" dirty="0">
                <a:solidFill>
                  <a:srgbClr val="0C0C0F"/>
                </a:solidFill>
                <a:effectLst/>
                <a:latin typeface="Lato" panose="020F0502020204030203" pitchFamily="34" charset="0"/>
              </a:rPr>
              <a:t>COSTITUZIONE</a:t>
            </a:r>
            <a:r>
              <a:rPr lang="it-IT" sz="1600" b="1" i="0" dirty="0">
                <a:solidFill>
                  <a:srgbClr val="0C0C0F"/>
                </a:solidFill>
                <a:effectLst/>
                <a:latin typeface="Lato" panose="020F0502020204030203" pitchFamily="34" charset="0"/>
              </a:rPr>
              <a:t> delle parti</a:t>
            </a:r>
          </a:p>
          <a:p>
            <a:pPr algn="ctr"/>
            <a:endParaRPr lang="it-IT" sz="1600" b="0" i="0" dirty="0">
              <a:solidFill>
                <a:srgbClr val="0C0C0F"/>
              </a:solidFill>
              <a:effectLst/>
              <a:latin typeface="Lato" panose="020F0502020204030203" pitchFamily="34" charset="0"/>
            </a:endParaRPr>
          </a:p>
          <a:p>
            <a:pPr algn="just"/>
            <a:r>
              <a:rPr lang="it-IT" sz="1400" b="0" i="1" dirty="0">
                <a:solidFill>
                  <a:srgbClr val="0C0C0F"/>
                </a:solidFill>
                <a:effectLst/>
                <a:latin typeface="Lato" panose="020F0502020204030203" pitchFamily="34" charset="0"/>
              </a:rPr>
              <a:t>La domanda si propone con ricorso, sottoscritto a norma dell'articolo 125, che deve contenere le indicazioni di cui ai numeri 1), 2), 3), 3-bis), 4), 5), 6) e l'avvertimento di cui al numero 7) del terzo comma dell'articolo 163.</a:t>
            </a:r>
          </a:p>
          <a:p>
            <a:pPr algn="just"/>
            <a:r>
              <a:rPr lang="it-IT" sz="1400" b="0" i="1" dirty="0">
                <a:solidFill>
                  <a:srgbClr val="0C0C0F"/>
                </a:solidFill>
                <a:effectLst/>
                <a:latin typeface="Lato" panose="020F0502020204030203" pitchFamily="34" charset="0"/>
              </a:rPr>
              <a:t>Il giudice, entro cinque giorni dalla designazione, fissa con decreto l'udienza di comparizione delle parti assegnando il termine per la costituzione del convenuto, che deve avvenire non oltre dieci giorni prima dell'udienza. Il ricorso, unitamente al decreto di fissazione dell'udienza, deve essere notificato al convenuto a cura dell'attore. Tra il giorno della notificazione del ricorso e quello dell'udienza di comparizione debbono intercorrere termini liberi non minori di quaranta giorni se il luogo della notificazione si trova in Italia e di sessanta giorni se si trova all'estero.</a:t>
            </a:r>
          </a:p>
          <a:p>
            <a:pPr algn="just"/>
            <a:r>
              <a:rPr lang="it-IT" sz="1600" b="1" i="1" dirty="0">
                <a:solidFill>
                  <a:srgbClr val="FF0000"/>
                </a:solidFill>
                <a:effectLst/>
                <a:latin typeface="Lato" panose="020F0502020204030203" pitchFamily="34" charset="0"/>
              </a:rPr>
              <a:t>Il </a:t>
            </a:r>
            <a:r>
              <a:rPr lang="it-IT" sz="1600" b="1" i="1" u="sng" dirty="0">
                <a:solidFill>
                  <a:srgbClr val="FF0000"/>
                </a:solidFill>
                <a:effectLst/>
                <a:latin typeface="Lato" panose="020F0502020204030203" pitchFamily="34" charset="0"/>
              </a:rPr>
              <a:t>CONVENUTO SI COSTITUISCE </a:t>
            </a:r>
            <a:r>
              <a:rPr lang="it-IT" sz="1600" b="1" i="1" dirty="0">
                <a:solidFill>
                  <a:srgbClr val="FF0000"/>
                </a:solidFill>
                <a:effectLst/>
                <a:latin typeface="Lato" panose="020F0502020204030203" pitchFamily="34" charset="0"/>
              </a:rPr>
              <a:t>mediante deposito della comparsa di risposta, nella quale deve proporre le sue difese e prendere posizione in modo chiaro e specifico sui fatti posti dall'attore a fondamento della domanda, indicare i mezzi di prova di cui intende avvalersi e i documenti che offre in comunicazione, nonché formulare le conclusioni. A pena di decadenza deve proporre le eventuali domande riconvenzionali e le eccezioni processuali e di merito che non sono rilevabili d'ufficio.</a:t>
            </a:r>
          </a:p>
          <a:p>
            <a:pPr algn="just"/>
            <a:r>
              <a:rPr lang="it-IT" sz="1600" b="1" i="1" dirty="0">
                <a:solidFill>
                  <a:srgbClr val="FF0000"/>
                </a:solidFill>
                <a:effectLst/>
                <a:latin typeface="Lato" panose="020F0502020204030203" pitchFamily="34" charset="0"/>
              </a:rPr>
              <a:t>Se il </a:t>
            </a:r>
            <a:r>
              <a:rPr lang="it-IT" sz="1600" b="1" i="1" u="sng" dirty="0">
                <a:solidFill>
                  <a:srgbClr val="FF0000"/>
                </a:solidFill>
                <a:effectLst/>
                <a:latin typeface="Lato" panose="020F0502020204030203" pitchFamily="34" charset="0"/>
              </a:rPr>
              <a:t>CONVENUTO</a:t>
            </a:r>
            <a:r>
              <a:rPr lang="it-IT" sz="1600" b="1" i="1" dirty="0">
                <a:solidFill>
                  <a:srgbClr val="FF0000"/>
                </a:solidFill>
                <a:effectLst/>
                <a:latin typeface="Lato" panose="020F0502020204030203" pitchFamily="34" charset="0"/>
              </a:rPr>
              <a:t> intende </a:t>
            </a:r>
            <a:r>
              <a:rPr lang="it-IT" sz="1600" b="1" i="1" u="sng" dirty="0">
                <a:solidFill>
                  <a:srgbClr val="FF0000"/>
                </a:solidFill>
                <a:effectLst/>
                <a:latin typeface="Lato" panose="020F0502020204030203" pitchFamily="34" charset="0"/>
              </a:rPr>
              <a:t>CHIAMARE UN TERZO </a:t>
            </a:r>
            <a:r>
              <a:rPr lang="it-IT" sz="1600" b="1" i="1" dirty="0">
                <a:solidFill>
                  <a:srgbClr val="FF0000"/>
                </a:solidFill>
                <a:effectLst/>
                <a:latin typeface="Lato" panose="020F0502020204030203" pitchFamily="34" charset="0"/>
              </a:rPr>
              <a:t>deve, a pena di decadenza, farne dichiarazione nella comparsa di costituzione e chiedere lo spostamento dell'udienza. </a:t>
            </a:r>
            <a:r>
              <a:rPr lang="it-IT" sz="1600" b="1" i="1" u="sng" dirty="0">
                <a:solidFill>
                  <a:srgbClr val="FF0000"/>
                </a:solidFill>
                <a:effectLst/>
                <a:latin typeface="Lato" panose="020F0502020204030203" pitchFamily="34" charset="0"/>
              </a:rPr>
              <a:t>IL GIUDICE, CON DECRETO COMUNICATO DAL CANCELLIERE ALLE PARTI COSTITUITE, FISSA LA DATA DELLA NUOVA UDIENZA </a:t>
            </a:r>
            <a:r>
              <a:rPr lang="it-IT" sz="1600" b="1" i="1" dirty="0">
                <a:solidFill>
                  <a:srgbClr val="FF0000"/>
                </a:solidFill>
                <a:effectLst/>
                <a:latin typeface="Lato" panose="020F0502020204030203" pitchFamily="34" charset="0"/>
              </a:rPr>
              <a:t>assegnando un termine perentorio per la citazione del terzo. La costituzione del terzo in giudizio avviene a norma del terzo comma.</a:t>
            </a:r>
          </a:p>
          <a:p>
            <a:endParaRPr lang="it-IT" dirty="0"/>
          </a:p>
        </p:txBody>
      </p:sp>
      <p:sp>
        <p:nvSpPr>
          <p:cNvPr id="2" name="Segnaposto numero diapositiva 1">
            <a:extLst>
              <a:ext uri="{FF2B5EF4-FFF2-40B4-BE49-F238E27FC236}">
                <a16:creationId xmlns:a16="http://schemas.microsoft.com/office/drawing/2014/main" id="{616895FC-8795-46CA-8235-8AE33EC9A303}"/>
              </a:ext>
            </a:extLst>
          </p:cNvPr>
          <p:cNvSpPr>
            <a:spLocks noGrp="1"/>
          </p:cNvSpPr>
          <p:nvPr>
            <p:ph type="sldNum" sz="quarter" idx="12"/>
          </p:nvPr>
        </p:nvSpPr>
        <p:spPr/>
        <p:txBody>
          <a:bodyPr/>
          <a:lstStyle/>
          <a:p>
            <a:pPr>
              <a:defRPr/>
            </a:pPr>
            <a:fld id="{A8B41338-7C84-4DC0-93D8-4F41A16CDCCB}" type="slidenum">
              <a:rPr lang="it-IT" smtClean="0"/>
              <a:pPr>
                <a:defRPr/>
              </a:pPr>
              <a:t>14</a:t>
            </a:fld>
            <a:endParaRPr lang="it-IT"/>
          </a:p>
        </p:txBody>
      </p:sp>
    </p:spTree>
    <p:extLst>
      <p:ext uri="{BB962C8B-B14F-4D97-AF65-F5344CB8AC3E}">
        <p14:creationId xmlns:p14="http://schemas.microsoft.com/office/powerpoint/2010/main" val="380748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olo 3"/>
          <p:cNvSpPr txBox="1">
            <a:spLocks/>
          </p:cNvSpPr>
          <p:nvPr/>
        </p:nvSpPr>
        <p:spPr bwMode="auto">
          <a:xfrm>
            <a:off x="1306286" y="260350"/>
            <a:ext cx="6591718" cy="72072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it-IT" sz="2800" b="1" dirty="0">
                <a:latin typeface="+mj-lt"/>
                <a:ea typeface="+mj-ea"/>
                <a:cs typeface="+mj-cs"/>
              </a:rPr>
              <a:t>TRATTAZIONE </a:t>
            </a:r>
            <a:r>
              <a:rPr lang="it-IT" sz="2000" dirty="0">
                <a:latin typeface="+mj-lt"/>
                <a:ea typeface="+mj-ea"/>
                <a:cs typeface="+mj-cs"/>
              </a:rPr>
              <a:t>(320 cpc)</a:t>
            </a:r>
          </a:p>
          <a:p>
            <a:pPr algn="ctr">
              <a:defRPr/>
            </a:pPr>
            <a:r>
              <a:rPr lang="it-IT" sz="2000" b="1" u="sng" dirty="0">
                <a:latin typeface="+mj-lt"/>
                <a:ea typeface="+mj-ea"/>
                <a:cs typeface="+mj-cs"/>
              </a:rPr>
              <a:t>PRIMA UDIENZA</a:t>
            </a:r>
          </a:p>
        </p:txBody>
      </p:sp>
      <p:sp>
        <p:nvSpPr>
          <p:cNvPr id="33" name="Figura a mano libera 32"/>
          <p:cNvSpPr/>
          <p:nvPr/>
        </p:nvSpPr>
        <p:spPr>
          <a:xfrm>
            <a:off x="7003915" y="1429498"/>
            <a:ext cx="1945977" cy="782234"/>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p:spPr>
        <p:style>
          <a:lnRef idx="1">
            <a:schemeClr val="accent6"/>
          </a:lnRef>
          <a:fillRef idx="2">
            <a:schemeClr val="accent6"/>
          </a:fillRef>
          <a:effectRef idx="1">
            <a:schemeClr val="accent6"/>
          </a:effectRef>
          <a:fontRef idx="minor">
            <a:schemeClr val="dk1"/>
          </a:fontRef>
        </p:style>
        <p:txBody>
          <a:bodyPr lIns="67850" tIns="67850" rIns="67850" bIns="67850" spcCol="1270" anchor="ctr"/>
          <a:lstStyle/>
          <a:p>
            <a:pPr algn="ctr" defTabSz="1244600">
              <a:lnSpc>
                <a:spcPct val="90000"/>
              </a:lnSpc>
              <a:spcAft>
                <a:spcPts val="0"/>
              </a:spcAft>
              <a:defRPr/>
            </a:pPr>
            <a:r>
              <a:rPr lang="it-IT" sz="1600" b="1" dirty="0">
                <a:solidFill>
                  <a:schemeClr val="tx1"/>
                </a:solidFill>
              </a:rPr>
              <a:t>CONCILIAZ</a:t>
            </a:r>
          </a:p>
          <a:p>
            <a:pPr algn="ctr" defTabSz="1244600">
              <a:lnSpc>
                <a:spcPct val="90000"/>
              </a:lnSpc>
              <a:spcAft>
                <a:spcPts val="0"/>
              </a:spcAft>
              <a:defRPr/>
            </a:pPr>
            <a:r>
              <a:rPr lang="it-IT" sz="2000" b="1" u="sng" dirty="0">
                <a:solidFill>
                  <a:schemeClr val="tx1"/>
                </a:solidFill>
              </a:rPr>
              <a:t>NON RIESCE</a:t>
            </a:r>
          </a:p>
          <a:p>
            <a:pPr algn="ctr" defTabSz="1244600">
              <a:lnSpc>
                <a:spcPct val="90000"/>
              </a:lnSpc>
              <a:spcAft>
                <a:spcPts val="0"/>
              </a:spcAft>
              <a:defRPr/>
            </a:pPr>
            <a:r>
              <a:rPr lang="it-IT" sz="1600" dirty="0">
                <a:solidFill>
                  <a:schemeClr val="tx1"/>
                </a:solidFill>
              </a:rPr>
              <a:t>(320, </a:t>
            </a:r>
            <a:r>
              <a:rPr lang="it-IT" sz="1600" b="1" u="sng" dirty="0">
                <a:solidFill>
                  <a:schemeClr val="tx1"/>
                </a:solidFill>
              </a:rPr>
              <a:t>co. 3</a:t>
            </a:r>
            <a:r>
              <a:rPr lang="it-IT" sz="1600" dirty="0">
                <a:solidFill>
                  <a:schemeClr val="tx1"/>
                </a:solidFill>
              </a:rPr>
              <a:t>)</a:t>
            </a:r>
          </a:p>
        </p:txBody>
      </p:sp>
      <p:sp>
        <p:nvSpPr>
          <p:cNvPr id="74" name="Figura a mano libera 73"/>
          <p:cNvSpPr/>
          <p:nvPr/>
        </p:nvSpPr>
        <p:spPr>
          <a:xfrm>
            <a:off x="3079713" y="1318024"/>
            <a:ext cx="3282094" cy="1318398"/>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a:solidFill>
            <a:schemeClr val="accent6"/>
          </a:solidFill>
        </p:spPr>
        <p:style>
          <a:lnRef idx="1">
            <a:schemeClr val="accent6"/>
          </a:lnRef>
          <a:fillRef idx="2">
            <a:schemeClr val="accent6"/>
          </a:fillRef>
          <a:effectRef idx="1">
            <a:schemeClr val="accent6"/>
          </a:effectRef>
          <a:fontRef idx="minor">
            <a:schemeClr val="dk1"/>
          </a:fontRef>
        </p:style>
        <p:txBody>
          <a:bodyPr lIns="67850" tIns="67850" rIns="67850" bIns="67850" spcCol="1270" anchor="ctr"/>
          <a:lstStyle/>
          <a:p>
            <a:pPr algn="ctr" defTabSz="1244600">
              <a:lnSpc>
                <a:spcPct val="90000"/>
              </a:lnSpc>
              <a:spcAft>
                <a:spcPts val="0"/>
              </a:spcAft>
              <a:defRPr/>
            </a:pPr>
            <a:r>
              <a:rPr lang="it-IT" sz="2000" b="1" dirty="0">
                <a:solidFill>
                  <a:schemeClr val="tx1"/>
                </a:solidFill>
              </a:rPr>
              <a:t>comparizione parti con INTERRORIO LIBERO +</a:t>
            </a:r>
          </a:p>
          <a:p>
            <a:pPr algn="ctr" defTabSz="1244600">
              <a:lnSpc>
                <a:spcPct val="90000"/>
              </a:lnSpc>
              <a:spcAft>
                <a:spcPts val="0"/>
              </a:spcAft>
              <a:defRPr/>
            </a:pPr>
            <a:r>
              <a:rPr lang="it-IT" sz="2000" b="1" dirty="0">
                <a:solidFill>
                  <a:schemeClr val="tx1"/>
                </a:solidFill>
              </a:rPr>
              <a:t>TENTATIVO CONCILIAZ </a:t>
            </a:r>
            <a:endParaRPr lang="it-IT" sz="1600" b="1" dirty="0">
              <a:solidFill>
                <a:schemeClr val="tx1"/>
              </a:solidFill>
            </a:endParaRPr>
          </a:p>
          <a:p>
            <a:pPr algn="ctr" defTabSz="1244600">
              <a:lnSpc>
                <a:spcPct val="90000"/>
              </a:lnSpc>
              <a:spcAft>
                <a:spcPts val="0"/>
              </a:spcAft>
              <a:defRPr/>
            </a:pPr>
            <a:r>
              <a:rPr lang="it-IT" sz="1600" dirty="0">
                <a:solidFill>
                  <a:schemeClr val="tx1"/>
                </a:solidFill>
              </a:rPr>
              <a:t>(320, </a:t>
            </a:r>
            <a:r>
              <a:rPr lang="it-IT" sz="1600" b="1" u="sng" dirty="0">
                <a:solidFill>
                  <a:schemeClr val="tx1"/>
                </a:solidFill>
              </a:rPr>
              <a:t>co 1</a:t>
            </a:r>
            <a:r>
              <a:rPr lang="it-IT" sz="1600" dirty="0">
                <a:solidFill>
                  <a:schemeClr val="tx1"/>
                </a:solidFill>
              </a:rPr>
              <a:t>)</a:t>
            </a:r>
          </a:p>
          <a:p>
            <a:pPr algn="ctr" defTabSz="1244600">
              <a:lnSpc>
                <a:spcPct val="90000"/>
              </a:lnSpc>
              <a:spcAft>
                <a:spcPts val="0"/>
              </a:spcAft>
              <a:defRPr/>
            </a:pPr>
            <a:r>
              <a:rPr lang="it-IT" sz="1600" dirty="0">
                <a:solidFill>
                  <a:schemeClr val="tx1"/>
                </a:solidFill>
              </a:rPr>
              <a:t>quindi: </a:t>
            </a:r>
            <a:r>
              <a:rPr lang="it-IT" sz="1600" u="sng" dirty="0">
                <a:solidFill>
                  <a:schemeClr val="tx1"/>
                </a:solidFill>
              </a:rPr>
              <a:t>UDIENZA IN PRESENZA</a:t>
            </a:r>
            <a:endParaRPr lang="it-IT" sz="2000" u="sng" dirty="0">
              <a:solidFill>
                <a:schemeClr val="tx1"/>
              </a:solidFill>
            </a:endParaRPr>
          </a:p>
        </p:txBody>
      </p:sp>
      <p:sp>
        <p:nvSpPr>
          <p:cNvPr id="78" name="Figura a mano libera 77"/>
          <p:cNvSpPr/>
          <p:nvPr/>
        </p:nvSpPr>
        <p:spPr>
          <a:xfrm>
            <a:off x="319863" y="2392810"/>
            <a:ext cx="2465209" cy="576064"/>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67850" tIns="67850" rIns="67850" bIns="67850" spcCol="1270"/>
          <a:lstStyle/>
          <a:p>
            <a:pPr algn="ctr" defTabSz="1244600">
              <a:lnSpc>
                <a:spcPct val="90000"/>
              </a:lnSpc>
              <a:spcAft>
                <a:spcPts val="0"/>
              </a:spcAft>
              <a:defRPr/>
            </a:pPr>
            <a:r>
              <a:rPr lang="it-IT" sz="1600" dirty="0"/>
              <a:t>si forma processo verbale</a:t>
            </a:r>
          </a:p>
          <a:p>
            <a:pPr algn="ctr" defTabSz="1244600">
              <a:lnSpc>
                <a:spcPct val="90000"/>
              </a:lnSpc>
              <a:spcAft>
                <a:spcPts val="0"/>
              </a:spcAft>
              <a:defRPr/>
            </a:pPr>
            <a:r>
              <a:rPr lang="it-IT" sz="1600" dirty="0">
                <a:solidFill>
                  <a:schemeClr val="bg1"/>
                </a:solidFill>
              </a:rPr>
              <a:t>(costituisce titolo esecutivo)</a:t>
            </a:r>
          </a:p>
        </p:txBody>
      </p:sp>
      <p:cxnSp>
        <p:nvCxnSpPr>
          <p:cNvPr id="101" name="Connettore 2 100"/>
          <p:cNvCxnSpPr>
            <a:cxnSpLocks/>
          </p:cNvCxnSpPr>
          <p:nvPr/>
        </p:nvCxnSpPr>
        <p:spPr>
          <a:xfrm>
            <a:off x="4705931" y="1093268"/>
            <a:ext cx="0" cy="18502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2" name="Connettore 2 111"/>
          <p:cNvCxnSpPr>
            <a:cxnSpLocks/>
          </p:cNvCxnSpPr>
          <p:nvPr/>
        </p:nvCxnSpPr>
        <p:spPr>
          <a:xfrm flipH="1">
            <a:off x="6254885" y="2339468"/>
            <a:ext cx="1089498" cy="57606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Titolo 3"/>
          <p:cNvSpPr txBox="1">
            <a:spLocks/>
          </p:cNvSpPr>
          <p:nvPr/>
        </p:nvSpPr>
        <p:spPr bwMode="auto">
          <a:xfrm>
            <a:off x="3343565" y="3005662"/>
            <a:ext cx="5207047" cy="894936"/>
          </a:xfrm>
          <a:prstGeom prst="rect">
            <a:avLst/>
          </a:prstGeom>
          <a:solidFill>
            <a:srgbClr val="92D050"/>
          </a:solidFill>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it-IT" sz="2000" dirty="0">
                <a:latin typeface="+mj-lt"/>
                <a:ea typeface="+mj-ea"/>
                <a:cs typeface="+mj-cs"/>
              </a:rPr>
              <a:t>(nella stessa udienza il)</a:t>
            </a:r>
            <a:r>
              <a:rPr lang="it-IT" sz="2000" b="1" dirty="0">
                <a:latin typeface="+mj-lt"/>
                <a:ea typeface="+mj-ea"/>
                <a:cs typeface="+mj-cs"/>
              </a:rPr>
              <a:t> GDP PROCEDE</a:t>
            </a:r>
          </a:p>
          <a:p>
            <a:pPr algn="ctr">
              <a:defRPr/>
            </a:pPr>
            <a:r>
              <a:rPr lang="it-IT" sz="2000" b="1" dirty="0">
                <a:latin typeface="+mj-lt"/>
                <a:ea typeface="+mj-ea"/>
                <a:cs typeface="+mj-cs"/>
              </a:rPr>
              <a:t> </a:t>
            </a:r>
            <a:r>
              <a:rPr lang="it-IT" sz="2000" dirty="0">
                <a:latin typeface="+mj-lt"/>
                <a:ea typeface="+mj-ea"/>
                <a:cs typeface="+mj-cs"/>
              </a:rPr>
              <a:t>(se non ritiene la causa matura per la decisione)</a:t>
            </a:r>
          </a:p>
          <a:p>
            <a:pPr algn="ctr">
              <a:defRPr/>
            </a:pPr>
            <a:r>
              <a:rPr lang="it-IT" sz="2000" b="1" dirty="0">
                <a:latin typeface="+mj-lt"/>
                <a:ea typeface="+mj-ea"/>
                <a:cs typeface="+mj-cs"/>
              </a:rPr>
              <a:t> ex art. </a:t>
            </a:r>
            <a:r>
              <a:rPr lang="it-IT" sz="2000" b="1" u="sng" dirty="0">
                <a:latin typeface="+mj-lt"/>
                <a:ea typeface="+mj-ea"/>
                <a:cs typeface="+mj-cs"/>
              </a:rPr>
              <a:t>281 DUODECIES </a:t>
            </a:r>
            <a:r>
              <a:rPr lang="it-IT" sz="2000" b="1" dirty="0">
                <a:latin typeface="+mj-lt"/>
                <a:ea typeface="+mj-ea"/>
                <a:cs typeface="+mj-cs"/>
              </a:rPr>
              <a:t> co 2, 3 e 4</a:t>
            </a:r>
          </a:p>
        </p:txBody>
      </p:sp>
      <p:cxnSp>
        <p:nvCxnSpPr>
          <p:cNvPr id="43" name="Connettore 2 42"/>
          <p:cNvCxnSpPr/>
          <p:nvPr/>
        </p:nvCxnSpPr>
        <p:spPr>
          <a:xfrm flipV="1">
            <a:off x="3848711" y="5378831"/>
            <a:ext cx="301943" cy="581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Connettore 2 47"/>
          <p:cNvCxnSpPr>
            <a:cxnSpLocks/>
          </p:cNvCxnSpPr>
          <p:nvPr/>
        </p:nvCxnSpPr>
        <p:spPr>
          <a:xfrm flipH="1">
            <a:off x="2219020" y="3777445"/>
            <a:ext cx="1011039" cy="36960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Figura a mano libera 32">
            <a:extLst>
              <a:ext uri="{FF2B5EF4-FFF2-40B4-BE49-F238E27FC236}">
                <a16:creationId xmlns:a16="http://schemas.microsoft.com/office/drawing/2014/main" id="{42536CD2-DF4A-45CA-843B-D6287D7EAA7C}"/>
              </a:ext>
            </a:extLst>
          </p:cNvPr>
          <p:cNvSpPr/>
          <p:nvPr/>
        </p:nvSpPr>
        <p:spPr>
          <a:xfrm>
            <a:off x="530205" y="1372763"/>
            <a:ext cx="1800200" cy="731191"/>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p:spPr>
        <p:style>
          <a:lnRef idx="1">
            <a:schemeClr val="accent6"/>
          </a:lnRef>
          <a:fillRef idx="2">
            <a:schemeClr val="accent6"/>
          </a:fillRef>
          <a:effectRef idx="1">
            <a:schemeClr val="accent6"/>
          </a:effectRef>
          <a:fontRef idx="minor">
            <a:schemeClr val="dk1"/>
          </a:fontRef>
        </p:style>
        <p:txBody>
          <a:bodyPr lIns="67850" tIns="67850" rIns="67850" bIns="67850" spcCol="1270" anchor="ctr"/>
          <a:lstStyle/>
          <a:p>
            <a:pPr algn="ctr" defTabSz="1244600">
              <a:lnSpc>
                <a:spcPct val="90000"/>
              </a:lnSpc>
              <a:spcAft>
                <a:spcPts val="0"/>
              </a:spcAft>
              <a:defRPr/>
            </a:pPr>
            <a:r>
              <a:rPr lang="it-IT" sz="1600" b="1" dirty="0">
                <a:solidFill>
                  <a:schemeClr val="tx1"/>
                </a:solidFill>
              </a:rPr>
              <a:t>CONCILIAZ</a:t>
            </a:r>
          </a:p>
          <a:p>
            <a:pPr algn="ctr" defTabSz="1244600">
              <a:lnSpc>
                <a:spcPct val="90000"/>
              </a:lnSpc>
              <a:spcAft>
                <a:spcPts val="0"/>
              </a:spcAft>
              <a:defRPr/>
            </a:pPr>
            <a:r>
              <a:rPr lang="it-IT" sz="2000" b="1" u="sng" dirty="0">
                <a:solidFill>
                  <a:schemeClr val="tx1"/>
                </a:solidFill>
              </a:rPr>
              <a:t>RIESCE</a:t>
            </a:r>
          </a:p>
          <a:p>
            <a:pPr algn="ctr" defTabSz="1244600">
              <a:lnSpc>
                <a:spcPct val="90000"/>
              </a:lnSpc>
              <a:spcAft>
                <a:spcPts val="0"/>
              </a:spcAft>
              <a:defRPr/>
            </a:pPr>
            <a:r>
              <a:rPr lang="it-IT" sz="1600" dirty="0">
                <a:solidFill>
                  <a:schemeClr val="tx1"/>
                </a:solidFill>
              </a:rPr>
              <a:t>(320, </a:t>
            </a:r>
            <a:r>
              <a:rPr lang="it-IT" sz="1600" b="1" u="sng" dirty="0">
                <a:solidFill>
                  <a:schemeClr val="tx1"/>
                </a:solidFill>
              </a:rPr>
              <a:t>co. 2</a:t>
            </a:r>
            <a:r>
              <a:rPr lang="it-IT" sz="1600" dirty="0">
                <a:solidFill>
                  <a:schemeClr val="tx1"/>
                </a:solidFill>
              </a:rPr>
              <a:t>)</a:t>
            </a:r>
          </a:p>
        </p:txBody>
      </p:sp>
      <p:pic>
        <p:nvPicPr>
          <p:cNvPr id="11" name="Immagine 10">
            <a:extLst>
              <a:ext uri="{FF2B5EF4-FFF2-40B4-BE49-F238E27FC236}">
                <a16:creationId xmlns:a16="http://schemas.microsoft.com/office/drawing/2014/main" id="{86F8CE7A-8A51-4355-9E86-150AC081EB7D}"/>
              </a:ext>
            </a:extLst>
          </p:cNvPr>
          <p:cNvPicPr>
            <a:picLocks noChangeAspect="1"/>
          </p:cNvPicPr>
          <p:nvPr/>
        </p:nvPicPr>
        <p:blipFill>
          <a:blip r:embed="rId3"/>
          <a:stretch>
            <a:fillRect/>
          </a:stretch>
        </p:blipFill>
        <p:spPr>
          <a:xfrm>
            <a:off x="1320800" y="2212239"/>
            <a:ext cx="231668" cy="298730"/>
          </a:xfrm>
          <a:prstGeom prst="rect">
            <a:avLst/>
          </a:prstGeom>
        </p:spPr>
      </p:pic>
      <p:sp>
        <p:nvSpPr>
          <p:cNvPr id="50" name="Figura a mano libera 72">
            <a:extLst>
              <a:ext uri="{FF2B5EF4-FFF2-40B4-BE49-F238E27FC236}">
                <a16:creationId xmlns:a16="http://schemas.microsoft.com/office/drawing/2014/main" id="{D6C1A6FA-D827-4EDA-B858-A03E0E1E1244}"/>
              </a:ext>
            </a:extLst>
          </p:cNvPr>
          <p:cNvSpPr/>
          <p:nvPr/>
        </p:nvSpPr>
        <p:spPr>
          <a:xfrm>
            <a:off x="204030" y="4214152"/>
            <a:ext cx="2188148" cy="2123028"/>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a:solidFill>
            <a:srgbClr val="92D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67850" tIns="67850" rIns="67850" bIns="67850" spcCol="1270"/>
          <a:lstStyle/>
          <a:p>
            <a:pPr algn="ctr" defTabSz="1244600">
              <a:lnSpc>
                <a:spcPct val="90000"/>
              </a:lnSpc>
              <a:spcAft>
                <a:spcPts val="0"/>
              </a:spcAft>
              <a:defRPr/>
            </a:pPr>
            <a:r>
              <a:rPr lang="it-IT" sz="1600" dirty="0">
                <a:solidFill>
                  <a:schemeClr val="tx1"/>
                </a:solidFill>
              </a:rPr>
              <a:t>(co. 2)</a:t>
            </a:r>
          </a:p>
          <a:p>
            <a:pPr algn="ctr" defTabSz="1244600">
              <a:lnSpc>
                <a:spcPct val="90000"/>
              </a:lnSpc>
              <a:spcAft>
                <a:spcPts val="0"/>
              </a:spcAft>
              <a:defRPr/>
            </a:pPr>
            <a:r>
              <a:rPr lang="it-IT" sz="2000" b="1" u="sng" dirty="0">
                <a:solidFill>
                  <a:schemeClr val="tx1"/>
                </a:solidFill>
              </a:rPr>
              <a:t>ATTORE</a:t>
            </a:r>
            <a:r>
              <a:rPr lang="it-IT" sz="2000" u="sng" dirty="0">
                <a:solidFill>
                  <a:schemeClr val="tx1"/>
                </a:solidFill>
              </a:rPr>
              <a:t> CHIAMA TERZO</a:t>
            </a:r>
          </a:p>
          <a:p>
            <a:pPr marL="177800" indent="-177800" defTabSz="1244600">
              <a:lnSpc>
                <a:spcPct val="90000"/>
              </a:lnSpc>
              <a:spcAft>
                <a:spcPts val="0"/>
              </a:spcAft>
              <a:buFontTx/>
              <a:buChar char="-"/>
              <a:defRPr/>
            </a:pPr>
            <a:r>
              <a:rPr lang="it-IT" sz="1600" dirty="0">
                <a:solidFill>
                  <a:schemeClr val="tx1"/>
                </a:solidFill>
              </a:rPr>
              <a:t>giudice (se autorizza) FISSA UDIENZA e ASSEGNA TERMINE perentorio per la </a:t>
            </a:r>
            <a:r>
              <a:rPr lang="it-IT" sz="1600" dirty="0" err="1">
                <a:solidFill>
                  <a:schemeClr val="tx1"/>
                </a:solidFill>
              </a:rPr>
              <a:t>citaz</a:t>
            </a:r>
            <a:r>
              <a:rPr lang="it-IT" sz="1600" dirty="0">
                <a:solidFill>
                  <a:schemeClr val="tx1"/>
                </a:solidFill>
              </a:rPr>
              <a:t> del 3°</a:t>
            </a:r>
          </a:p>
          <a:p>
            <a:pPr marL="285750" indent="-285750" defTabSz="1244600">
              <a:lnSpc>
                <a:spcPct val="90000"/>
              </a:lnSpc>
              <a:spcAft>
                <a:spcPts val="0"/>
              </a:spcAft>
              <a:buFontTx/>
              <a:buChar char="-"/>
              <a:defRPr/>
            </a:pPr>
            <a:endParaRPr lang="it-IT" sz="1600" dirty="0">
              <a:solidFill>
                <a:schemeClr val="bg1"/>
              </a:solidFill>
            </a:endParaRPr>
          </a:p>
        </p:txBody>
      </p:sp>
      <p:sp>
        <p:nvSpPr>
          <p:cNvPr id="51" name="Figura a mano libera 72">
            <a:extLst>
              <a:ext uri="{FF2B5EF4-FFF2-40B4-BE49-F238E27FC236}">
                <a16:creationId xmlns:a16="http://schemas.microsoft.com/office/drawing/2014/main" id="{C1D8C8E9-6DB0-4603-BB87-549188AB227C}"/>
              </a:ext>
            </a:extLst>
          </p:cNvPr>
          <p:cNvSpPr/>
          <p:nvPr/>
        </p:nvSpPr>
        <p:spPr>
          <a:xfrm>
            <a:off x="2813742" y="4210011"/>
            <a:ext cx="2357046" cy="2371028"/>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a:solidFill>
            <a:srgbClr val="92D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67850" tIns="67850" rIns="67850" bIns="67850" spcCol="1270"/>
          <a:lstStyle/>
          <a:p>
            <a:pPr algn="ctr" defTabSz="1244600">
              <a:lnSpc>
                <a:spcPct val="90000"/>
              </a:lnSpc>
              <a:spcAft>
                <a:spcPts val="0"/>
              </a:spcAft>
              <a:defRPr/>
            </a:pPr>
            <a:r>
              <a:rPr lang="it-IT" sz="1600" dirty="0">
                <a:solidFill>
                  <a:schemeClr val="tx1"/>
                </a:solidFill>
              </a:rPr>
              <a:t>(co. 3)</a:t>
            </a:r>
          </a:p>
          <a:p>
            <a:pPr algn="ctr" defTabSz="1244600">
              <a:lnSpc>
                <a:spcPct val="90000"/>
              </a:lnSpc>
              <a:spcAft>
                <a:spcPts val="0"/>
              </a:spcAft>
              <a:defRPr/>
            </a:pPr>
            <a:r>
              <a:rPr lang="it-IT" sz="2000" u="sng" dirty="0">
                <a:solidFill>
                  <a:schemeClr val="tx1"/>
                </a:solidFill>
              </a:rPr>
              <a:t>PARTI POSSONO</a:t>
            </a:r>
          </a:p>
          <a:p>
            <a:pPr algn="ctr" defTabSz="1244600">
              <a:lnSpc>
                <a:spcPct val="90000"/>
              </a:lnSpc>
              <a:spcAft>
                <a:spcPts val="0"/>
              </a:spcAft>
              <a:defRPr/>
            </a:pPr>
            <a:r>
              <a:rPr lang="it-IT" sz="2000" dirty="0">
                <a:solidFill>
                  <a:schemeClr val="tx1"/>
                </a:solidFill>
              </a:rPr>
              <a:t>a pena di DECADENZA</a:t>
            </a:r>
          </a:p>
          <a:p>
            <a:pPr defTabSz="1244600">
              <a:lnSpc>
                <a:spcPct val="90000"/>
              </a:lnSpc>
              <a:spcAft>
                <a:spcPts val="0"/>
              </a:spcAft>
              <a:defRPr/>
            </a:pPr>
            <a:r>
              <a:rPr lang="it-IT" sz="1600" dirty="0">
                <a:solidFill>
                  <a:schemeClr val="tx1"/>
                </a:solidFill>
              </a:rPr>
              <a:t>proporre </a:t>
            </a:r>
            <a:r>
              <a:rPr lang="it-IT" sz="2000" u="sng" dirty="0">
                <a:solidFill>
                  <a:schemeClr val="tx1"/>
                </a:solidFill>
              </a:rPr>
              <a:t>ECCEZIONI</a:t>
            </a:r>
            <a:r>
              <a:rPr lang="it-IT" sz="1600" dirty="0">
                <a:solidFill>
                  <a:schemeClr val="tx1"/>
                </a:solidFill>
              </a:rPr>
              <a:t> che sono conseguenza della riconvenzionale o delle eccezioni delle altre parti</a:t>
            </a:r>
            <a:endParaRPr lang="it-IT" sz="1600" dirty="0">
              <a:solidFill>
                <a:schemeClr val="bg1"/>
              </a:solidFill>
            </a:endParaRPr>
          </a:p>
        </p:txBody>
      </p:sp>
      <p:cxnSp>
        <p:nvCxnSpPr>
          <p:cNvPr id="52" name="Connettore 2 51">
            <a:extLst>
              <a:ext uri="{FF2B5EF4-FFF2-40B4-BE49-F238E27FC236}">
                <a16:creationId xmlns:a16="http://schemas.microsoft.com/office/drawing/2014/main" id="{DA310E87-6603-4B06-B3ED-55F2D9A56FA4}"/>
              </a:ext>
            </a:extLst>
          </p:cNvPr>
          <p:cNvCxnSpPr>
            <a:cxnSpLocks/>
          </p:cNvCxnSpPr>
          <p:nvPr/>
        </p:nvCxnSpPr>
        <p:spPr>
          <a:xfrm flipH="1">
            <a:off x="4413381" y="3987895"/>
            <a:ext cx="188764" cy="15915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Figura a mano libera 72">
            <a:extLst>
              <a:ext uri="{FF2B5EF4-FFF2-40B4-BE49-F238E27FC236}">
                <a16:creationId xmlns:a16="http://schemas.microsoft.com/office/drawing/2014/main" id="{7D69C536-825B-431F-90EE-1C10AAE7BAC7}"/>
              </a:ext>
            </a:extLst>
          </p:cNvPr>
          <p:cNvSpPr/>
          <p:nvPr/>
        </p:nvSpPr>
        <p:spPr>
          <a:xfrm>
            <a:off x="5393094" y="4202056"/>
            <a:ext cx="3556890" cy="2378983"/>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a:solidFill>
            <a:schemeClr val="tx2">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67850" tIns="67850" rIns="67850" bIns="67850" spcCol="1270"/>
          <a:lstStyle/>
          <a:p>
            <a:pPr algn="ctr" defTabSz="1244600">
              <a:lnSpc>
                <a:spcPct val="90000"/>
              </a:lnSpc>
              <a:spcAft>
                <a:spcPts val="0"/>
              </a:spcAft>
              <a:defRPr/>
            </a:pPr>
            <a:r>
              <a:rPr lang="it-IT" sz="1600" dirty="0">
                <a:solidFill>
                  <a:schemeClr val="tx1"/>
                </a:solidFill>
              </a:rPr>
              <a:t>(co. 4)</a:t>
            </a:r>
          </a:p>
          <a:p>
            <a:pPr algn="ctr" defTabSz="1244600">
              <a:lnSpc>
                <a:spcPct val="90000"/>
              </a:lnSpc>
              <a:spcAft>
                <a:spcPts val="0"/>
              </a:spcAft>
              <a:defRPr/>
            </a:pPr>
            <a:r>
              <a:rPr lang="it-IT" sz="2000" u="sng" dirty="0">
                <a:solidFill>
                  <a:schemeClr val="tx1"/>
                </a:solidFill>
              </a:rPr>
              <a:t>se </a:t>
            </a:r>
            <a:r>
              <a:rPr lang="it-IT" sz="2000" b="1" u="sng" dirty="0">
                <a:solidFill>
                  <a:schemeClr val="tx1"/>
                </a:solidFill>
              </a:rPr>
              <a:t>RICHIESTO </a:t>
            </a:r>
            <a:r>
              <a:rPr lang="it-IT" sz="2000" u="sng" dirty="0">
                <a:solidFill>
                  <a:schemeClr val="tx1"/>
                </a:solidFill>
              </a:rPr>
              <a:t>e se c’è </a:t>
            </a:r>
            <a:r>
              <a:rPr lang="it-IT" sz="2000" b="1" u="sng" dirty="0">
                <a:solidFill>
                  <a:schemeClr val="tx1"/>
                </a:solidFill>
              </a:rPr>
              <a:t>GIUSTIFICATO MOTIVO</a:t>
            </a:r>
          </a:p>
          <a:p>
            <a:pPr algn="ctr" defTabSz="1244600">
              <a:lnSpc>
                <a:spcPts val="1700"/>
              </a:lnSpc>
              <a:spcAft>
                <a:spcPts val="0"/>
              </a:spcAft>
              <a:defRPr/>
            </a:pPr>
            <a:r>
              <a:rPr lang="it-IT" sz="2000" u="sng" dirty="0">
                <a:solidFill>
                  <a:schemeClr val="tx1"/>
                </a:solidFill>
              </a:rPr>
              <a:t>PUO’ CONCEDERE TERMINE</a:t>
            </a:r>
          </a:p>
          <a:p>
            <a:pPr defTabSz="1244600">
              <a:lnSpc>
                <a:spcPts val="1700"/>
              </a:lnSpc>
              <a:spcAft>
                <a:spcPts val="0"/>
              </a:spcAft>
              <a:defRPr/>
            </a:pPr>
            <a:r>
              <a:rPr lang="it-IT" sz="1600" dirty="0">
                <a:solidFill>
                  <a:schemeClr val="tx1"/>
                </a:solidFill>
              </a:rPr>
              <a:t>- max </a:t>
            </a:r>
            <a:r>
              <a:rPr lang="it-IT" sz="1600" u="sng" dirty="0">
                <a:solidFill>
                  <a:schemeClr val="tx1"/>
                </a:solidFill>
              </a:rPr>
              <a:t>gg 20</a:t>
            </a:r>
            <a:r>
              <a:rPr lang="it-IT" sz="1600" dirty="0">
                <a:solidFill>
                  <a:schemeClr val="tx1"/>
                </a:solidFill>
              </a:rPr>
              <a:t> per </a:t>
            </a:r>
            <a:r>
              <a:rPr lang="it-IT" sz="1600" u="sng" dirty="0">
                <a:solidFill>
                  <a:schemeClr val="tx1"/>
                </a:solidFill>
              </a:rPr>
              <a:t>PRECISAZ e MODIFICA </a:t>
            </a:r>
            <a:r>
              <a:rPr lang="it-IT" sz="1600" dirty="0">
                <a:solidFill>
                  <a:schemeClr val="tx1"/>
                </a:solidFill>
              </a:rPr>
              <a:t>domande, eccezioni e conclusioni; per indicare </a:t>
            </a:r>
            <a:r>
              <a:rPr lang="it-IT" sz="1600" u="sng" dirty="0">
                <a:solidFill>
                  <a:schemeClr val="tx1"/>
                </a:solidFill>
              </a:rPr>
              <a:t>PROVE</a:t>
            </a:r>
            <a:r>
              <a:rPr lang="it-IT" sz="1600" dirty="0">
                <a:solidFill>
                  <a:schemeClr val="tx1"/>
                </a:solidFill>
              </a:rPr>
              <a:t> e produrre </a:t>
            </a:r>
            <a:r>
              <a:rPr lang="it-IT" sz="1600" u="sng" dirty="0">
                <a:solidFill>
                  <a:schemeClr val="tx1"/>
                </a:solidFill>
              </a:rPr>
              <a:t>DOCUMENTI</a:t>
            </a:r>
            <a:r>
              <a:rPr lang="it-IT" sz="1600" dirty="0">
                <a:solidFill>
                  <a:schemeClr val="tx1"/>
                </a:solidFill>
              </a:rPr>
              <a:t>;</a:t>
            </a:r>
          </a:p>
          <a:p>
            <a:pPr defTabSz="1244600">
              <a:lnSpc>
                <a:spcPts val="1700"/>
              </a:lnSpc>
              <a:spcAft>
                <a:spcPts val="0"/>
              </a:spcAft>
              <a:defRPr/>
            </a:pPr>
            <a:endParaRPr lang="it-IT" sz="1600" dirty="0">
              <a:solidFill>
                <a:schemeClr val="tx1"/>
              </a:solidFill>
            </a:endParaRPr>
          </a:p>
          <a:p>
            <a:pPr defTabSz="1244600">
              <a:lnSpc>
                <a:spcPts val="1700"/>
              </a:lnSpc>
              <a:spcAft>
                <a:spcPts val="0"/>
              </a:spcAft>
              <a:defRPr/>
            </a:pPr>
            <a:r>
              <a:rPr lang="it-IT" sz="1600" dirty="0">
                <a:solidFill>
                  <a:schemeClr val="tx1"/>
                </a:solidFill>
              </a:rPr>
              <a:t>- e ulteriori max </a:t>
            </a:r>
            <a:r>
              <a:rPr lang="it-IT" sz="1600" u="sng" dirty="0">
                <a:solidFill>
                  <a:schemeClr val="tx1"/>
                </a:solidFill>
              </a:rPr>
              <a:t>gg 10 </a:t>
            </a:r>
            <a:r>
              <a:rPr lang="it-IT" sz="1600" dirty="0">
                <a:solidFill>
                  <a:schemeClr val="tx1"/>
                </a:solidFill>
              </a:rPr>
              <a:t>per </a:t>
            </a:r>
            <a:r>
              <a:rPr lang="it-IT" sz="1600" u="sng" dirty="0">
                <a:solidFill>
                  <a:schemeClr val="tx1"/>
                </a:solidFill>
              </a:rPr>
              <a:t>REPLICHE</a:t>
            </a:r>
            <a:r>
              <a:rPr lang="it-IT" sz="1600" dirty="0">
                <a:solidFill>
                  <a:schemeClr val="tx1"/>
                </a:solidFill>
              </a:rPr>
              <a:t> e deduzione di </a:t>
            </a:r>
            <a:r>
              <a:rPr lang="it-IT" sz="1600" u="sng" dirty="0">
                <a:solidFill>
                  <a:schemeClr val="tx1"/>
                </a:solidFill>
              </a:rPr>
              <a:t>PROVA CONTRARIA</a:t>
            </a:r>
            <a:endParaRPr lang="it-IT" sz="1600" u="sng" dirty="0">
              <a:solidFill>
                <a:schemeClr val="bg1"/>
              </a:solidFill>
            </a:endParaRPr>
          </a:p>
        </p:txBody>
      </p:sp>
      <p:cxnSp>
        <p:nvCxnSpPr>
          <p:cNvPr id="57" name="Connettore 2 56">
            <a:extLst>
              <a:ext uri="{FF2B5EF4-FFF2-40B4-BE49-F238E27FC236}">
                <a16:creationId xmlns:a16="http://schemas.microsoft.com/office/drawing/2014/main" id="{58D5FE21-D998-4DE0-A82F-7C39A26A2C86}"/>
              </a:ext>
            </a:extLst>
          </p:cNvPr>
          <p:cNvCxnSpPr>
            <a:cxnSpLocks/>
          </p:cNvCxnSpPr>
          <p:nvPr/>
        </p:nvCxnSpPr>
        <p:spPr>
          <a:xfrm>
            <a:off x="6419461" y="3987895"/>
            <a:ext cx="181701" cy="1980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Connettore 2 64">
            <a:extLst>
              <a:ext uri="{FF2B5EF4-FFF2-40B4-BE49-F238E27FC236}">
                <a16:creationId xmlns:a16="http://schemas.microsoft.com/office/drawing/2014/main" id="{695BDB3B-970E-45E2-9234-2B8920B38F09}"/>
              </a:ext>
            </a:extLst>
          </p:cNvPr>
          <p:cNvCxnSpPr>
            <a:cxnSpLocks/>
          </p:cNvCxnSpPr>
          <p:nvPr/>
        </p:nvCxnSpPr>
        <p:spPr>
          <a:xfrm flipH="1">
            <a:off x="2494277" y="1660271"/>
            <a:ext cx="421564" cy="62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Connettore 2 65">
            <a:extLst>
              <a:ext uri="{FF2B5EF4-FFF2-40B4-BE49-F238E27FC236}">
                <a16:creationId xmlns:a16="http://schemas.microsoft.com/office/drawing/2014/main" id="{7D2E8BF4-B12D-4DE5-B4C6-EBFB7E9F9CE6}"/>
              </a:ext>
            </a:extLst>
          </p:cNvPr>
          <p:cNvCxnSpPr>
            <a:cxnSpLocks/>
          </p:cNvCxnSpPr>
          <p:nvPr/>
        </p:nvCxnSpPr>
        <p:spPr>
          <a:xfrm>
            <a:off x="6419461" y="1660271"/>
            <a:ext cx="47673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igura a mano libera 77">
            <a:extLst>
              <a:ext uri="{FF2B5EF4-FFF2-40B4-BE49-F238E27FC236}">
                <a16:creationId xmlns:a16="http://schemas.microsoft.com/office/drawing/2014/main" id="{B0F70993-22EF-45F2-B345-E6F9712761F6}"/>
              </a:ext>
            </a:extLst>
          </p:cNvPr>
          <p:cNvSpPr/>
          <p:nvPr/>
        </p:nvSpPr>
        <p:spPr>
          <a:xfrm>
            <a:off x="724408" y="556525"/>
            <a:ext cx="7695184" cy="372722"/>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67850" tIns="67850" rIns="67850" bIns="67850" spcCol="1270"/>
          <a:lstStyle/>
          <a:p>
            <a:pPr algn="ctr" defTabSz="1244600">
              <a:lnSpc>
                <a:spcPct val="90000"/>
              </a:lnSpc>
              <a:spcAft>
                <a:spcPts val="0"/>
              </a:spcAft>
              <a:defRPr/>
            </a:pPr>
            <a:r>
              <a:rPr lang="it-IT" sz="2000" dirty="0">
                <a:solidFill>
                  <a:schemeClr val="bg1"/>
                </a:solidFill>
              </a:rPr>
              <a:t>quindi: </a:t>
            </a:r>
            <a:r>
              <a:rPr lang="it-IT" sz="2000" dirty="0" err="1">
                <a:solidFill>
                  <a:schemeClr val="bg1"/>
                </a:solidFill>
              </a:rPr>
              <a:t>n.b.</a:t>
            </a:r>
            <a:r>
              <a:rPr lang="it-IT" sz="2000" dirty="0">
                <a:solidFill>
                  <a:schemeClr val="bg1"/>
                </a:solidFill>
              </a:rPr>
              <a:t> DIMENTICARSI IL RINVIO ex ‘VECCHIO’ 320 </a:t>
            </a:r>
            <a:r>
              <a:rPr lang="it-IT" sz="2000" u="sng" dirty="0">
                <a:solidFill>
                  <a:schemeClr val="bg1"/>
                </a:solidFill>
              </a:rPr>
              <a:t>co. 3</a:t>
            </a:r>
            <a:r>
              <a:rPr lang="it-IT" sz="2000" dirty="0">
                <a:solidFill>
                  <a:schemeClr val="bg1"/>
                </a:solidFill>
              </a:rPr>
              <a:t> CPC !!</a:t>
            </a:r>
            <a:endParaRPr lang="it-IT" sz="1600" dirty="0">
              <a:solidFill>
                <a:schemeClr val="bg1"/>
              </a:solidFill>
            </a:endParaRPr>
          </a:p>
        </p:txBody>
      </p:sp>
      <p:sp>
        <p:nvSpPr>
          <p:cNvPr id="15" name="CasellaDiTesto 14">
            <a:extLst>
              <a:ext uri="{FF2B5EF4-FFF2-40B4-BE49-F238E27FC236}">
                <a16:creationId xmlns:a16="http://schemas.microsoft.com/office/drawing/2014/main" id="{7F43237A-B565-4F2A-ACA9-A68E06393E37}"/>
              </a:ext>
            </a:extLst>
          </p:cNvPr>
          <p:cNvSpPr txBox="1"/>
          <p:nvPr/>
        </p:nvSpPr>
        <p:spPr>
          <a:xfrm>
            <a:off x="3215294" y="3835616"/>
            <a:ext cx="5651770" cy="2346796"/>
          </a:xfrm>
          <a:prstGeom prst="rect">
            <a:avLst/>
          </a:prstGeom>
          <a:noFill/>
          <a:ln>
            <a:solidFill>
              <a:schemeClr val="accent1"/>
            </a:solidFill>
          </a:ln>
        </p:spPr>
        <p:txBody>
          <a:bodyPr wrap="square">
            <a:spAutoFit/>
          </a:bodyPr>
          <a:lstStyle/>
          <a:p>
            <a:pPr marL="0" indent="0" algn="just">
              <a:buNone/>
            </a:pPr>
            <a:r>
              <a:rPr lang="it-IT" sz="1200" b="0" i="1" dirty="0">
                <a:solidFill>
                  <a:srgbClr val="0C0C0F"/>
                </a:solidFill>
                <a:effectLst/>
                <a:latin typeface="Lato" panose="020F0502020204030203" pitchFamily="34" charset="0"/>
              </a:rPr>
              <a:t>Nella </a:t>
            </a:r>
            <a:r>
              <a:rPr lang="it-IT" sz="1200" b="1" i="1" u="sng" dirty="0">
                <a:solidFill>
                  <a:srgbClr val="0C0C0F"/>
                </a:solidFill>
                <a:effectLst/>
                <a:highlight>
                  <a:srgbClr val="FFFF00"/>
                </a:highlight>
                <a:latin typeface="Lato" panose="020F0502020204030203" pitchFamily="34" charset="0"/>
              </a:rPr>
              <a:t>PRIMA UDIENZA</a:t>
            </a:r>
            <a:r>
              <a:rPr lang="it-IT" sz="1200" b="0" i="1" dirty="0">
                <a:solidFill>
                  <a:srgbClr val="0C0C0F"/>
                </a:solidFill>
                <a:effectLst/>
                <a:latin typeface="Lato" panose="020F0502020204030203" pitchFamily="34" charset="0"/>
              </a:rPr>
              <a:t> il giudice di pace interroga liberamente le parti e tenta la conciliazione.</a:t>
            </a:r>
          </a:p>
          <a:p>
            <a:pPr algn="just">
              <a:spcAft>
                <a:spcPts val="100"/>
              </a:spcAft>
            </a:pPr>
            <a:r>
              <a:rPr lang="it-IT" sz="1200" b="0" i="1" dirty="0">
                <a:solidFill>
                  <a:srgbClr val="0C0C0F"/>
                </a:solidFill>
                <a:effectLst/>
                <a:latin typeface="Lato" panose="020F0502020204030203" pitchFamily="34" charset="0"/>
              </a:rPr>
              <a:t>Se la </a:t>
            </a:r>
            <a:r>
              <a:rPr lang="it-IT" sz="1200" b="1" i="1" dirty="0">
                <a:solidFill>
                  <a:srgbClr val="0C0C0F"/>
                </a:solidFill>
                <a:effectLst/>
                <a:latin typeface="Lato" panose="020F0502020204030203" pitchFamily="34" charset="0"/>
              </a:rPr>
              <a:t>CONCILIAZIONE </a:t>
            </a:r>
            <a:r>
              <a:rPr lang="it-IT" sz="1200" b="1" i="1" u="sng" dirty="0">
                <a:solidFill>
                  <a:srgbClr val="0C0C0F"/>
                </a:solidFill>
                <a:effectLst/>
                <a:latin typeface="Lato" panose="020F0502020204030203" pitchFamily="34" charset="0"/>
              </a:rPr>
              <a:t>RIESCE</a:t>
            </a:r>
            <a:r>
              <a:rPr lang="it-IT" sz="1200" b="1" i="1" dirty="0">
                <a:solidFill>
                  <a:srgbClr val="0C0C0F"/>
                </a:solidFill>
                <a:effectLst/>
                <a:latin typeface="Lato" panose="020F0502020204030203" pitchFamily="34" charset="0"/>
              </a:rPr>
              <a:t> </a:t>
            </a:r>
            <a:r>
              <a:rPr lang="it-IT" sz="1200" b="0" i="1" dirty="0">
                <a:solidFill>
                  <a:srgbClr val="0C0C0F"/>
                </a:solidFill>
                <a:effectLst/>
                <a:latin typeface="Lato" panose="020F0502020204030203" pitchFamily="34" charset="0"/>
              </a:rPr>
              <a:t>se ne redige processo verbale a norma dell'art. 185, ultimo comma.</a:t>
            </a:r>
          </a:p>
          <a:p>
            <a:pPr algn="just">
              <a:spcAft>
                <a:spcPts val="100"/>
              </a:spcAft>
            </a:pPr>
            <a:r>
              <a:rPr lang="it-IT" sz="1200" b="0" i="1" dirty="0">
                <a:solidFill>
                  <a:srgbClr val="0C0C0F"/>
                </a:solidFill>
                <a:effectLst/>
                <a:highlight>
                  <a:srgbClr val="FFFF00"/>
                </a:highlight>
                <a:latin typeface="Lato" panose="020F0502020204030203" pitchFamily="34" charset="0"/>
              </a:rPr>
              <a:t>Se la </a:t>
            </a:r>
            <a:r>
              <a:rPr lang="it-IT" sz="1200" b="1" i="1" dirty="0">
                <a:solidFill>
                  <a:srgbClr val="0C0C0F"/>
                </a:solidFill>
                <a:effectLst/>
                <a:highlight>
                  <a:srgbClr val="FFFF00"/>
                </a:highlight>
                <a:latin typeface="Lato" panose="020F0502020204030203" pitchFamily="34" charset="0"/>
              </a:rPr>
              <a:t>CONCILIAZIONE</a:t>
            </a:r>
            <a:r>
              <a:rPr lang="it-IT" sz="1200" b="0" i="1" dirty="0">
                <a:solidFill>
                  <a:srgbClr val="0C0C0F"/>
                </a:solidFill>
                <a:effectLst/>
                <a:highlight>
                  <a:srgbClr val="FFFF00"/>
                </a:highlight>
                <a:latin typeface="Lato" panose="020F0502020204030203" pitchFamily="34" charset="0"/>
              </a:rPr>
              <a:t> </a:t>
            </a:r>
            <a:r>
              <a:rPr lang="it-IT" sz="1200" b="1" i="1" u="sng" dirty="0">
                <a:solidFill>
                  <a:srgbClr val="0C0C0F"/>
                </a:solidFill>
                <a:effectLst/>
                <a:highlight>
                  <a:srgbClr val="FFFF00"/>
                </a:highlight>
                <a:latin typeface="Lato" panose="020F0502020204030203" pitchFamily="34" charset="0"/>
              </a:rPr>
              <a:t>NON</a:t>
            </a:r>
            <a:r>
              <a:rPr lang="it-IT" sz="1200" b="0" i="1" dirty="0">
                <a:solidFill>
                  <a:srgbClr val="0C0C0F"/>
                </a:solidFill>
                <a:effectLst/>
                <a:highlight>
                  <a:srgbClr val="FFFF00"/>
                </a:highlight>
                <a:latin typeface="Lato" panose="020F0502020204030203" pitchFamily="34" charset="0"/>
              </a:rPr>
              <a:t> RIESCE, il giudice di pace </a:t>
            </a:r>
            <a:r>
              <a:rPr lang="it-IT" sz="1200" b="1" i="1" u="sng" dirty="0">
                <a:solidFill>
                  <a:srgbClr val="0C0C0F"/>
                </a:solidFill>
                <a:effectLst/>
                <a:highlight>
                  <a:srgbClr val="FFFF00"/>
                </a:highlight>
                <a:latin typeface="Lato" panose="020F0502020204030203" pitchFamily="34" charset="0"/>
              </a:rPr>
              <a:t>PROCEDE AI SENSI DELL’ ARTICOLO 281-DUODECIES, co. 2, 3 e 4</a:t>
            </a:r>
            <a:r>
              <a:rPr lang="it-IT" sz="1200" b="0" i="1" dirty="0">
                <a:solidFill>
                  <a:srgbClr val="0C0C0F"/>
                </a:solidFill>
                <a:effectLst/>
                <a:highlight>
                  <a:srgbClr val="FFFF00"/>
                </a:highlight>
                <a:latin typeface="Lato" panose="020F0502020204030203" pitchFamily="34" charset="0"/>
              </a:rPr>
              <a:t>, e se non ritiene la causa matura per la decisione, </a:t>
            </a:r>
            <a:r>
              <a:rPr lang="it-IT" sz="1200" b="1" i="1" u="sng" dirty="0">
                <a:solidFill>
                  <a:srgbClr val="0C0C0F"/>
                </a:solidFill>
                <a:effectLst/>
                <a:highlight>
                  <a:srgbClr val="FFFF00"/>
                </a:highlight>
                <a:latin typeface="Lato" panose="020F0502020204030203" pitchFamily="34" charset="0"/>
              </a:rPr>
              <a:t>PROCEDE AGLI ATTI DI ISTRUZIONE </a:t>
            </a:r>
            <a:r>
              <a:rPr lang="it-IT" sz="1200" b="0" i="1" dirty="0">
                <a:solidFill>
                  <a:srgbClr val="0C0C0F"/>
                </a:solidFill>
                <a:effectLst/>
                <a:highlight>
                  <a:srgbClr val="FFFF00"/>
                </a:highlight>
                <a:latin typeface="Lato" panose="020F0502020204030203" pitchFamily="34" charset="0"/>
              </a:rPr>
              <a:t>rilevanti per la decisione.</a:t>
            </a:r>
          </a:p>
          <a:p>
            <a:pPr algn="just">
              <a:spcAft>
                <a:spcPts val="100"/>
              </a:spcAft>
            </a:pPr>
            <a:r>
              <a:rPr lang="it-IT" sz="1200" b="0" i="1" strike="sngStrike" dirty="0">
                <a:solidFill>
                  <a:srgbClr val="0C0C0F"/>
                </a:solidFill>
                <a:effectLst/>
                <a:latin typeface="Lato" panose="020F0502020204030203" pitchFamily="34" charset="0"/>
              </a:rPr>
              <a:t>[Quando sia reso necessario dalle attività svolte dalle parti in prima udienza, il giudice di pace fissa per una sola volta una nuova udienza per ulteriori produzioni e richieste di prova.</a:t>
            </a:r>
            <a:r>
              <a:rPr lang="it-IT" sz="1200" b="0" i="1" dirty="0">
                <a:solidFill>
                  <a:srgbClr val="0C0C0F"/>
                </a:solidFill>
                <a:effectLst/>
                <a:latin typeface="Lato" panose="020F0502020204030203" pitchFamily="34" charset="0"/>
              </a:rPr>
              <a:t>]</a:t>
            </a:r>
          </a:p>
          <a:p>
            <a:pPr algn="just">
              <a:spcAft>
                <a:spcPts val="100"/>
              </a:spcAft>
            </a:pPr>
            <a:r>
              <a:rPr lang="it-IT" sz="1200" b="0" i="1" dirty="0">
                <a:solidFill>
                  <a:srgbClr val="0C0C0F"/>
                </a:solidFill>
                <a:effectLst/>
                <a:latin typeface="Lato" panose="020F0502020204030203" pitchFamily="34" charset="0"/>
              </a:rPr>
              <a:t>I documenti prodotti dalle parti possono essere inseriti nel fascicolo di ufficio ed ivi conservati fino alla definizione del giudizio .</a:t>
            </a:r>
          </a:p>
        </p:txBody>
      </p:sp>
      <p:sp>
        <p:nvSpPr>
          <p:cNvPr id="17" name="Titolo 3">
            <a:extLst>
              <a:ext uri="{FF2B5EF4-FFF2-40B4-BE49-F238E27FC236}">
                <a16:creationId xmlns:a16="http://schemas.microsoft.com/office/drawing/2014/main" id="{F9452671-0004-4920-8FA7-E43FFEDAD630}"/>
              </a:ext>
            </a:extLst>
          </p:cNvPr>
          <p:cNvSpPr txBox="1">
            <a:spLocks/>
          </p:cNvSpPr>
          <p:nvPr/>
        </p:nvSpPr>
        <p:spPr bwMode="auto">
          <a:xfrm>
            <a:off x="276935" y="3214567"/>
            <a:ext cx="2737569" cy="1138137"/>
          </a:xfrm>
          <a:prstGeom prst="rect">
            <a:avLst/>
          </a:prstGeom>
          <a:solidFill>
            <a:srgbClr val="92D050"/>
          </a:solidFill>
          <a:ln>
            <a:headEnd/>
            <a:tailEnd/>
          </a:ln>
        </p:spPr>
        <p:style>
          <a:lnRef idx="1">
            <a:schemeClr val="accent3"/>
          </a:lnRef>
          <a:fillRef idx="2">
            <a:schemeClr val="accent3"/>
          </a:fillRef>
          <a:effectRef idx="1">
            <a:schemeClr val="accent3"/>
          </a:effectRef>
          <a:fontRef idx="minor">
            <a:schemeClr val="dk1"/>
          </a:fontRef>
        </p:style>
        <p:txBody>
          <a:bodyPr anchor="ctr"/>
          <a:lstStyle/>
          <a:p>
            <a:pPr marL="0" indent="0" algn="ctr">
              <a:buNone/>
            </a:pPr>
            <a:r>
              <a:rPr lang="it-IT" sz="2000" b="1" i="0" u="sng" dirty="0">
                <a:solidFill>
                  <a:srgbClr val="0C0C0F"/>
                </a:solidFill>
                <a:effectLst/>
                <a:latin typeface="Lato" panose="020F0502020204030203" pitchFamily="34" charset="0"/>
              </a:rPr>
              <a:t>Art. 320</a:t>
            </a:r>
            <a:br>
              <a:rPr lang="it-IT" sz="2000" b="1" i="0" dirty="0">
                <a:solidFill>
                  <a:srgbClr val="0C0C0F"/>
                </a:solidFill>
                <a:effectLst/>
                <a:latin typeface="Lato" panose="020F0502020204030203" pitchFamily="34" charset="0"/>
              </a:rPr>
            </a:br>
            <a:r>
              <a:rPr lang="it-IT" sz="2000" b="1" i="0" dirty="0">
                <a:solidFill>
                  <a:srgbClr val="0C0C0F"/>
                </a:solidFill>
                <a:effectLst/>
                <a:latin typeface="Lato" panose="020F0502020204030203" pitchFamily="34" charset="0"/>
              </a:rPr>
              <a:t>(Trattazione della causa)</a:t>
            </a:r>
          </a:p>
        </p:txBody>
      </p:sp>
      <p:sp>
        <p:nvSpPr>
          <p:cNvPr id="18" name="Figura a mano libera 32">
            <a:extLst>
              <a:ext uri="{FF2B5EF4-FFF2-40B4-BE49-F238E27FC236}">
                <a16:creationId xmlns:a16="http://schemas.microsoft.com/office/drawing/2014/main" id="{C170616E-5E61-4D35-82C2-4673E55F81D2}"/>
              </a:ext>
            </a:extLst>
          </p:cNvPr>
          <p:cNvSpPr/>
          <p:nvPr/>
        </p:nvSpPr>
        <p:spPr>
          <a:xfrm>
            <a:off x="1104114" y="1855072"/>
            <a:ext cx="1256915" cy="512753"/>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p:spPr>
        <p:style>
          <a:lnRef idx="1">
            <a:schemeClr val="accent6"/>
          </a:lnRef>
          <a:fillRef idx="2">
            <a:schemeClr val="accent6"/>
          </a:fillRef>
          <a:effectRef idx="1">
            <a:schemeClr val="accent6"/>
          </a:effectRef>
          <a:fontRef idx="minor">
            <a:schemeClr val="dk1"/>
          </a:fontRef>
        </p:style>
        <p:txBody>
          <a:bodyPr lIns="67850" tIns="67850" rIns="67850" bIns="67850" spcCol="1270" anchor="ctr"/>
          <a:lstStyle/>
          <a:p>
            <a:pPr algn="ctr" defTabSz="1244600">
              <a:lnSpc>
                <a:spcPct val="90000"/>
              </a:lnSpc>
              <a:spcAft>
                <a:spcPts val="0"/>
              </a:spcAft>
              <a:defRPr/>
            </a:pPr>
            <a:r>
              <a:rPr lang="it-IT" sz="2000" b="1" u="sng" dirty="0">
                <a:solidFill>
                  <a:schemeClr val="tx1"/>
                </a:solidFill>
              </a:rPr>
              <a:t>VECCHIO</a:t>
            </a:r>
            <a:endParaRPr lang="it-IT" sz="1600" dirty="0">
              <a:solidFill>
                <a:schemeClr val="tx1"/>
              </a:solidFill>
            </a:endParaRPr>
          </a:p>
        </p:txBody>
      </p:sp>
      <p:sp>
        <p:nvSpPr>
          <p:cNvPr id="19" name="Figura a mano libera 32">
            <a:extLst>
              <a:ext uri="{FF2B5EF4-FFF2-40B4-BE49-F238E27FC236}">
                <a16:creationId xmlns:a16="http://schemas.microsoft.com/office/drawing/2014/main" id="{B7EB145A-2964-4B14-8555-943A045C8142}"/>
              </a:ext>
            </a:extLst>
          </p:cNvPr>
          <p:cNvSpPr/>
          <p:nvPr/>
        </p:nvSpPr>
        <p:spPr>
          <a:xfrm>
            <a:off x="1104115" y="4995711"/>
            <a:ext cx="1256915" cy="512753"/>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p:spPr>
        <p:style>
          <a:lnRef idx="1">
            <a:schemeClr val="accent6"/>
          </a:lnRef>
          <a:fillRef idx="2">
            <a:schemeClr val="accent6"/>
          </a:fillRef>
          <a:effectRef idx="1">
            <a:schemeClr val="accent6"/>
          </a:effectRef>
          <a:fontRef idx="minor">
            <a:schemeClr val="dk1"/>
          </a:fontRef>
        </p:style>
        <p:txBody>
          <a:bodyPr lIns="67850" tIns="67850" rIns="67850" bIns="67850" spcCol="1270" anchor="ctr"/>
          <a:lstStyle/>
          <a:p>
            <a:pPr algn="ctr" defTabSz="1244600">
              <a:lnSpc>
                <a:spcPct val="90000"/>
              </a:lnSpc>
              <a:spcAft>
                <a:spcPts val="0"/>
              </a:spcAft>
              <a:defRPr/>
            </a:pPr>
            <a:r>
              <a:rPr lang="it-IT" sz="2000" b="1" u="sng" dirty="0">
                <a:solidFill>
                  <a:schemeClr val="tx1"/>
                </a:solidFill>
              </a:rPr>
              <a:t>NUOVO</a:t>
            </a:r>
            <a:endParaRPr lang="it-IT" sz="1600" dirty="0">
              <a:solidFill>
                <a:schemeClr val="tx1"/>
              </a:solidFill>
            </a:endParaRPr>
          </a:p>
        </p:txBody>
      </p:sp>
      <p:sp>
        <p:nvSpPr>
          <p:cNvPr id="25" name="CasellaDiTesto 24">
            <a:extLst>
              <a:ext uri="{FF2B5EF4-FFF2-40B4-BE49-F238E27FC236}">
                <a16:creationId xmlns:a16="http://schemas.microsoft.com/office/drawing/2014/main" id="{FF42FA17-DED8-41C5-AC33-F094044E0A5E}"/>
              </a:ext>
            </a:extLst>
          </p:cNvPr>
          <p:cNvSpPr txBox="1"/>
          <p:nvPr/>
        </p:nvSpPr>
        <p:spPr>
          <a:xfrm>
            <a:off x="3258766" y="1191240"/>
            <a:ext cx="5651771" cy="2382383"/>
          </a:xfrm>
          <a:prstGeom prst="rect">
            <a:avLst/>
          </a:prstGeom>
          <a:noFill/>
          <a:ln>
            <a:solidFill>
              <a:schemeClr val="accent1"/>
            </a:solidFill>
          </a:ln>
        </p:spPr>
        <p:txBody>
          <a:bodyPr wrap="square">
            <a:spAutoFit/>
          </a:bodyPr>
          <a:lstStyle/>
          <a:p>
            <a:pPr algn="just" fontAlgn="base">
              <a:lnSpc>
                <a:spcPct val="107000"/>
              </a:lnSpc>
              <a:spcAft>
                <a:spcPts val="0"/>
              </a:spcAft>
            </a:pPr>
            <a:r>
              <a:rPr lang="it-IT" sz="1200" b="0" i="1" dirty="0">
                <a:solidFill>
                  <a:srgbClr val="0C0C0F"/>
                </a:solidFill>
                <a:effectLst/>
                <a:latin typeface="Lato" panose="020F0502020204030203" pitchFamily="34" charset="0"/>
              </a:rPr>
              <a:t>Nella prima udienza il giudice di pace interroga liberamente le parti e tenta la conciliazione.</a:t>
            </a:r>
          </a:p>
          <a:p>
            <a:pPr algn="just">
              <a:spcAft>
                <a:spcPts val="0"/>
              </a:spcAft>
            </a:pPr>
            <a:r>
              <a:rPr lang="it-IT" sz="1200" b="0" i="1" dirty="0">
                <a:solidFill>
                  <a:srgbClr val="0C0C0F"/>
                </a:solidFill>
                <a:effectLst/>
                <a:latin typeface="Lato" panose="020F0502020204030203" pitchFamily="34" charset="0"/>
              </a:rPr>
              <a:t>Se la conciliazione riesce se ne redige processo verbale a norma dell'art. 185, ultimo comma.</a:t>
            </a:r>
          </a:p>
          <a:p>
            <a:pPr algn="just" fontAlgn="base">
              <a:lnSpc>
                <a:spcPct val="107000"/>
              </a:lnSpc>
              <a:spcAft>
                <a:spcPts val="0"/>
              </a:spcAft>
            </a:pPr>
            <a:r>
              <a:rPr lang="it-IT" sz="1200" i="1" dirty="0">
                <a:effectLst/>
                <a:latin typeface="Lato" panose="020F0502020204030203" pitchFamily="34" charset="0"/>
                <a:ea typeface="Times New Roman" panose="02020603050405020304" pitchFamily="18" charset="0"/>
                <a:cs typeface="Times New Roman" panose="02020603050405020304" pitchFamily="18" charset="0"/>
              </a:rPr>
              <a:t>Se la conciliazione non riesce, il </a:t>
            </a:r>
            <a:r>
              <a:rPr lang="it-IT" sz="1200" i="1" dirty="0">
                <a:latin typeface="Lato" panose="020F0502020204030203" pitchFamily="34" charset="0"/>
                <a:ea typeface="Times New Roman" panose="02020603050405020304" pitchFamily="18" charset="0"/>
                <a:cs typeface="Times New Roman" panose="02020603050405020304" pitchFamily="18" charset="0"/>
              </a:rPr>
              <a:t>giudice di pace</a:t>
            </a:r>
            <a:r>
              <a:rPr lang="it-IT" sz="1200" i="1" dirty="0">
                <a:effectLst/>
                <a:latin typeface="Lato" panose="020F0502020204030203" pitchFamily="34" charset="0"/>
                <a:ea typeface="Times New Roman" panose="02020603050405020304" pitchFamily="18" charset="0"/>
                <a:cs typeface="Times New Roman" panose="02020603050405020304" pitchFamily="18" charset="0"/>
              </a:rPr>
              <a:t> invita le parti a precisare definitivamente i fatti che ciascuna pone a fondamento delle domande, difese ed eccezioni, a produrre i documenti e a richiedere i mezzi di prova da assumere.</a:t>
            </a:r>
            <a:endParaRPr lang="it-IT" sz="1200" i="1" dirty="0">
              <a:effectLst/>
              <a:latin typeface="Lato" panose="020F0502020204030203" pitchFamily="34" charset="0"/>
              <a:ea typeface="Calibri" panose="020F0502020204030204" pitchFamily="34" charset="0"/>
              <a:cs typeface="Times New Roman" panose="02020603050405020304" pitchFamily="18" charset="0"/>
            </a:endParaRPr>
          </a:p>
          <a:p>
            <a:pPr algn="just">
              <a:spcAft>
                <a:spcPts val="0"/>
              </a:spcAft>
            </a:pPr>
            <a:r>
              <a:rPr lang="it-IT" sz="1200" i="1" dirty="0">
                <a:effectLst/>
                <a:highlight>
                  <a:srgbClr val="FFFF00"/>
                </a:highlight>
                <a:latin typeface="Lato" panose="020F0502020204030203" pitchFamily="34" charset="0"/>
                <a:ea typeface="Times New Roman" panose="02020603050405020304" pitchFamily="18" charset="0"/>
              </a:rPr>
              <a:t>Quando sia reso necessario dalle attività svolte dalle parti in prima udienza, il giudice di pace </a:t>
            </a:r>
            <a:r>
              <a:rPr lang="it-IT" sz="1200" i="1" u="sng" dirty="0">
                <a:effectLst/>
                <a:highlight>
                  <a:srgbClr val="FFFF00"/>
                </a:highlight>
                <a:latin typeface="Lato" panose="020F0502020204030203" pitchFamily="34" charset="0"/>
                <a:ea typeface="Times New Roman" panose="02020603050405020304" pitchFamily="18" charset="0"/>
              </a:rPr>
              <a:t>fissa per una sola volta una </a:t>
            </a:r>
            <a:r>
              <a:rPr lang="it-IT" sz="1200" b="1" i="1" u="sng" dirty="0">
                <a:effectLst/>
                <a:highlight>
                  <a:srgbClr val="FFFF00"/>
                </a:highlight>
                <a:latin typeface="Lato" panose="020F0502020204030203" pitchFamily="34" charset="0"/>
                <a:ea typeface="Times New Roman" panose="02020603050405020304" pitchFamily="18" charset="0"/>
              </a:rPr>
              <a:t>NUOVA UDIENZA</a:t>
            </a:r>
            <a:r>
              <a:rPr lang="it-IT" sz="1200" b="1" i="1" dirty="0">
                <a:effectLst/>
                <a:highlight>
                  <a:srgbClr val="FFFF00"/>
                </a:highlight>
                <a:latin typeface="Lato" panose="020F0502020204030203" pitchFamily="34" charset="0"/>
                <a:ea typeface="Times New Roman" panose="02020603050405020304" pitchFamily="18" charset="0"/>
              </a:rPr>
              <a:t> </a:t>
            </a:r>
            <a:r>
              <a:rPr lang="it-IT" sz="1200" i="1" dirty="0">
                <a:effectLst/>
                <a:highlight>
                  <a:srgbClr val="FFFF00"/>
                </a:highlight>
                <a:latin typeface="Lato" panose="020F0502020204030203" pitchFamily="34" charset="0"/>
                <a:ea typeface="Times New Roman" panose="02020603050405020304" pitchFamily="18" charset="0"/>
              </a:rPr>
              <a:t>per ulteriori produzioni e richieste di prova.</a:t>
            </a:r>
          </a:p>
          <a:p>
            <a:pPr algn="just" fontAlgn="base">
              <a:lnSpc>
                <a:spcPct val="107000"/>
              </a:lnSpc>
              <a:spcAft>
                <a:spcPts val="0"/>
              </a:spcAft>
            </a:pPr>
            <a:r>
              <a:rPr lang="it-IT" sz="1200" i="1" dirty="0">
                <a:effectLst/>
                <a:latin typeface="Lato" panose="020F0502020204030203" pitchFamily="34" charset="0"/>
                <a:ea typeface="Times New Roman" panose="02020603050405020304" pitchFamily="18" charset="0"/>
                <a:cs typeface="Times New Roman" panose="02020603050405020304" pitchFamily="18" charset="0"/>
              </a:rPr>
              <a:t>I documenti prodotti dalle parti possono essere inseriti nel fascicolo d</a:t>
            </a:r>
            <a:r>
              <a:rPr lang="it-IT" sz="1200" i="1" dirty="0">
                <a:effectLst/>
                <a:latin typeface="Lato" panose="020F0502020204030203" pitchFamily="34" charset="0"/>
                <a:ea typeface="Times New Roman" panose="02020603050405020304" pitchFamily="18" charset="0"/>
                <a:cs typeface="Times New Roman" panose="02020603050405020304" pitchFamily="18" charset="0"/>
                <a:hlinkClick r:id="rId3" tooltip="Dizionario Giuridico Ragionato: Fascicolo d'ufficio">
                  <a:extLst>
                    <a:ext uri="{A12FA001-AC4F-418D-AE19-62706E023703}">
                      <ahyp:hlinkClr xmlns:ahyp="http://schemas.microsoft.com/office/drawing/2018/hyperlinkcolor" val="tx"/>
                    </a:ext>
                  </a:extLst>
                </a:hlinkClick>
              </a:rPr>
              <a:t>’ufficio</a:t>
            </a:r>
            <a:r>
              <a:rPr lang="it-IT" sz="1200" i="1" dirty="0">
                <a:effectLst/>
                <a:latin typeface="Lato" panose="020F0502020204030203" pitchFamily="34" charset="0"/>
                <a:ea typeface="Times New Roman" panose="02020603050405020304" pitchFamily="18" charset="0"/>
                <a:cs typeface="Times New Roman" panose="02020603050405020304" pitchFamily="18" charset="0"/>
              </a:rPr>
              <a:t> ed ivi conservati fino alla definizione del giudizio.</a:t>
            </a:r>
            <a:endParaRPr lang="it-IT" sz="1200" i="1" dirty="0">
              <a:effectLst/>
              <a:latin typeface="Lato" panose="020F0502020204030203" pitchFamily="34" charset="0"/>
              <a:ea typeface="Calibri" panose="020F0502020204030204" pitchFamily="34" charset="0"/>
              <a:cs typeface="Times New Roman" panose="02020603050405020304" pitchFamily="18" charset="0"/>
            </a:endParaRPr>
          </a:p>
        </p:txBody>
      </p:sp>
      <p:cxnSp>
        <p:nvCxnSpPr>
          <p:cNvPr id="27" name="Connettore 2 26">
            <a:extLst>
              <a:ext uri="{FF2B5EF4-FFF2-40B4-BE49-F238E27FC236}">
                <a16:creationId xmlns:a16="http://schemas.microsoft.com/office/drawing/2014/main" id="{1852996B-9E38-415D-A386-2CAD4D5BAF7C}"/>
              </a:ext>
            </a:extLst>
          </p:cNvPr>
          <p:cNvCxnSpPr>
            <a:cxnSpLocks/>
          </p:cNvCxnSpPr>
          <p:nvPr/>
        </p:nvCxnSpPr>
        <p:spPr>
          <a:xfrm>
            <a:off x="1483597" y="4490176"/>
            <a:ext cx="0" cy="3840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ttore 2 27">
            <a:extLst>
              <a:ext uri="{FF2B5EF4-FFF2-40B4-BE49-F238E27FC236}">
                <a16:creationId xmlns:a16="http://schemas.microsoft.com/office/drawing/2014/main" id="{99E202A0-1B7F-4658-AB33-2E4A46E9714B}"/>
              </a:ext>
            </a:extLst>
          </p:cNvPr>
          <p:cNvCxnSpPr>
            <a:cxnSpLocks/>
          </p:cNvCxnSpPr>
          <p:nvPr/>
        </p:nvCxnSpPr>
        <p:spPr>
          <a:xfrm>
            <a:off x="2574912" y="5252087"/>
            <a:ext cx="43959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ttore 2 30">
            <a:extLst>
              <a:ext uri="{FF2B5EF4-FFF2-40B4-BE49-F238E27FC236}">
                <a16:creationId xmlns:a16="http://schemas.microsoft.com/office/drawing/2014/main" id="{90D440DD-7B61-4A7D-A573-A145FD78D159}"/>
              </a:ext>
            </a:extLst>
          </p:cNvPr>
          <p:cNvCxnSpPr>
            <a:cxnSpLocks/>
          </p:cNvCxnSpPr>
          <p:nvPr/>
        </p:nvCxnSpPr>
        <p:spPr>
          <a:xfrm>
            <a:off x="2574912" y="2111448"/>
            <a:ext cx="43959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Connettore 2 33">
            <a:extLst>
              <a:ext uri="{FF2B5EF4-FFF2-40B4-BE49-F238E27FC236}">
                <a16:creationId xmlns:a16="http://schemas.microsoft.com/office/drawing/2014/main" id="{00221266-A310-463C-818F-EE3F23BA29B4}"/>
              </a:ext>
            </a:extLst>
          </p:cNvPr>
          <p:cNvCxnSpPr>
            <a:cxnSpLocks/>
          </p:cNvCxnSpPr>
          <p:nvPr/>
        </p:nvCxnSpPr>
        <p:spPr>
          <a:xfrm flipV="1">
            <a:off x="1483597" y="2553576"/>
            <a:ext cx="0" cy="46116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438751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olo 3"/>
          <p:cNvSpPr txBox="1">
            <a:spLocks/>
          </p:cNvSpPr>
          <p:nvPr/>
        </p:nvSpPr>
        <p:spPr bwMode="auto">
          <a:xfrm>
            <a:off x="1306286" y="260350"/>
            <a:ext cx="6591718" cy="72072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it-IT" sz="2000" dirty="0">
                <a:latin typeface="+mj-lt"/>
                <a:ea typeface="+mj-ea"/>
                <a:cs typeface="+mj-cs"/>
              </a:rPr>
              <a:t>(SEGUE) </a:t>
            </a:r>
            <a:r>
              <a:rPr lang="it-IT" sz="2800" b="1" dirty="0">
                <a:latin typeface="+mj-lt"/>
                <a:ea typeface="+mj-ea"/>
                <a:cs typeface="+mj-cs"/>
              </a:rPr>
              <a:t>TRATTAZIONE </a:t>
            </a:r>
            <a:r>
              <a:rPr lang="it-IT" sz="2000" dirty="0">
                <a:latin typeface="+mj-lt"/>
                <a:ea typeface="+mj-ea"/>
                <a:cs typeface="+mj-cs"/>
              </a:rPr>
              <a:t>(320 cpc)</a:t>
            </a:r>
          </a:p>
          <a:p>
            <a:pPr algn="ctr">
              <a:defRPr/>
            </a:pPr>
            <a:r>
              <a:rPr lang="it-IT" sz="2000" b="1" dirty="0">
                <a:latin typeface="+mj-lt"/>
                <a:ea typeface="+mj-ea"/>
                <a:cs typeface="+mj-cs"/>
              </a:rPr>
              <a:t>PRIMA UDIENZA</a:t>
            </a:r>
          </a:p>
        </p:txBody>
      </p:sp>
      <p:sp>
        <p:nvSpPr>
          <p:cNvPr id="33" name="Figura a mano libera 32"/>
          <p:cNvSpPr/>
          <p:nvPr/>
        </p:nvSpPr>
        <p:spPr>
          <a:xfrm>
            <a:off x="1628911" y="1327242"/>
            <a:ext cx="5715000" cy="879345"/>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p:spPr>
        <p:style>
          <a:lnRef idx="1">
            <a:schemeClr val="accent6"/>
          </a:lnRef>
          <a:fillRef idx="2">
            <a:schemeClr val="accent6"/>
          </a:fillRef>
          <a:effectRef idx="1">
            <a:schemeClr val="accent6"/>
          </a:effectRef>
          <a:fontRef idx="minor">
            <a:schemeClr val="dk1"/>
          </a:fontRef>
        </p:style>
        <p:txBody>
          <a:bodyPr lIns="67850" tIns="67850" rIns="67850" bIns="67850" spcCol="1270" anchor="ctr"/>
          <a:lstStyle/>
          <a:p>
            <a:pPr algn="ctr" defTabSz="1244600">
              <a:lnSpc>
                <a:spcPct val="90000"/>
              </a:lnSpc>
              <a:spcAft>
                <a:spcPts val="0"/>
              </a:spcAft>
              <a:defRPr/>
            </a:pPr>
            <a:r>
              <a:rPr lang="it-IT" sz="1600" dirty="0">
                <a:solidFill>
                  <a:schemeClr val="tx1"/>
                </a:solidFill>
              </a:rPr>
              <a:t>… SEGUE 320, co. 3):</a:t>
            </a:r>
          </a:p>
          <a:p>
            <a:pPr algn="ctr" defTabSz="1244600">
              <a:lnSpc>
                <a:spcPct val="90000"/>
              </a:lnSpc>
              <a:spcAft>
                <a:spcPts val="0"/>
              </a:spcAft>
              <a:defRPr/>
            </a:pPr>
            <a:r>
              <a:rPr lang="it-IT" sz="1600" b="1" dirty="0">
                <a:solidFill>
                  <a:schemeClr val="tx1"/>
                </a:solidFill>
              </a:rPr>
              <a:t>SE LA CONCILIAZ NON RIESCE</a:t>
            </a:r>
          </a:p>
          <a:p>
            <a:pPr algn="ctr" defTabSz="1244600">
              <a:lnSpc>
                <a:spcPct val="90000"/>
              </a:lnSpc>
              <a:spcAft>
                <a:spcPts val="0"/>
              </a:spcAft>
              <a:defRPr/>
            </a:pPr>
            <a:r>
              <a:rPr lang="it-IT" sz="1600" dirty="0">
                <a:solidFill>
                  <a:schemeClr val="tx1"/>
                </a:solidFill>
              </a:rPr>
              <a:t> </a:t>
            </a:r>
            <a:r>
              <a:rPr lang="it-IT" sz="1600" b="1" u="sng" dirty="0">
                <a:solidFill>
                  <a:schemeClr val="tx1"/>
                </a:solidFill>
              </a:rPr>
              <a:t>PROCEDE EX ART. 281 DUODECIES CO 2, 3 E 4</a:t>
            </a:r>
          </a:p>
          <a:p>
            <a:pPr algn="ctr" defTabSz="1244600">
              <a:lnSpc>
                <a:spcPct val="90000"/>
              </a:lnSpc>
              <a:spcAft>
                <a:spcPts val="0"/>
              </a:spcAft>
              <a:defRPr/>
            </a:pPr>
            <a:r>
              <a:rPr lang="it-IT" sz="1600" dirty="0">
                <a:solidFill>
                  <a:schemeClr val="tx1"/>
                </a:solidFill>
              </a:rPr>
              <a:t>E:</a:t>
            </a:r>
          </a:p>
        </p:txBody>
      </p:sp>
      <p:cxnSp>
        <p:nvCxnSpPr>
          <p:cNvPr id="101" name="Connettore 2 100"/>
          <p:cNvCxnSpPr>
            <a:cxnSpLocks/>
          </p:cNvCxnSpPr>
          <p:nvPr/>
        </p:nvCxnSpPr>
        <p:spPr>
          <a:xfrm>
            <a:off x="4407351" y="1083937"/>
            <a:ext cx="0" cy="18502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Titolo 3"/>
          <p:cNvSpPr txBox="1">
            <a:spLocks/>
          </p:cNvSpPr>
          <p:nvPr/>
        </p:nvSpPr>
        <p:spPr bwMode="auto">
          <a:xfrm>
            <a:off x="466530" y="4233553"/>
            <a:ext cx="3753777" cy="1868667"/>
          </a:xfrm>
          <a:prstGeom prst="rect">
            <a:avLst/>
          </a:prstGeom>
          <a:solidFill>
            <a:srgbClr val="92D050"/>
          </a:solidFill>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lnSpc>
                <a:spcPts val="1500"/>
              </a:lnSpc>
              <a:defRPr/>
            </a:pPr>
            <a:r>
              <a:rPr lang="it-IT" sz="2400" b="1" dirty="0">
                <a:latin typeface="+mj-lt"/>
                <a:ea typeface="+mj-ea"/>
                <a:cs typeface="+mj-cs"/>
              </a:rPr>
              <a:t>PROCEDE</a:t>
            </a:r>
          </a:p>
          <a:p>
            <a:pPr algn="ctr">
              <a:lnSpc>
                <a:spcPts val="1500"/>
              </a:lnSpc>
              <a:defRPr/>
            </a:pPr>
            <a:r>
              <a:rPr lang="it-IT" sz="1600" dirty="0">
                <a:latin typeface="+mj-lt"/>
                <a:ea typeface="+mj-ea"/>
                <a:cs typeface="+mj-cs"/>
              </a:rPr>
              <a:t>(previa eventuale concessione dei termini di cui al 281 </a:t>
            </a:r>
            <a:r>
              <a:rPr lang="it-IT" sz="1600" dirty="0" err="1">
                <a:latin typeface="+mj-lt"/>
                <a:ea typeface="+mj-ea"/>
                <a:cs typeface="+mj-cs"/>
              </a:rPr>
              <a:t>duodecies</a:t>
            </a:r>
            <a:r>
              <a:rPr lang="it-IT" sz="1600" dirty="0">
                <a:latin typeface="+mj-lt"/>
                <a:ea typeface="+mj-ea"/>
                <a:cs typeface="+mj-cs"/>
              </a:rPr>
              <a:t>, co. 4)</a:t>
            </a:r>
            <a:r>
              <a:rPr lang="it-IT" sz="2400" b="1" dirty="0">
                <a:latin typeface="+mj-lt"/>
                <a:ea typeface="+mj-ea"/>
                <a:cs typeface="+mj-cs"/>
              </a:rPr>
              <a:t> </a:t>
            </a:r>
          </a:p>
          <a:p>
            <a:pPr algn="ctr">
              <a:defRPr/>
            </a:pPr>
            <a:r>
              <a:rPr lang="it-IT" sz="2400" b="1" dirty="0">
                <a:latin typeface="+mj-lt"/>
                <a:ea typeface="+mj-ea"/>
                <a:cs typeface="+mj-cs"/>
              </a:rPr>
              <a:t>agli </a:t>
            </a:r>
            <a:r>
              <a:rPr lang="it-IT" sz="2400" b="1" u="sng" dirty="0">
                <a:latin typeface="+mj-lt"/>
                <a:ea typeface="+mj-ea"/>
                <a:cs typeface="+mj-cs"/>
              </a:rPr>
              <a:t>ATTI D’ISTRUZIONE</a:t>
            </a:r>
            <a:r>
              <a:rPr lang="it-IT" sz="2400" b="1" dirty="0">
                <a:latin typeface="+mj-lt"/>
                <a:ea typeface="+mj-ea"/>
                <a:cs typeface="+mj-cs"/>
              </a:rPr>
              <a:t>:</a:t>
            </a:r>
          </a:p>
          <a:p>
            <a:pPr marL="342900" indent="-342900">
              <a:buFontTx/>
              <a:buChar char="-"/>
              <a:defRPr/>
            </a:pPr>
            <a:r>
              <a:rPr lang="it-IT" sz="2000" b="1" dirty="0">
                <a:latin typeface="+mj-lt"/>
                <a:ea typeface="+mj-ea"/>
                <a:cs typeface="+mj-cs"/>
              </a:rPr>
              <a:t>AMMETTE i mezzi di prova</a:t>
            </a:r>
          </a:p>
          <a:p>
            <a:pPr marL="342900" indent="-342900">
              <a:buFontTx/>
              <a:buChar char="-"/>
              <a:defRPr/>
            </a:pPr>
            <a:r>
              <a:rPr lang="it-IT" sz="2000" b="1" dirty="0">
                <a:latin typeface="+mj-lt"/>
                <a:ea typeface="+mj-ea"/>
                <a:cs typeface="+mj-cs"/>
              </a:rPr>
              <a:t>procede alla loro ASSUNZIONE</a:t>
            </a:r>
          </a:p>
        </p:txBody>
      </p:sp>
      <p:sp>
        <p:nvSpPr>
          <p:cNvPr id="21" name="Figura a mano libera 32">
            <a:extLst>
              <a:ext uri="{FF2B5EF4-FFF2-40B4-BE49-F238E27FC236}">
                <a16:creationId xmlns:a16="http://schemas.microsoft.com/office/drawing/2014/main" id="{1B1C0A1B-AD5D-42C4-95D0-A26486A88FEC}"/>
              </a:ext>
            </a:extLst>
          </p:cNvPr>
          <p:cNvSpPr/>
          <p:nvPr/>
        </p:nvSpPr>
        <p:spPr>
          <a:xfrm>
            <a:off x="597159" y="2748904"/>
            <a:ext cx="2976464" cy="879346"/>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a:solidFill>
            <a:schemeClr val="tx2">
              <a:lumMod val="20000"/>
              <a:lumOff val="80000"/>
            </a:schemeClr>
          </a:solidFill>
        </p:spPr>
        <p:style>
          <a:lnRef idx="1">
            <a:schemeClr val="accent6"/>
          </a:lnRef>
          <a:fillRef idx="2">
            <a:schemeClr val="accent6"/>
          </a:fillRef>
          <a:effectRef idx="1">
            <a:schemeClr val="accent6"/>
          </a:effectRef>
          <a:fontRef idx="minor">
            <a:schemeClr val="dk1"/>
          </a:fontRef>
        </p:style>
        <p:txBody>
          <a:bodyPr lIns="67850" tIns="67850" rIns="67850" bIns="67850" spcCol="1270" anchor="ctr"/>
          <a:lstStyle/>
          <a:p>
            <a:pPr algn="ctr" defTabSz="1244600">
              <a:lnSpc>
                <a:spcPct val="90000"/>
              </a:lnSpc>
              <a:spcAft>
                <a:spcPts val="0"/>
              </a:spcAft>
              <a:defRPr/>
            </a:pPr>
            <a:r>
              <a:rPr lang="it-IT" sz="2000" b="1" u="sng" dirty="0">
                <a:solidFill>
                  <a:schemeClr val="tx1"/>
                </a:solidFill>
              </a:rPr>
              <a:t>SE </a:t>
            </a:r>
            <a:r>
              <a:rPr lang="it-IT" sz="2400" b="1" u="sng" dirty="0">
                <a:solidFill>
                  <a:srgbClr val="FF0000"/>
                </a:solidFill>
              </a:rPr>
              <a:t>NON RITIENE</a:t>
            </a:r>
          </a:p>
          <a:p>
            <a:pPr algn="ctr" defTabSz="1244600">
              <a:lnSpc>
                <a:spcPct val="90000"/>
              </a:lnSpc>
              <a:spcAft>
                <a:spcPts val="0"/>
              </a:spcAft>
              <a:defRPr/>
            </a:pPr>
            <a:r>
              <a:rPr lang="it-IT" sz="2400" b="1" u="sng" dirty="0">
                <a:solidFill>
                  <a:schemeClr val="tx1"/>
                </a:solidFill>
              </a:rPr>
              <a:t>LA CAUSA MATURA </a:t>
            </a:r>
            <a:r>
              <a:rPr lang="it-IT" sz="1600" u="sng" dirty="0">
                <a:solidFill>
                  <a:schemeClr val="tx1"/>
                </a:solidFill>
              </a:rPr>
              <a:t>PER LA DECISIONE</a:t>
            </a:r>
            <a:endParaRPr lang="it-IT" sz="1600" dirty="0">
              <a:solidFill>
                <a:schemeClr val="tx1"/>
              </a:solidFill>
            </a:endParaRPr>
          </a:p>
        </p:txBody>
      </p:sp>
      <p:cxnSp>
        <p:nvCxnSpPr>
          <p:cNvPr id="23" name="Connettore 2 22">
            <a:extLst>
              <a:ext uri="{FF2B5EF4-FFF2-40B4-BE49-F238E27FC236}">
                <a16:creationId xmlns:a16="http://schemas.microsoft.com/office/drawing/2014/main" id="{557E6171-66A1-4BA8-85BE-687CA436C60A}"/>
              </a:ext>
            </a:extLst>
          </p:cNvPr>
          <p:cNvCxnSpPr>
            <a:cxnSpLocks/>
          </p:cNvCxnSpPr>
          <p:nvPr/>
        </p:nvCxnSpPr>
        <p:spPr>
          <a:xfrm flipH="1">
            <a:off x="2758655" y="2321234"/>
            <a:ext cx="1107424" cy="30321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ttore 2 23">
            <a:extLst>
              <a:ext uri="{FF2B5EF4-FFF2-40B4-BE49-F238E27FC236}">
                <a16:creationId xmlns:a16="http://schemas.microsoft.com/office/drawing/2014/main" id="{A4305B94-AEB2-415F-8134-ED6F28E761AC}"/>
              </a:ext>
            </a:extLst>
          </p:cNvPr>
          <p:cNvCxnSpPr>
            <a:cxnSpLocks/>
          </p:cNvCxnSpPr>
          <p:nvPr/>
        </p:nvCxnSpPr>
        <p:spPr>
          <a:xfrm>
            <a:off x="5504344" y="2329110"/>
            <a:ext cx="926650" cy="3358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Figura a mano libera 32">
            <a:extLst>
              <a:ext uri="{FF2B5EF4-FFF2-40B4-BE49-F238E27FC236}">
                <a16:creationId xmlns:a16="http://schemas.microsoft.com/office/drawing/2014/main" id="{379BEC23-BEC8-446E-B37C-08A7F7466C4D}"/>
              </a:ext>
            </a:extLst>
          </p:cNvPr>
          <p:cNvSpPr/>
          <p:nvPr/>
        </p:nvSpPr>
        <p:spPr>
          <a:xfrm>
            <a:off x="5634971" y="2787473"/>
            <a:ext cx="2715209" cy="879346"/>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a:solidFill>
            <a:schemeClr val="tx2">
              <a:lumMod val="20000"/>
              <a:lumOff val="80000"/>
            </a:schemeClr>
          </a:solidFill>
        </p:spPr>
        <p:style>
          <a:lnRef idx="1">
            <a:schemeClr val="accent6"/>
          </a:lnRef>
          <a:fillRef idx="2">
            <a:schemeClr val="accent6"/>
          </a:fillRef>
          <a:effectRef idx="1">
            <a:schemeClr val="accent6"/>
          </a:effectRef>
          <a:fontRef idx="minor">
            <a:schemeClr val="dk1"/>
          </a:fontRef>
        </p:style>
        <p:txBody>
          <a:bodyPr lIns="67850" tIns="67850" rIns="67850" bIns="67850" spcCol="1270" anchor="ctr"/>
          <a:lstStyle/>
          <a:p>
            <a:pPr algn="ctr" defTabSz="1244600">
              <a:lnSpc>
                <a:spcPct val="90000"/>
              </a:lnSpc>
              <a:spcAft>
                <a:spcPts val="0"/>
              </a:spcAft>
              <a:defRPr/>
            </a:pPr>
            <a:r>
              <a:rPr lang="it-IT" sz="2000" b="1" u="sng" dirty="0">
                <a:solidFill>
                  <a:schemeClr val="tx1"/>
                </a:solidFill>
              </a:rPr>
              <a:t>SE </a:t>
            </a:r>
            <a:r>
              <a:rPr lang="it-IT" sz="2400" b="1" u="sng" dirty="0">
                <a:solidFill>
                  <a:srgbClr val="FF0000"/>
                </a:solidFill>
              </a:rPr>
              <a:t>RITIENE</a:t>
            </a:r>
          </a:p>
          <a:p>
            <a:pPr algn="ctr" defTabSz="1244600">
              <a:lnSpc>
                <a:spcPct val="90000"/>
              </a:lnSpc>
              <a:spcAft>
                <a:spcPts val="0"/>
              </a:spcAft>
              <a:defRPr/>
            </a:pPr>
            <a:r>
              <a:rPr lang="it-IT" sz="2400" b="1" u="sng" dirty="0">
                <a:solidFill>
                  <a:schemeClr val="tx1"/>
                </a:solidFill>
              </a:rPr>
              <a:t>LA CAUSA MATURA </a:t>
            </a:r>
            <a:r>
              <a:rPr lang="it-IT" sz="1600" u="sng" dirty="0">
                <a:solidFill>
                  <a:schemeClr val="tx1"/>
                </a:solidFill>
              </a:rPr>
              <a:t>PER LA DECISIONE</a:t>
            </a:r>
            <a:endParaRPr lang="it-IT" sz="1600" dirty="0">
              <a:solidFill>
                <a:schemeClr val="tx1"/>
              </a:solidFill>
            </a:endParaRPr>
          </a:p>
        </p:txBody>
      </p:sp>
      <p:cxnSp>
        <p:nvCxnSpPr>
          <p:cNvPr id="29" name="Connettore 2 28">
            <a:extLst>
              <a:ext uri="{FF2B5EF4-FFF2-40B4-BE49-F238E27FC236}">
                <a16:creationId xmlns:a16="http://schemas.microsoft.com/office/drawing/2014/main" id="{135D4AC2-E716-46B7-ABDC-6F8CA5CAC39D}"/>
              </a:ext>
            </a:extLst>
          </p:cNvPr>
          <p:cNvCxnSpPr>
            <a:cxnSpLocks/>
          </p:cNvCxnSpPr>
          <p:nvPr/>
        </p:nvCxnSpPr>
        <p:spPr>
          <a:xfrm>
            <a:off x="2280090" y="3705388"/>
            <a:ext cx="0" cy="3985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Connettore 2 29">
            <a:extLst>
              <a:ext uri="{FF2B5EF4-FFF2-40B4-BE49-F238E27FC236}">
                <a16:creationId xmlns:a16="http://schemas.microsoft.com/office/drawing/2014/main" id="{C2D823C9-BFBB-4DFA-A09A-B2A46690B2FE}"/>
              </a:ext>
            </a:extLst>
          </p:cNvPr>
          <p:cNvCxnSpPr>
            <a:cxnSpLocks/>
          </p:cNvCxnSpPr>
          <p:nvPr/>
        </p:nvCxnSpPr>
        <p:spPr>
          <a:xfrm>
            <a:off x="7113156" y="3827500"/>
            <a:ext cx="0" cy="3985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itolo 3">
            <a:extLst>
              <a:ext uri="{FF2B5EF4-FFF2-40B4-BE49-F238E27FC236}">
                <a16:creationId xmlns:a16="http://schemas.microsoft.com/office/drawing/2014/main" id="{CBC90A92-B440-4E1D-B39B-B936098C3E83}"/>
              </a:ext>
            </a:extLst>
          </p:cNvPr>
          <p:cNvSpPr txBox="1">
            <a:spLocks/>
          </p:cNvSpPr>
          <p:nvPr/>
        </p:nvSpPr>
        <p:spPr bwMode="auto">
          <a:xfrm>
            <a:off x="5624924" y="4247705"/>
            <a:ext cx="2976464" cy="2021174"/>
          </a:xfrm>
          <a:prstGeom prst="rect">
            <a:avLst/>
          </a:prstGeom>
          <a:solidFill>
            <a:srgbClr val="92D050"/>
          </a:solidFill>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it-IT" sz="2000" dirty="0">
                <a:latin typeface="+mj-lt"/>
                <a:ea typeface="+mj-ea"/>
                <a:cs typeface="+mj-cs"/>
              </a:rPr>
              <a:t>(</a:t>
            </a:r>
            <a:r>
              <a:rPr lang="it-IT" sz="2000" dirty="0" err="1">
                <a:latin typeface="+mj-lt"/>
                <a:ea typeface="+mj-ea"/>
                <a:cs typeface="+mj-cs"/>
              </a:rPr>
              <a:t>vd</a:t>
            </a:r>
            <a:r>
              <a:rPr lang="it-IT" sz="2000" dirty="0">
                <a:latin typeface="+mj-lt"/>
                <a:ea typeface="+mj-ea"/>
                <a:cs typeface="+mj-cs"/>
              </a:rPr>
              <a:t>. art. 321 cpc)</a:t>
            </a:r>
          </a:p>
          <a:p>
            <a:pPr algn="ctr">
              <a:defRPr/>
            </a:pPr>
            <a:r>
              <a:rPr lang="it-IT" sz="2000" b="1" dirty="0">
                <a:latin typeface="+mj-lt"/>
                <a:ea typeface="+mj-ea"/>
                <a:cs typeface="+mj-cs"/>
              </a:rPr>
              <a:t>PROCEDE:</a:t>
            </a:r>
          </a:p>
          <a:p>
            <a:pPr algn="ctr">
              <a:defRPr/>
            </a:pPr>
            <a:r>
              <a:rPr lang="it-IT" sz="2000" b="1" dirty="0">
                <a:latin typeface="+mj-lt"/>
                <a:ea typeface="+mj-ea"/>
                <a:cs typeface="+mj-cs"/>
              </a:rPr>
              <a:t>ex </a:t>
            </a:r>
            <a:r>
              <a:rPr lang="it-IT" sz="2000" b="1" u="sng" dirty="0">
                <a:latin typeface="+mj-lt"/>
                <a:ea typeface="+mj-ea"/>
                <a:cs typeface="+mj-cs"/>
              </a:rPr>
              <a:t>281 SEXIES</a:t>
            </a:r>
          </a:p>
          <a:p>
            <a:pPr algn="ctr">
              <a:defRPr/>
            </a:pPr>
            <a:r>
              <a:rPr lang="it-IT" sz="2000" b="1" dirty="0">
                <a:latin typeface="+mj-lt"/>
                <a:ea typeface="+mj-ea"/>
                <a:cs typeface="+mj-cs"/>
              </a:rPr>
              <a:t>(e 281 QUINQUES)</a:t>
            </a:r>
          </a:p>
          <a:p>
            <a:pPr algn="just">
              <a:lnSpc>
                <a:spcPts val="1500"/>
              </a:lnSpc>
              <a:defRPr/>
            </a:pPr>
            <a:r>
              <a:rPr lang="it-IT" sz="1200" dirty="0">
                <a:latin typeface="+mj-lt"/>
                <a:ea typeface="+mj-ea"/>
                <a:cs typeface="+mj-cs"/>
              </a:rPr>
              <a:t>(MA: DUBBI, per il procedimento innanzi al Gdp, in merito alla possibilità’ della trattazione scritta o mista)</a:t>
            </a:r>
            <a:endParaRPr lang="it-IT" sz="2000" b="1" dirty="0">
              <a:latin typeface="+mj-lt"/>
              <a:ea typeface="+mj-ea"/>
              <a:cs typeface="+mj-cs"/>
            </a:endParaRPr>
          </a:p>
        </p:txBody>
      </p:sp>
    </p:spTree>
    <p:extLst>
      <p:ext uri="{BB962C8B-B14F-4D97-AF65-F5344CB8AC3E}">
        <p14:creationId xmlns:p14="http://schemas.microsoft.com/office/powerpoint/2010/main" val="197409862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1480C45-7749-4F65-AA60-61A0FCE906BD}"/>
              </a:ext>
            </a:extLst>
          </p:cNvPr>
          <p:cNvSpPr>
            <a:spLocks noGrp="1"/>
          </p:cNvSpPr>
          <p:nvPr>
            <p:ph idx="1"/>
          </p:nvPr>
        </p:nvSpPr>
        <p:spPr>
          <a:xfrm>
            <a:off x="523702" y="411480"/>
            <a:ext cx="8229600" cy="6064135"/>
          </a:xfrm>
          <a:ln w="3175">
            <a:solidFill>
              <a:schemeClr val="accent1"/>
            </a:solidFill>
          </a:ln>
        </p:spPr>
        <p:txBody>
          <a:bodyPr/>
          <a:lstStyle/>
          <a:p>
            <a:pPr algn="ctr"/>
            <a:r>
              <a:rPr lang="it-IT" sz="1600" b="1" i="0" dirty="0">
                <a:solidFill>
                  <a:srgbClr val="0C0C0F"/>
                </a:solidFill>
                <a:effectLst/>
                <a:latin typeface="Lato" panose="020F0502020204030203" pitchFamily="34" charset="0"/>
              </a:rPr>
              <a:t>Art. 281-duodecies. Procedimento</a:t>
            </a:r>
            <a:endParaRPr lang="it-IT" sz="1600" b="0" i="0" dirty="0">
              <a:solidFill>
                <a:srgbClr val="0C0C0F"/>
              </a:solidFill>
              <a:effectLst/>
              <a:latin typeface="Lato" panose="020F0502020204030203" pitchFamily="34" charset="0"/>
            </a:endParaRPr>
          </a:p>
          <a:p>
            <a:pPr algn="just"/>
            <a:r>
              <a:rPr lang="it-IT" sz="1400" b="0" i="1" dirty="0">
                <a:solidFill>
                  <a:srgbClr val="0C0C0F"/>
                </a:solidFill>
                <a:effectLst/>
                <a:latin typeface="Lato" panose="020F0502020204030203" pitchFamily="34" charset="0"/>
              </a:rPr>
              <a:t>Alla </a:t>
            </a:r>
            <a:r>
              <a:rPr lang="it-IT" sz="1400" b="1" i="1" dirty="0">
                <a:solidFill>
                  <a:srgbClr val="0C0C0F"/>
                </a:solidFill>
                <a:effectLst/>
                <a:latin typeface="Lato" panose="020F0502020204030203" pitchFamily="34" charset="0"/>
              </a:rPr>
              <a:t>PRIMA UDIENZA</a:t>
            </a:r>
            <a:r>
              <a:rPr lang="it-IT" sz="1400" b="0" i="1" dirty="0">
                <a:solidFill>
                  <a:srgbClr val="0C0C0F"/>
                </a:solidFill>
                <a:effectLst/>
                <a:latin typeface="Lato" panose="020F0502020204030203" pitchFamily="34" charset="0"/>
              </a:rPr>
              <a:t> il giudice se rileva che per la domanda principale o per la domanda riconvenzionale non ricorrono i presupposti di cui al primo comma dell'articolo 281-de-cies, dispone con ordinanza non impugnabile la prosecuzione del processo nelle forme del rito ordinario fissando l'udienza di cui all'articolo 183, rispetto alla quale decorrono i termini previsti dall'articolo 171-ter. Nello stesso modo procede quando, valutata la complessità della lite e dell'istruzione probatoria, ritiene che la causa debba essere trattata con il rito ordinario.</a:t>
            </a:r>
          </a:p>
          <a:p>
            <a:pPr algn="just"/>
            <a:r>
              <a:rPr lang="it-IT" sz="1600" b="1" i="1" dirty="0">
                <a:solidFill>
                  <a:srgbClr val="0C0C0F"/>
                </a:solidFill>
                <a:effectLst/>
                <a:latin typeface="Lato" panose="020F0502020204030203" pitchFamily="34" charset="0"/>
              </a:rPr>
              <a:t>Entro la stessa udienza </a:t>
            </a:r>
            <a:r>
              <a:rPr lang="it-IT" sz="1600" b="1" i="1" u="sng" dirty="0">
                <a:solidFill>
                  <a:srgbClr val="0C0C0F"/>
                </a:solidFill>
                <a:effectLst/>
                <a:latin typeface="Lato" panose="020F0502020204030203" pitchFamily="34" charset="0"/>
              </a:rPr>
              <a:t>L'ATTORE</a:t>
            </a:r>
            <a:r>
              <a:rPr lang="it-IT" sz="1600" b="1" i="1" dirty="0">
                <a:solidFill>
                  <a:srgbClr val="0C0C0F"/>
                </a:solidFill>
                <a:effectLst/>
                <a:latin typeface="Lato" panose="020F0502020204030203" pitchFamily="34" charset="0"/>
              </a:rPr>
              <a:t> può chiedere di essere autorizzato a </a:t>
            </a:r>
            <a:r>
              <a:rPr lang="it-IT" sz="1600" b="1" i="1" u="sng" dirty="0">
                <a:solidFill>
                  <a:srgbClr val="0C0C0F"/>
                </a:solidFill>
                <a:effectLst/>
                <a:latin typeface="Lato" panose="020F0502020204030203" pitchFamily="34" charset="0"/>
              </a:rPr>
              <a:t>CHIAMARE IN CAUSA UN TERZO</a:t>
            </a:r>
            <a:r>
              <a:rPr lang="it-IT" sz="1600" b="1" i="1" dirty="0">
                <a:solidFill>
                  <a:srgbClr val="0C0C0F"/>
                </a:solidFill>
                <a:effectLst/>
                <a:latin typeface="Lato" panose="020F0502020204030203" pitchFamily="34" charset="0"/>
              </a:rPr>
              <a:t>, se l'esigenza è sorta dalle difese del convenuto. Il giudice, se lo autorizza, fissa la data della nuova udienza assegnando un termine perentorio per la citazione del terzo. Se procede ai sensi del primo comma il giudice provvede altresì sulla autorizzazione alla chiamata del terzo. La costituzione del terzo in giudizio avviene a norma del terzo comma dell'articolo 281-undecies.</a:t>
            </a:r>
          </a:p>
          <a:p>
            <a:pPr algn="just"/>
            <a:r>
              <a:rPr lang="it-IT" sz="1600" b="1" i="1" u="sng" dirty="0">
                <a:solidFill>
                  <a:srgbClr val="0C0C0F"/>
                </a:solidFill>
                <a:effectLst/>
                <a:latin typeface="Lato" panose="020F0502020204030203" pitchFamily="34" charset="0"/>
              </a:rPr>
              <a:t>ALLA STESSA UDIENZA</a:t>
            </a:r>
            <a:r>
              <a:rPr lang="it-IT" sz="1600" b="1" i="1" dirty="0">
                <a:solidFill>
                  <a:srgbClr val="0C0C0F"/>
                </a:solidFill>
                <a:effectLst/>
                <a:latin typeface="Lato" panose="020F0502020204030203" pitchFamily="34" charset="0"/>
              </a:rPr>
              <a:t>, </a:t>
            </a:r>
            <a:r>
              <a:rPr lang="it-IT" sz="1600" b="1" i="1" u="sng" dirty="0">
                <a:solidFill>
                  <a:srgbClr val="0C0C0F"/>
                </a:solidFill>
                <a:effectLst/>
                <a:latin typeface="Lato" panose="020F0502020204030203" pitchFamily="34" charset="0"/>
              </a:rPr>
              <a:t>a pena di decadenza</a:t>
            </a:r>
            <a:r>
              <a:rPr lang="it-IT" sz="1600" b="1" i="1" dirty="0">
                <a:solidFill>
                  <a:srgbClr val="0C0C0F"/>
                </a:solidFill>
                <a:effectLst/>
                <a:latin typeface="Lato" panose="020F0502020204030203" pitchFamily="34" charset="0"/>
              </a:rPr>
              <a:t>, le parti possono </a:t>
            </a:r>
            <a:r>
              <a:rPr lang="it-IT" sz="1600" b="1" i="1" u="sng" dirty="0">
                <a:solidFill>
                  <a:srgbClr val="0C0C0F"/>
                </a:solidFill>
                <a:effectLst/>
                <a:latin typeface="Lato" panose="020F0502020204030203" pitchFamily="34" charset="0"/>
              </a:rPr>
              <a:t>PROPORRE LE ECCEZIONI </a:t>
            </a:r>
            <a:r>
              <a:rPr lang="it-IT" sz="1600" b="1" i="1" dirty="0">
                <a:solidFill>
                  <a:srgbClr val="0C0C0F"/>
                </a:solidFill>
                <a:effectLst/>
                <a:latin typeface="Lato" panose="020F0502020204030203" pitchFamily="34" charset="0"/>
              </a:rPr>
              <a:t>che sono conseguenza della domanda riconvenzionale e delle eccezioni proposte dalle altre parti.</a:t>
            </a:r>
          </a:p>
          <a:p>
            <a:pPr algn="just"/>
            <a:r>
              <a:rPr lang="it-IT" sz="1600" b="1" i="1" u="sng" dirty="0">
                <a:solidFill>
                  <a:srgbClr val="FF0000"/>
                </a:solidFill>
                <a:effectLst/>
                <a:latin typeface="Lato" panose="020F0502020204030203" pitchFamily="34" charset="0"/>
              </a:rPr>
              <a:t>SE RICHIESTO E SUSSISTE GIUSTIFICATO MOTIVO</a:t>
            </a:r>
            <a:r>
              <a:rPr lang="it-IT" sz="1600" b="1" i="1" dirty="0">
                <a:solidFill>
                  <a:srgbClr val="FF0000"/>
                </a:solidFill>
                <a:effectLst/>
                <a:latin typeface="Lato" panose="020F0502020204030203" pitchFamily="34" charset="0"/>
              </a:rPr>
              <a:t>, il giudice può concedere alle parti un termine perentorio non superiore a </a:t>
            </a:r>
            <a:r>
              <a:rPr lang="it-IT" sz="1600" b="1" i="1" u="sng" dirty="0">
                <a:solidFill>
                  <a:srgbClr val="FF0000"/>
                </a:solidFill>
                <a:effectLst/>
                <a:latin typeface="Lato" panose="020F0502020204030203" pitchFamily="34" charset="0"/>
              </a:rPr>
              <a:t>VENTI </a:t>
            </a:r>
            <a:r>
              <a:rPr lang="it-IT" sz="1600" b="1" i="1" dirty="0">
                <a:solidFill>
                  <a:srgbClr val="FF0000"/>
                </a:solidFill>
                <a:effectLst/>
                <a:latin typeface="Lato" panose="020F0502020204030203" pitchFamily="34" charset="0"/>
              </a:rPr>
              <a:t>giorni per </a:t>
            </a:r>
            <a:r>
              <a:rPr lang="it-IT" sz="1600" b="1" i="1" u="sng" dirty="0">
                <a:solidFill>
                  <a:srgbClr val="FF0000"/>
                </a:solidFill>
                <a:effectLst/>
                <a:latin typeface="Lato" panose="020F0502020204030203" pitchFamily="34" charset="0"/>
              </a:rPr>
              <a:t>precisare e modificare le domande, le eccezioni e le conclusioni, per indicare i mezzi di prova e produrre documenti</a:t>
            </a:r>
            <a:r>
              <a:rPr lang="it-IT" sz="1600" b="1" i="1" dirty="0">
                <a:solidFill>
                  <a:srgbClr val="FF0000"/>
                </a:solidFill>
                <a:effectLst/>
                <a:latin typeface="Lato" panose="020F0502020204030203" pitchFamily="34" charset="0"/>
              </a:rPr>
              <a:t>, e un ulteriore termine non superiore a </a:t>
            </a:r>
            <a:r>
              <a:rPr lang="it-IT" sz="1600" b="1" i="1" u="sng" dirty="0">
                <a:solidFill>
                  <a:srgbClr val="FF0000"/>
                </a:solidFill>
                <a:effectLst/>
                <a:latin typeface="Lato" panose="020F0502020204030203" pitchFamily="34" charset="0"/>
              </a:rPr>
              <a:t>DIECI</a:t>
            </a:r>
            <a:r>
              <a:rPr lang="it-IT" sz="1600" b="1" i="1" dirty="0">
                <a:solidFill>
                  <a:srgbClr val="FF0000"/>
                </a:solidFill>
                <a:effectLst/>
                <a:latin typeface="Lato" panose="020F0502020204030203" pitchFamily="34" charset="0"/>
              </a:rPr>
              <a:t> giorni per </a:t>
            </a:r>
            <a:r>
              <a:rPr lang="it-IT" sz="1600" b="1" i="1" u="sng" dirty="0">
                <a:solidFill>
                  <a:srgbClr val="FF0000"/>
                </a:solidFill>
                <a:effectLst/>
                <a:latin typeface="Lato" panose="020F0502020204030203" pitchFamily="34" charset="0"/>
              </a:rPr>
              <a:t>replicare e dedurre prova contraria</a:t>
            </a:r>
            <a:r>
              <a:rPr lang="it-IT" sz="1600" b="0" i="1" u="sng" dirty="0">
                <a:solidFill>
                  <a:srgbClr val="FF0000"/>
                </a:solidFill>
                <a:effectLst/>
                <a:latin typeface="Lato" panose="020F0502020204030203" pitchFamily="34" charset="0"/>
              </a:rPr>
              <a:t>.</a:t>
            </a:r>
          </a:p>
          <a:p>
            <a:pPr algn="l"/>
            <a:r>
              <a:rPr lang="it-IT" sz="1600" b="0" i="1" dirty="0">
                <a:solidFill>
                  <a:srgbClr val="0C0C0F"/>
                </a:solidFill>
                <a:effectLst/>
                <a:latin typeface="Lato" panose="020F0502020204030203" pitchFamily="34" charset="0"/>
              </a:rPr>
              <a:t>Se non provvede ai sensi del secondo e del quarto comma e non ritiene la causa matura per la decisione il giudice ammette i mezzi di prova rilevanti per la decisione e procede alla loro assunzione.</a:t>
            </a:r>
          </a:p>
          <a:p>
            <a:endParaRPr lang="it-IT" sz="1600" dirty="0"/>
          </a:p>
        </p:txBody>
      </p:sp>
      <p:sp>
        <p:nvSpPr>
          <p:cNvPr id="2" name="Segnaposto numero diapositiva 1">
            <a:extLst>
              <a:ext uri="{FF2B5EF4-FFF2-40B4-BE49-F238E27FC236}">
                <a16:creationId xmlns:a16="http://schemas.microsoft.com/office/drawing/2014/main" id="{C27770C5-DADF-4123-90A7-C332F7C2D5D5}"/>
              </a:ext>
            </a:extLst>
          </p:cNvPr>
          <p:cNvSpPr>
            <a:spLocks noGrp="1"/>
          </p:cNvSpPr>
          <p:nvPr>
            <p:ph type="sldNum" sz="quarter" idx="12"/>
          </p:nvPr>
        </p:nvSpPr>
        <p:spPr/>
        <p:txBody>
          <a:bodyPr/>
          <a:lstStyle/>
          <a:p>
            <a:pPr>
              <a:defRPr/>
            </a:pPr>
            <a:fld id="{A8B41338-7C84-4DC0-93D8-4F41A16CDCCB}" type="slidenum">
              <a:rPr lang="it-IT" smtClean="0"/>
              <a:pPr>
                <a:defRPr/>
              </a:pPr>
              <a:t>18</a:t>
            </a:fld>
            <a:endParaRPr lang="it-IT"/>
          </a:p>
        </p:txBody>
      </p:sp>
    </p:spTree>
    <p:extLst>
      <p:ext uri="{BB962C8B-B14F-4D97-AF65-F5344CB8AC3E}">
        <p14:creationId xmlns:p14="http://schemas.microsoft.com/office/powerpoint/2010/main" val="3960704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olo 3"/>
          <p:cNvSpPr txBox="1">
            <a:spLocks/>
          </p:cNvSpPr>
          <p:nvPr/>
        </p:nvSpPr>
        <p:spPr bwMode="auto">
          <a:xfrm>
            <a:off x="1306286" y="260350"/>
            <a:ext cx="6591718" cy="140388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it-IT" sz="2800" b="1" dirty="0">
                <a:latin typeface="+mj-lt"/>
                <a:ea typeface="+mj-ea"/>
                <a:cs typeface="+mj-cs"/>
              </a:rPr>
              <a:t>DECISIONE</a:t>
            </a:r>
            <a:r>
              <a:rPr lang="it-IT" sz="2800" dirty="0">
                <a:latin typeface="+mj-lt"/>
                <a:ea typeface="+mj-ea"/>
                <a:cs typeface="+mj-cs"/>
              </a:rPr>
              <a:t> (321 cpc)</a:t>
            </a:r>
          </a:p>
          <a:p>
            <a:pPr algn="ctr">
              <a:defRPr/>
            </a:pPr>
            <a:r>
              <a:rPr lang="it-IT" b="1" dirty="0">
                <a:latin typeface="+mj-lt"/>
                <a:ea typeface="+mj-ea"/>
                <a:cs typeface="+mj-cs"/>
              </a:rPr>
              <a:t>(in trattazione ORALE)</a:t>
            </a:r>
          </a:p>
          <a:p>
            <a:pPr algn="ctr">
              <a:defRPr/>
            </a:pPr>
            <a:r>
              <a:rPr lang="it-IT" sz="2800" b="1" dirty="0">
                <a:latin typeface="+mj-lt"/>
                <a:ea typeface="+mj-ea"/>
                <a:cs typeface="+mj-cs"/>
              </a:rPr>
              <a:t> </a:t>
            </a:r>
            <a:r>
              <a:rPr lang="it-IT" sz="2000" dirty="0">
                <a:latin typeface="+mj-lt"/>
                <a:ea typeface="+mj-ea"/>
                <a:cs typeface="+mj-cs"/>
              </a:rPr>
              <a:t>ex </a:t>
            </a:r>
            <a:r>
              <a:rPr lang="it-IT" sz="2800" b="1" u="sng" dirty="0">
                <a:latin typeface="+mj-lt"/>
                <a:ea typeface="+mj-ea"/>
                <a:cs typeface="+mj-cs"/>
              </a:rPr>
              <a:t>281 SEXIES</a:t>
            </a:r>
          </a:p>
          <a:p>
            <a:pPr algn="ctr">
              <a:defRPr/>
            </a:pPr>
            <a:r>
              <a:rPr lang="it-IT" sz="2000" b="1" dirty="0">
                <a:latin typeface="+mj-lt"/>
                <a:ea typeface="+mj-ea"/>
                <a:cs typeface="+mj-cs"/>
              </a:rPr>
              <a:t>Quando la </a:t>
            </a:r>
            <a:r>
              <a:rPr lang="it-IT" sz="2000" b="1" u="sng" dirty="0">
                <a:latin typeface="+mj-lt"/>
                <a:ea typeface="+mj-ea"/>
                <a:cs typeface="+mj-cs"/>
              </a:rPr>
              <a:t>causa è matura per la decisione:</a:t>
            </a:r>
          </a:p>
        </p:txBody>
      </p:sp>
      <p:cxnSp>
        <p:nvCxnSpPr>
          <p:cNvPr id="101" name="Connettore 2 100"/>
          <p:cNvCxnSpPr>
            <a:cxnSpLocks/>
          </p:cNvCxnSpPr>
          <p:nvPr/>
        </p:nvCxnSpPr>
        <p:spPr>
          <a:xfrm flipH="1">
            <a:off x="4572000" y="1701845"/>
            <a:ext cx="1" cy="26238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Titolo 3"/>
          <p:cNvSpPr txBox="1">
            <a:spLocks/>
          </p:cNvSpPr>
          <p:nvPr/>
        </p:nvSpPr>
        <p:spPr bwMode="auto">
          <a:xfrm>
            <a:off x="849086" y="2015740"/>
            <a:ext cx="7557796" cy="1175124"/>
          </a:xfrm>
          <a:prstGeom prst="rect">
            <a:avLst/>
          </a:prstGeom>
          <a:solidFill>
            <a:srgbClr val="92D050"/>
          </a:solidFill>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it-IT" sz="2400" b="1" dirty="0">
                <a:latin typeface="+mj-lt"/>
                <a:ea typeface="+mj-ea"/>
                <a:cs typeface="+mj-cs"/>
              </a:rPr>
              <a:t>fa </a:t>
            </a:r>
            <a:r>
              <a:rPr lang="it-IT" sz="2400" b="1" u="sng" dirty="0">
                <a:latin typeface="+mj-lt"/>
                <a:ea typeface="+mj-ea"/>
                <a:cs typeface="+mj-cs"/>
              </a:rPr>
              <a:t>PRECISARE le CONCLUSIONI </a:t>
            </a:r>
            <a:r>
              <a:rPr lang="it-IT" sz="2400" b="1" dirty="0">
                <a:latin typeface="+mj-lt"/>
                <a:ea typeface="+mj-ea"/>
                <a:cs typeface="+mj-cs"/>
              </a:rPr>
              <a:t>e</a:t>
            </a:r>
          </a:p>
          <a:p>
            <a:pPr algn="ctr">
              <a:defRPr/>
            </a:pPr>
            <a:r>
              <a:rPr lang="it-IT" sz="2400" b="1" dirty="0">
                <a:latin typeface="+mj-lt"/>
                <a:ea typeface="+mj-ea"/>
                <a:cs typeface="+mj-cs"/>
              </a:rPr>
              <a:t>ORDINA la </a:t>
            </a:r>
            <a:r>
              <a:rPr lang="it-IT" sz="2400" b="1" u="sng" dirty="0">
                <a:latin typeface="+mj-lt"/>
                <a:ea typeface="+mj-ea"/>
                <a:cs typeface="+mj-cs"/>
              </a:rPr>
              <a:t>DISCUSSIONE ORALE</a:t>
            </a:r>
            <a:r>
              <a:rPr lang="it-IT" sz="2000" dirty="0">
                <a:latin typeface="+mj-lt"/>
                <a:ea typeface="+mj-ea"/>
                <a:cs typeface="+mj-cs"/>
              </a:rPr>
              <a:t> (udienza in presenza</a:t>
            </a:r>
            <a:r>
              <a:rPr lang="it-IT" sz="2400" b="1" u="sng" dirty="0">
                <a:latin typeface="+mj-lt"/>
                <a:ea typeface="+mj-ea"/>
                <a:cs typeface="+mj-cs"/>
              </a:rPr>
              <a:t>)</a:t>
            </a:r>
          </a:p>
          <a:p>
            <a:pPr algn="ctr">
              <a:defRPr/>
            </a:pPr>
            <a:r>
              <a:rPr lang="it-IT" sz="2000" u="sng" dirty="0">
                <a:latin typeface="+mj-lt"/>
                <a:ea typeface="+mj-ea"/>
                <a:cs typeface="+mj-cs"/>
              </a:rPr>
              <a:t>N.B. </a:t>
            </a:r>
            <a:r>
              <a:rPr lang="it-IT" sz="2000" b="1" u="sng" dirty="0">
                <a:solidFill>
                  <a:schemeClr val="bg1"/>
                </a:solidFill>
                <a:latin typeface="+mj-lt"/>
                <a:ea typeface="+mj-ea"/>
                <a:cs typeface="+mj-cs"/>
              </a:rPr>
              <a:t>NON sono previste MEMORIE CONCLUSIONALI</a:t>
            </a:r>
          </a:p>
        </p:txBody>
      </p:sp>
      <p:sp>
        <p:nvSpPr>
          <p:cNvPr id="18" name="Figura a mano libera 77">
            <a:extLst>
              <a:ext uri="{FF2B5EF4-FFF2-40B4-BE49-F238E27FC236}">
                <a16:creationId xmlns:a16="http://schemas.microsoft.com/office/drawing/2014/main" id="{923D53AB-803B-4413-A715-D12AFACF2717}"/>
              </a:ext>
            </a:extLst>
          </p:cNvPr>
          <p:cNvSpPr/>
          <p:nvPr/>
        </p:nvSpPr>
        <p:spPr>
          <a:xfrm>
            <a:off x="340257" y="3601409"/>
            <a:ext cx="4049795" cy="1469571"/>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a:solidFill>
            <a:srgbClr val="FF0000"/>
          </a:solidFill>
          <a:ln>
            <a:solidFill>
              <a:srgbClr val="008000"/>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67850" tIns="67850" rIns="67850" bIns="67850" spcCol="1270"/>
          <a:lstStyle/>
          <a:p>
            <a:pPr algn="ctr" defTabSz="1244600">
              <a:lnSpc>
                <a:spcPct val="90000"/>
              </a:lnSpc>
              <a:spcAft>
                <a:spcPts val="0"/>
              </a:spcAft>
              <a:defRPr/>
            </a:pPr>
            <a:r>
              <a:rPr lang="it-IT" sz="2000" dirty="0">
                <a:solidFill>
                  <a:schemeClr val="bg1"/>
                </a:solidFill>
              </a:rPr>
              <a:t>PRONUNCIA (a verbale) SENTENZA </a:t>
            </a:r>
            <a:r>
              <a:rPr lang="it-IT" sz="1600" dirty="0">
                <a:solidFill>
                  <a:schemeClr val="bg1"/>
                </a:solidFill>
              </a:rPr>
              <a:t>con </a:t>
            </a:r>
            <a:r>
              <a:rPr lang="it-IT" sz="2000" u="sng" dirty="0">
                <a:solidFill>
                  <a:schemeClr val="bg1"/>
                </a:solidFill>
              </a:rPr>
              <a:t>LETTURA DEL DISPOSITIVO</a:t>
            </a:r>
          </a:p>
          <a:p>
            <a:pPr algn="ctr" defTabSz="1244600">
              <a:lnSpc>
                <a:spcPct val="90000"/>
              </a:lnSpc>
              <a:spcAft>
                <a:spcPts val="0"/>
              </a:spcAft>
              <a:defRPr/>
            </a:pPr>
            <a:r>
              <a:rPr lang="it-IT" sz="2000" dirty="0">
                <a:solidFill>
                  <a:schemeClr val="bg1"/>
                </a:solidFill>
              </a:rPr>
              <a:t>e della concisa esposizione delle ragioni di fatto e di diritto della decisione</a:t>
            </a:r>
            <a:endParaRPr lang="it-IT" sz="2000" u="sng" dirty="0">
              <a:solidFill>
                <a:schemeClr val="bg1"/>
              </a:solidFill>
            </a:endParaRPr>
          </a:p>
        </p:txBody>
      </p:sp>
      <p:sp>
        <p:nvSpPr>
          <p:cNvPr id="19" name="Figura a mano libera 77">
            <a:extLst>
              <a:ext uri="{FF2B5EF4-FFF2-40B4-BE49-F238E27FC236}">
                <a16:creationId xmlns:a16="http://schemas.microsoft.com/office/drawing/2014/main" id="{980E2657-56C9-4FAB-AF4D-C74FEE67CF5E}"/>
              </a:ext>
            </a:extLst>
          </p:cNvPr>
          <p:cNvSpPr/>
          <p:nvPr/>
        </p:nvSpPr>
        <p:spPr>
          <a:xfrm>
            <a:off x="340257" y="5422486"/>
            <a:ext cx="1932057" cy="1002163"/>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67850" tIns="67850" rIns="67850" bIns="67850" spcCol="1270"/>
          <a:lstStyle/>
          <a:p>
            <a:pPr algn="ctr" defTabSz="1244600">
              <a:lnSpc>
                <a:spcPct val="90000"/>
              </a:lnSpc>
              <a:spcAft>
                <a:spcPts val="0"/>
              </a:spcAft>
              <a:defRPr/>
            </a:pPr>
            <a:r>
              <a:rPr lang="it-IT" sz="1600" dirty="0"/>
              <a:t>NELLA </a:t>
            </a:r>
            <a:r>
              <a:rPr lang="it-IT" sz="1600" u="sng" dirty="0"/>
              <a:t>STESSA UDIENZA</a:t>
            </a:r>
          </a:p>
          <a:p>
            <a:pPr algn="ctr" defTabSz="1244600">
              <a:lnSpc>
                <a:spcPct val="90000"/>
              </a:lnSpc>
              <a:spcAft>
                <a:spcPts val="0"/>
              </a:spcAft>
              <a:defRPr/>
            </a:pPr>
            <a:r>
              <a:rPr lang="it-IT" sz="1600" dirty="0">
                <a:solidFill>
                  <a:schemeClr val="bg1"/>
                </a:solidFill>
              </a:rPr>
              <a:t>con lettura del dispositivo</a:t>
            </a:r>
            <a:endParaRPr lang="it-IT" sz="2000" dirty="0">
              <a:solidFill>
                <a:schemeClr val="bg1"/>
              </a:solidFill>
            </a:endParaRPr>
          </a:p>
        </p:txBody>
      </p:sp>
      <p:sp>
        <p:nvSpPr>
          <p:cNvPr id="25" name="Figura a mano libera 77">
            <a:extLst>
              <a:ext uri="{FF2B5EF4-FFF2-40B4-BE49-F238E27FC236}">
                <a16:creationId xmlns:a16="http://schemas.microsoft.com/office/drawing/2014/main" id="{22CF4AD7-C96B-4732-916C-4EE9FCC8F2BE}"/>
              </a:ext>
            </a:extLst>
          </p:cNvPr>
          <p:cNvSpPr/>
          <p:nvPr/>
        </p:nvSpPr>
        <p:spPr>
          <a:xfrm>
            <a:off x="2710856" y="5395363"/>
            <a:ext cx="1932057" cy="1002163"/>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67850" tIns="67850" rIns="67850" bIns="67850" spcCol="1270"/>
          <a:lstStyle/>
          <a:p>
            <a:pPr algn="ctr" defTabSz="1244600">
              <a:lnSpc>
                <a:spcPct val="90000"/>
              </a:lnSpc>
              <a:spcAft>
                <a:spcPts val="0"/>
              </a:spcAft>
              <a:defRPr/>
            </a:pPr>
            <a:r>
              <a:rPr lang="it-IT" sz="1600" dirty="0"/>
              <a:t>(su istanza di parte)</a:t>
            </a:r>
          </a:p>
          <a:p>
            <a:pPr algn="ctr" defTabSz="1244600">
              <a:lnSpc>
                <a:spcPct val="90000"/>
              </a:lnSpc>
              <a:spcAft>
                <a:spcPts val="0"/>
              </a:spcAft>
              <a:defRPr/>
            </a:pPr>
            <a:r>
              <a:rPr lang="it-IT" sz="1600" dirty="0"/>
              <a:t>in una </a:t>
            </a:r>
            <a:r>
              <a:rPr lang="it-IT" sz="1600" u="sng" dirty="0"/>
              <a:t>UDIENZA SUCCESSIVA</a:t>
            </a:r>
            <a:endParaRPr lang="it-IT" sz="2000" dirty="0">
              <a:solidFill>
                <a:schemeClr val="bg1"/>
              </a:solidFill>
            </a:endParaRPr>
          </a:p>
        </p:txBody>
      </p:sp>
      <p:sp>
        <p:nvSpPr>
          <p:cNvPr id="27" name="Figura a mano libera 77">
            <a:extLst>
              <a:ext uri="{FF2B5EF4-FFF2-40B4-BE49-F238E27FC236}">
                <a16:creationId xmlns:a16="http://schemas.microsoft.com/office/drawing/2014/main" id="{1F38A70F-23EE-41F1-A378-A2994051E190}"/>
              </a:ext>
            </a:extLst>
          </p:cNvPr>
          <p:cNvSpPr/>
          <p:nvPr/>
        </p:nvSpPr>
        <p:spPr>
          <a:xfrm>
            <a:off x="5225143" y="3601409"/>
            <a:ext cx="2716232" cy="1336851"/>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a:solidFill>
            <a:srgbClr val="FF0000"/>
          </a:solidFill>
          <a:ln>
            <a:solidFill>
              <a:schemeClr val="bg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67850" tIns="67850" rIns="67850" bIns="67850" spcCol="1270"/>
          <a:lstStyle/>
          <a:p>
            <a:pPr algn="ctr" defTabSz="1244600">
              <a:lnSpc>
                <a:spcPct val="90000"/>
              </a:lnSpc>
              <a:spcAft>
                <a:spcPts val="0"/>
              </a:spcAft>
              <a:defRPr/>
            </a:pPr>
            <a:r>
              <a:rPr lang="it-IT" sz="2000" u="sng" dirty="0">
                <a:solidFill>
                  <a:schemeClr val="bg1"/>
                </a:solidFill>
              </a:rPr>
              <a:t>TRATTIENE IN DECISIONE</a:t>
            </a:r>
          </a:p>
          <a:p>
            <a:pPr algn="ctr" defTabSz="1244600">
              <a:lnSpc>
                <a:spcPct val="90000"/>
              </a:lnSpc>
              <a:spcAft>
                <a:spcPts val="0"/>
              </a:spcAft>
              <a:defRPr/>
            </a:pPr>
            <a:r>
              <a:rPr lang="it-IT" sz="2000" dirty="0">
                <a:solidFill>
                  <a:schemeClr val="bg1"/>
                </a:solidFill>
              </a:rPr>
              <a:t>e DEPOSITA SENTENZA entro gg. 15 </a:t>
            </a:r>
            <a:r>
              <a:rPr lang="it-IT" sz="1600" dirty="0">
                <a:solidFill>
                  <a:schemeClr val="bg1"/>
                </a:solidFill>
              </a:rPr>
              <a:t>(321, CO 2)</a:t>
            </a:r>
          </a:p>
          <a:p>
            <a:pPr algn="ctr" defTabSz="1244600">
              <a:lnSpc>
                <a:spcPct val="90000"/>
              </a:lnSpc>
              <a:spcAft>
                <a:spcPts val="0"/>
              </a:spcAft>
              <a:defRPr/>
            </a:pPr>
            <a:endParaRPr lang="it-IT" sz="2000" u="sng" dirty="0">
              <a:solidFill>
                <a:schemeClr val="tx1"/>
              </a:solidFill>
            </a:endParaRPr>
          </a:p>
        </p:txBody>
      </p:sp>
      <p:cxnSp>
        <p:nvCxnSpPr>
          <p:cNvPr id="31" name="Connettore 2 30">
            <a:extLst>
              <a:ext uri="{FF2B5EF4-FFF2-40B4-BE49-F238E27FC236}">
                <a16:creationId xmlns:a16="http://schemas.microsoft.com/office/drawing/2014/main" id="{277689FF-3B25-4FF1-8330-01149A89D3CB}"/>
              </a:ext>
            </a:extLst>
          </p:cNvPr>
          <p:cNvCxnSpPr>
            <a:cxnSpLocks/>
          </p:cNvCxnSpPr>
          <p:nvPr/>
        </p:nvCxnSpPr>
        <p:spPr>
          <a:xfrm flipH="1">
            <a:off x="3797559" y="3278650"/>
            <a:ext cx="483818" cy="2785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Connettore 2 33">
            <a:extLst>
              <a:ext uri="{FF2B5EF4-FFF2-40B4-BE49-F238E27FC236}">
                <a16:creationId xmlns:a16="http://schemas.microsoft.com/office/drawing/2014/main" id="{124B30C6-E778-4260-AC4F-04C8B670CC1F}"/>
              </a:ext>
            </a:extLst>
          </p:cNvPr>
          <p:cNvCxnSpPr>
            <a:cxnSpLocks/>
          </p:cNvCxnSpPr>
          <p:nvPr/>
        </p:nvCxnSpPr>
        <p:spPr>
          <a:xfrm>
            <a:off x="4753949" y="3242375"/>
            <a:ext cx="471194" cy="35903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Connettore 2 35">
            <a:extLst>
              <a:ext uri="{FF2B5EF4-FFF2-40B4-BE49-F238E27FC236}">
                <a16:creationId xmlns:a16="http://schemas.microsoft.com/office/drawing/2014/main" id="{0DCD30CD-2287-4B5E-BDC6-2B5451CB6045}"/>
              </a:ext>
            </a:extLst>
          </p:cNvPr>
          <p:cNvCxnSpPr>
            <a:cxnSpLocks/>
          </p:cNvCxnSpPr>
          <p:nvPr/>
        </p:nvCxnSpPr>
        <p:spPr>
          <a:xfrm flipH="1">
            <a:off x="1744828" y="5113833"/>
            <a:ext cx="333410" cy="28012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Connettore 2 36">
            <a:extLst>
              <a:ext uri="{FF2B5EF4-FFF2-40B4-BE49-F238E27FC236}">
                <a16:creationId xmlns:a16="http://schemas.microsoft.com/office/drawing/2014/main" id="{8470A284-AE3F-4AA4-852C-D8C136023D8F}"/>
              </a:ext>
            </a:extLst>
          </p:cNvPr>
          <p:cNvCxnSpPr>
            <a:cxnSpLocks/>
            <a:endCxn id="25" idx="2"/>
          </p:cNvCxnSpPr>
          <p:nvPr/>
        </p:nvCxnSpPr>
        <p:spPr>
          <a:xfrm>
            <a:off x="2520038" y="5115239"/>
            <a:ext cx="356531" cy="28012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791786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C86D43-4399-48A0-8DC1-B0D89A9B52CC}"/>
              </a:ext>
            </a:extLst>
          </p:cNvPr>
          <p:cNvSpPr>
            <a:spLocks noGrp="1"/>
          </p:cNvSpPr>
          <p:nvPr>
            <p:ph idx="1"/>
          </p:nvPr>
        </p:nvSpPr>
        <p:spPr>
          <a:xfrm>
            <a:off x="242596" y="261850"/>
            <a:ext cx="8574833" cy="6094499"/>
          </a:xfrm>
          <a:ln>
            <a:solidFill>
              <a:schemeClr val="accent1"/>
            </a:solidFill>
          </a:ln>
        </p:spPr>
        <p:txBody>
          <a:bodyPr/>
          <a:lstStyle/>
          <a:p>
            <a:pPr marL="0" indent="0" algn="ctr">
              <a:buNone/>
            </a:pPr>
            <a:r>
              <a:rPr lang="it-IT" sz="2000" u="sng" dirty="0">
                <a:highlight>
                  <a:srgbClr val="00FF00"/>
                </a:highlight>
                <a:latin typeface="Lato" panose="020F0502020204030203" pitchFamily="34" charset="0"/>
              </a:rPr>
              <a:t>NOVITA’ PRINCIPALI</a:t>
            </a:r>
          </a:p>
          <a:p>
            <a:pPr marL="0" indent="0" algn="ctr">
              <a:buNone/>
            </a:pPr>
            <a:r>
              <a:rPr lang="it-IT" sz="1400" dirty="0">
                <a:latin typeface="Lato" panose="020F0502020204030203" pitchFamily="34" charset="0"/>
              </a:rPr>
              <a:t>(che riguardano il Gdp)</a:t>
            </a:r>
          </a:p>
          <a:p>
            <a:pPr marL="0" indent="0" algn="ctr">
              <a:buNone/>
            </a:pPr>
            <a:r>
              <a:rPr lang="it-IT" sz="1400" dirty="0">
                <a:latin typeface="Lato" panose="020F0502020204030203" pitchFamily="34" charset="0"/>
              </a:rPr>
              <a:t>PER LE CONTROVERSIE DI COMPETENZA DEL GIUDICE DI PACE</a:t>
            </a:r>
          </a:p>
          <a:p>
            <a:pPr marL="0" indent="0" algn="ctr">
              <a:buNone/>
            </a:pPr>
            <a:r>
              <a:rPr lang="it-IT" sz="1400" b="1" dirty="0">
                <a:solidFill>
                  <a:srgbClr val="0C0C0F"/>
                </a:solidFill>
                <a:highlight>
                  <a:srgbClr val="00FF00"/>
                </a:highlight>
                <a:latin typeface="Lato" panose="020F0502020204030203" pitchFamily="34" charset="0"/>
              </a:rPr>
              <a:t>le disposizioni ‘Cartabia’ su RITO e COMPETENZA </a:t>
            </a:r>
          </a:p>
          <a:p>
            <a:pPr marL="0" indent="0" algn="ctr">
              <a:buNone/>
            </a:pPr>
            <a:r>
              <a:rPr lang="it-IT" sz="1400" b="1" u="sng" dirty="0">
                <a:solidFill>
                  <a:srgbClr val="0C0C0F"/>
                </a:solidFill>
                <a:latin typeface="Lato" panose="020F0502020204030203" pitchFamily="34" charset="0"/>
              </a:rPr>
              <a:t>hanno EFFETTO A DECORRERE </a:t>
            </a:r>
            <a:r>
              <a:rPr lang="it-IT" sz="1800" b="1" u="sng" dirty="0">
                <a:solidFill>
                  <a:srgbClr val="0C0C0F"/>
                </a:solidFill>
                <a:latin typeface="Lato" panose="020F0502020204030203" pitchFamily="34" charset="0"/>
              </a:rPr>
              <a:t>DAL 28.02.2023 </a:t>
            </a:r>
            <a:r>
              <a:rPr lang="it-IT" sz="1400" b="1" u="sng" dirty="0">
                <a:solidFill>
                  <a:srgbClr val="0C0C0F"/>
                </a:solidFill>
                <a:latin typeface="Lato" panose="020F0502020204030203" pitchFamily="34" charset="0"/>
              </a:rPr>
              <a:t>e SI APPLICANO AI PROCEDIMENTI INSTAURATI DOPO TALE DATA</a:t>
            </a:r>
            <a:endParaRPr lang="it-IT" sz="1400" b="0" i="0" u="sng" dirty="0">
              <a:solidFill>
                <a:srgbClr val="0C0C0F"/>
              </a:solidFill>
              <a:effectLst/>
              <a:latin typeface="Lato" panose="020F0502020204030203" pitchFamily="34" charset="0"/>
            </a:endParaRPr>
          </a:p>
          <a:p>
            <a:pPr marL="0" indent="0" algn="ctr">
              <a:buNone/>
            </a:pPr>
            <a:endParaRPr lang="it-IT" sz="1400" b="1" u="sng" dirty="0">
              <a:latin typeface="Lato" panose="020F0502020204030203" pitchFamily="34" charset="0"/>
            </a:endParaRPr>
          </a:p>
          <a:p>
            <a:pPr marL="0" indent="0" algn="ctr">
              <a:buNone/>
            </a:pPr>
            <a:r>
              <a:rPr lang="it-IT" sz="1400" dirty="0">
                <a:latin typeface="Lato" panose="020F0502020204030203" pitchFamily="34" charset="0"/>
              </a:rPr>
              <a:t>il (nuovo) </a:t>
            </a:r>
            <a:r>
              <a:rPr lang="it-IT" sz="1600" dirty="0">
                <a:effectLst>
                  <a:outerShdw blurRad="38100" dist="38100" dir="2700000" algn="tl">
                    <a:srgbClr val="000000">
                      <a:alpha val="43137"/>
                    </a:srgbClr>
                  </a:outerShdw>
                </a:effectLst>
                <a:highlight>
                  <a:srgbClr val="FFFF00"/>
                </a:highlight>
                <a:latin typeface="Lato" panose="020F0502020204030203" pitchFamily="34" charset="0"/>
              </a:rPr>
              <a:t>RITO SEMPLIFICATO DI COGNIZIONE</a:t>
            </a:r>
            <a:r>
              <a:rPr lang="it-IT" sz="1600" dirty="0">
                <a:effectLst>
                  <a:outerShdw blurRad="38100" dist="38100" dir="2700000" algn="tl">
                    <a:srgbClr val="000000">
                      <a:alpha val="43137"/>
                    </a:srgbClr>
                  </a:outerShdw>
                </a:effectLst>
                <a:latin typeface="Lato" panose="020F0502020204030203" pitchFamily="34" charset="0"/>
              </a:rPr>
              <a:t>  </a:t>
            </a:r>
          </a:p>
          <a:p>
            <a:pPr marL="0" indent="0" algn="ctr">
              <a:buNone/>
            </a:pPr>
            <a:r>
              <a:rPr lang="it-IT" sz="1400" dirty="0">
                <a:latin typeface="Lato" panose="020F0502020204030203" pitchFamily="34" charset="0"/>
              </a:rPr>
              <a:t>richiamato dall’</a:t>
            </a:r>
          </a:p>
          <a:p>
            <a:pPr marL="0" indent="0" algn="ctr" rtl="0">
              <a:buNone/>
            </a:pPr>
            <a:r>
              <a:rPr lang="it-IT" sz="1400" b="1" dirty="0">
                <a:latin typeface="Lato" panose="020F0502020204030203" pitchFamily="34" charset="0"/>
              </a:rPr>
              <a:t>(Libro secondo, Titolo II)</a:t>
            </a:r>
          </a:p>
          <a:p>
            <a:pPr marL="0" indent="0" algn="ctr" rtl="0">
              <a:buNone/>
            </a:pPr>
            <a:r>
              <a:rPr lang="it-IT" sz="1400" b="1" dirty="0">
                <a:latin typeface="Lato" panose="020F0502020204030203" pitchFamily="34" charset="0"/>
              </a:rPr>
              <a:t>ART. 311</a:t>
            </a:r>
          </a:p>
          <a:p>
            <a:pPr marL="0" indent="0" algn="ctr" rtl="0">
              <a:buNone/>
            </a:pPr>
            <a:r>
              <a:rPr lang="it-IT" sz="1400" b="1" dirty="0">
                <a:latin typeface="Lato" panose="020F0502020204030203" pitchFamily="34" charset="0"/>
              </a:rPr>
              <a:t> </a:t>
            </a:r>
            <a:r>
              <a:rPr lang="it-IT" sz="1400" b="1" i="0" dirty="0">
                <a:solidFill>
                  <a:srgbClr val="0C0C0F"/>
                </a:solidFill>
                <a:effectLst/>
                <a:latin typeface="Lato" panose="020F0502020204030203" pitchFamily="34" charset="0"/>
              </a:rPr>
              <a:t>(</a:t>
            </a:r>
            <a:r>
              <a:rPr lang="it-IT" sz="1400" b="1" i="1" dirty="0">
                <a:solidFill>
                  <a:srgbClr val="0C0C0F"/>
                </a:solidFill>
                <a:effectLst/>
                <a:latin typeface="Lato" panose="020F0502020204030203" pitchFamily="34" charset="0"/>
              </a:rPr>
              <a:t>RINVIO ALLE NORME RELATIVE AL PROCEDIMENTO DAVANTI AL TRIBUNALE</a:t>
            </a:r>
            <a:r>
              <a:rPr lang="it-IT" sz="1400" b="1" i="0" dirty="0">
                <a:solidFill>
                  <a:srgbClr val="0C0C0F"/>
                </a:solidFill>
                <a:effectLst/>
                <a:latin typeface="Lato" panose="020F0502020204030203" pitchFamily="34" charset="0"/>
              </a:rPr>
              <a:t>)</a:t>
            </a:r>
          </a:p>
          <a:p>
            <a:pPr marL="0" indent="0" algn="just">
              <a:buNone/>
            </a:pPr>
            <a:r>
              <a:rPr lang="it-IT" sz="1400" b="0" i="1" dirty="0">
                <a:solidFill>
                  <a:srgbClr val="0C0C0F"/>
                </a:solidFill>
                <a:effectLst/>
                <a:latin typeface="Lato" panose="020F0502020204030203" pitchFamily="34" charset="0"/>
              </a:rPr>
              <a:t>Il procedimento davanti al giudice di pace, per tutto ciò che non è regolato nel presente titolo o in altre espresse disposizioni, è RETTO DALLE NORME RELATIVE AL </a:t>
            </a:r>
            <a:r>
              <a:rPr lang="it-IT" sz="1600" b="1" i="1" dirty="0">
                <a:solidFill>
                  <a:srgbClr val="FF0000"/>
                </a:solidFill>
                <a:effectLst/>
                <a:latin typeface="Lato" panose="020F0502020204030203" pitchFamily="34" charset="0"/>
              </a:rPr>
              <a:t>PROCEDIMENTO DAVANTI AL TRIBUNALE IN COMPOSIZIONE MONOCRATICA</a:t>
            </a:r>
            <a:r>
              <a:rPr lang="it-IT" sz="1400" b="0" i="1" dirty="0">
                <a:solidFill>
                  <a:srgbClr val="0C0C0F"/>
                </a:solidFill>
                <a:effectLst/>
                <a:latin typeface="Lato" panose="020F0502020204030203" pitchFamily="34" charset="0"/>
              </a:rPr>
              <a:t>, </a:t>
            </a:r>
            <a:r>
              <a:rPr lang="it-IT" sz="1400" b="0" i="1" u="sng" dirty="0">
                <a:solidFill>
                  <a:srgbClr val="0C0C0F"/>
                </a:solidFill>
                <a:effectLst/>
                <a:latin typeface="Lato" panose="020F0502020204030203" pitchFamily="34" charset="0"/>
              </a:rPr>
              <a:t>in quanto applicabili</a:t>
            </a:r>
            <a:r>
              <a:rPr lang="it-IT" sz="1400" b="0" i="1" dirty="0">
                <a:solidFill>
                  <a:srgbClr val="0C0C0F"/>
                </a:solidFill>
                <a:effectLst/>
                <a:latin typeface="Lato" panose="020F0502020204030203" pitchFamily="34" charset="0"/>
              </a:rPr>
              <a:t>.</a:t>
            </a:r>
          </a:p>
          <a:p>
            <a:pPr marL="0" indent="0" algn="ctr">
              <a:spcBef>
                <a:spcPts val="0"/>
              </a:spcBef>
              <a:buNone/>
            </a:pPr>
            <a:r>
              <a:rPr lang="it-IT" sz="1600" b="1" i="0" dirty="0">
                <a:solidFill>
                  <a:srgbClr val="0C0C0F"/>
                </a:solidFill>
                <a:effectLst/>
                <a:latin typeface="Lato" panose="020F0502020204030203" pitchFamily="34" charset="0"/>
              </a:rPr>
              <a:t>disciplina che è contenuta nelle disposizioni </a:t>
            </a:r>
            <a:r>
              <a:rPr lang="it-IT" sz="1600" b="1" dirty="0">
                <a:solidFill>
                  <a:srgbClr val="0C0C0F"/>
                </a:solidFill>
                <a:highlight>
                  <a:srgbClr val="00FFFF"/>
                </a:highlight>
                <a:latin typeface="Lato" panose="020F0502020204030203" pitchFamily="34" charset="0"/>
              </a:rPr>
              <a:t>da 281 bis a 281 sexies</a:t>
            </a:r>
            <a:r>
              <a:rPr lang="it-IT" sz="1600" b="1" dirty="0">
                <a:solidFill>
                  <a:srgbClr val="0C0C0F"/>
                </a:solidFill>
                <a:latin typeface="Lato" panose="020F0502020204030203" pitchFamily="34" charset="0"/>
              </a:rPr>
              <a:t> </a:t>
            </a:r>
          </a:p>
          <a:p>
            <a:pPr marL="0" indent="0" algn="ctr">
              <a:spcBef>
                <a:spcPts val="0"/>
              </a:spcBef>
              <a:buNone/>
            </a:pPr>
            <a:r>
              <a:rPr lang="it-IT" sz="1600" dirty="0">
                <a:solidFill>
                  <a:srgbClr val="0C0C0F"/>
                </a:solidFill>
                <a:latin typeface="Lato" panose="020F0502020204030203" pitchFamily="34" charset="0"/>
              </a:rPr>
              <a:t>(del </a:t>
            </a:r>
            <a:r>
              <a:rPr lang="it-IT" sz="1600" i="0" dirty="0">
                <a:solidFill>
                  <a:srgbClr val="0C0C0F"/>
                </a:solidFill>
                <a:effectLst/>
                <a:latin typeface="Lato" panose="020F0502020204030203" pitchFamily="34" charset="0"/>
              </a:rPr>
              <a:t>Libro secondo: Titolo I [rubricato: </a:t>
            </a:r>
            <a:r>
              <a:rPr lang="it-IT" sz="1600" i="1" dirty="0">
                <a:solidFill>
                  <a:srgbClr val="0C0C0F"/>
                </a:solidFill>
                <a:effectLst/>
                <a:latin typeface="Lato" panose="020F0502020204030203" pitchFamily="34" charset="0"/>
              </a:rPr>
              <a:t>«DEL PROCEDIMENTO DAVANTI AL TRIBUNALE»</a:t>
            </a:r>
            <a:r>
              <a:rPr lang="it-IT" sz="1600" dirty="0">
                <a:solidFill>
                  <a:srgbClr val="0C0C0F"/>
                </a:solidFill>
                <a:effectLst/>
                <a:latin typeface="Lato" panose="020F0502020204030203" pitchFamily="34" charset="0"/>
              </a:rPr>
              <a:t>] </a:t>
            </a:r>
            <a:r>
              <a:rPr lang="it-IT" sz="1600" u="sng" dirty="0">
                <a:solidFill>
                  <a:srgbClr val="0C0C0F"/>
                </a:solidFill>
                <a:effectLst/>
                <a:latin typeface="Lato" panose="020F0502020204030203" pitchFamily="34" charset="0"/>
              </a:rPr>
              <a:t>Capo III bis</a:t>
            </a:r>
            <a:r>
              <a:rPr lang="it-IT" sz="1600" dirty="0">
                <a:solidFill>
                  <a:srgbClr val="0C0C0F"/>
                </a:solidFill>
                <a:effectLst/>
                <a:latin typeface="Lato" panose="020F0502020204030203" pitchFamily="34" charset="0"/>
              </a:rPr>
              <a:t>,</a:t>
            </a:r>
            <a:r>
              <a:rPr lang="it-IT" sz="1600" i="1" dirty="0">
                <a:solidFill>
                  <a:srgbClr val="0C0C0F"/>
                </a:solidFill>
                <a:effectLst/>
                <a:latin typeface="Lato" panose="020F0502020204030203" pitchFamily="34" charset="0"/>
              </a:rPr>
              <a:t> rubricato «Del procedimento davanti al Tribunale in composizione monocratica»</a:t>
            </a:r>
            <a:r>
              <a:rPr lang="it-IT" sz="1600" dirty="0">
                <a:solidFill>
                  <a:srgbClr val="0C0C0F"/>
                </a:solidFill>
                <a:latin typeface="Lato" panose="020F0502020204030203" pitchFamily="34" charset="0"/>
              </a:rPr>
              <a:t>) </a:t>
            </a:r>
          </a:p>
          <a:p>
            <a:pPr marL="0" indent="0" algn="ctr">
              <a:spcBef>
                <a:spcPts val="0"/>
              </a:spcBef>
              <a:buNone/>
            </a:pPr>
            <a:r>
              <a:rPr lang="it-IT" sz="1600" dirty="0">
                <a:solidFill>
                  <a:srgbClr val="0C0C0F"/>
                </a:solidFill>
                <a:latin typeface="Lato" panose="020F0502020204030203" pitchFamily="34" charset="0"/>
              </a:rPr>
              <a:t>e, per quanto riguarda specificamente il </a:t>
            </a:r>
            <a:r>
              <a:rPr lang="it-IT" sz="1200" b="1" i="0" dirty="0">
                <a:solidFill>
                  <a:srgbClr val="0C0C0F"/>
                </a:solidFill>
                <a:effectLst/>
                <a:latin typeface="Lato" panose="020F0502020204030203" pitchFamily="34" charset="0"/>
              </a:rPr>
              <a:t> </a:t>
            </a:r>
            <a:r>
              <a:rPr lang="it-IT" sz="1600" b="1" i="0" u="sng" dirty="0">
                <a:solidFill>
                  <a:srgbClr val="FF0000"/>
                </a:solidFill>
                <a:effectLst/>
                <a:latin typeface="Lato" panose="020F0502020204030203" pitchFamily="34" charset="0"/>
              </a:rPr>
              <a:t>PROCEDIMENTO SEMPLIFICATO</a:t>
            </a:r>
            <a:r>
              <a:rPr lang="it-IT" sz="1600" b="1" i="0" dirty="0">
                <a:solidFill>
                  <a:srgbClr val="FF0000"/>
                </a:solidFill>
                <a:effectLst/>
                <a:latin typeface="Lato" panose="020F0502020204030203" pitchFamily="34" charset="0"/>
              </a:rPr>
              <a:t> </a:t>
            </a:r>
            <a:r>
              <a:rPr lang="it-IT" sz="1200" b="1" i="0" dirty="0">
                <a:solidFill>
                  <a:srgbClr val="0C0C0F"/>
                </a:solidFill>
                <a:effectLst/>
                <a:latin typeface="Lato" panose="020F0502020204030203" pitchFamily="34" charset="0"/>
              </a:rPr>
              <a:t>DI COGNIZIONE», nelle disposizioni da </a:t>
            </a:r>
            <a:r>
              <a:rPr lang="it-IT" sz="1600" b="1" dirty="0">
                <a:solidFill>
                  <a:srgbClr val="0C0C0F"/>
                </a:solidFill>
                <a:highlight>
                  <a:srgbClr val="00FFFF"/>
                </a:highlight>
                <a:latin typeface="Lato" panose="020F0502020204030203" pitchFamily="34" charset="0"/>
              </a:rPr>
              <a:t>281 </a:t>
            </a:r>
            <a:r>
              <a:rPr lang="it-IT" sz="1600" b="1" dirty="0" err="1">
                <a:solidFill>
                  <a:srgbClr val="0C0C0F"/>
                </a:solidFill>
                <a:highlight>
                  <a:srgbClr val="00FFFF"/>
                </a:highlight>
                <a:latin typeface="Lato" panose="020F0502020204030203" pitchFamily="34" charset="0"/>
              </a:rPr>
              <a:t>decies</a:t>
            </a:r>
            <a:r>
              <a:rPr lang="it-IT" sz="1600" b="1" dirty="0">
                <a:solidFill>
                  <a:srgbClr val="0C0C0F"/>
                </a:solidFill>
                <a:highlight>
                  <a:srgbClr val="00FFFF"/>
                </a:highlight>
                <a:latin typeface="Lato" panose="020F0502020204030203" pitchFamily="34" charset="0"/>
              </a:rPr>
              <a:t> a 281 </a:t>
            </a:r>
            <a:r>
              <a:rPr lang="it-IT" sz="1600" b="1" dirty="0" err="1">
                <a:solidFill>
                  <a:srgbClr val="0C0C0F"/>
                </a:solidFill>
                <a:highlight>
                  <a:srgbClr val="00FFFF"/>
                </a:highlight>
                <a:latin typeface="Lato" panose="020F0502020204030203" pitchFamily="34" charset="0"/>
              </a:rPr>
              <a:t>terdecies</a:t>
            </a:r>
            <a:r>
              <a:rPr lang="it-IT" sz="1600" b="1" dirty="0">
                <a:solidFill>
                  <a:srgbClr val="0C0C0F"/>
                </a:solidFill>
                <a:highlight>
                  <a:srgbClr val="00FFFF"/>
                </a:highlight>
                <a:latin typeface="Lato" panose="020F0502020204030203" pitchFamily="34" charset="0"/>
              </a:rPr>
              <a:t> </a:t>
            </a:r>
            <a:r>
              <a:rPr lang="it-IT" sz="1600" dirty="0">
                <a:solidFill>
                  <a:srgbClr val="0C0C0F"/>
                </a:solidFill>
                <a:latin typeface="Lato" panose="020F0502020204030203" pitchFamily="34" charset="0"/>
              </a:rPr>
              <a:t>(del </a:t>
            </a:r>
            <a:r>
              <a:rPr lang="it-IT" sz="1600" i="0" dirty="0">
                <a:solidFill>
                  <a:srgbClr val="0C0C0F"/>
                </a:solidFill>
                <a:effectLst/>
                <a:latin typeface="Lato" panose="020F0502020204030203" pitchFamily="34" charset="0"/>
              </a:rPr>
              <a:t>Libro secondo:</a:t>
            </a:r>
            <a:br>
              <a:rPr lang="it-IT" sz="1600" i="0" dirty="0">
                <a:solidFill>
                  <a:srgbClr val="0C0C0F"/>
                </a:solidFill>
                <a:effectLst/>
                <a:latin typeface="Lato" panose="020F0502020204030203" pitchFamily="34" charset="0"/>
              </a:rPr>
            </a:br>
            <a:r>
              <a:rPr lang="it-IT" sz="1600" i="0" dirty="0">
                <a:solidFill>
                  <a:srgbClr val="0C0C0F"/>
                </a:solidFill>
                <a:effectLst/>
                <a:latin typeface="Lato" panose="020F0502020204030203" pitchFamily="34" charset="0"/>
              </a:rPr>
              <a:t>Titolo I [rubricato: </a:t>
            </a:r>
            <a:r>
              <a:rPr lang="it-IT" sz="1600" i="1" dirty="0">
                <a:solidFill>
                  <a:srgbClr val="0C0C0F"/>
                </a:solidFill>
                <a:effectLst/>
                <a:latin typeface="Lato" panose="020F0502020204030203" pitchFamily="34" charset="0"/>
              </a:rPr>
              <a:t>«DEL PROCEDIMENTO DAVANTI AL TRIBUNALE»</a:t>
            </a:r>
            <a:r>
              <a:rPr lang="it-IT" sz="1600" dirty="0">
                <a:solidFill>
                  <a:srgbClr val="0C0C0F"/>
                </a:solidFill>
                <a:effectLst/>
                <a:latin typeface="Lato" panose="020F0502020204030203" pitchFamily="34" charset="0"/>
              </a:rPr>
              <a:t>] </a:t>
            </a:r>
            <a:r>
              <a:rPr lang="it-IT" sz="1600" u="sng" dirty="0">
                <a:solidFill>
                  <a:srgbClr val="0C0C0F"/>
                </a:solidFill>
                <a:effectLst/>
                <a:latin typeface="Lato" panose="020F0502020204030203" pitchFamily="34" charset="0"/>
              </a:rPr>
              <a:t>Capo III quater</a:t>
            </a:r>
            <a:r>
              <a:rPr lang="it-IT" sz="1600" dirty="0">
                <a:solidFill>
                  <a:srgbClr val="0C0C0F"/>
                </a:solidFill>
                <a:effectLst/>
                <a:latin typeface="Lato" panose="020F0502020204030203" pitchFamily="34" charset="0"/>
              </a:rPr>
              <a:t>,</a:t>
            </a:r>
            <a:r>
              <a:rPr lang="it-IT" sz="1600" i="1" dirty="0">
                <a:solidFill>
                  <a:srgbClr val="0C0C0F"/>
                </a:solidFill>
                <a:effectLst/>
                <a:latin typeface="Lato" panose="020F0502020204030203" pitchFamily="34" charset="0"/>
              </a:rPr>
              <a:t> rubricato «Del procedimento semplificato di cognizione»</a:t>
            </a:r>
            <a:r>
              <a:rPr lang="it-IT" sz="1600" dirty="0">
                <a:solidFill>
                  <a:srgbClr val="0C0C0F"/>
                </a:solidFill>
                <a:latin typeface="Lato" panose="020F0502020204030203" pitchFamily="34" charset="0"/>
              </a:rPr>
              <a:t>)</a:t>
            </a:r>
            <a:endParaRPr lang="it-IT" sz="1600" b="1" i="0" dirty="0">
              <a:solidFill>
                <a:srgbClr val="0C0C0F"/>
              </a:solidFill>
              <a:effectLst/>
              <a:highlight>
                <a:srgbClr val="00FFFF"/>
              </a:highlight>
              <a:latin typeface="Lato" panose="020F0502020204030203" pitchFamily="34" charset="0"/>
            </a:endParaRPr>
          </a:p>
        </p:txBody>
      </p:sp>
      <p:sp>
        <p:nvSpPr>
          <p:cNvPr id="2" name="Segnaposto numero diapositiva 1">
            <a:extLst>
              <a:ext uri="{FF2B5EF4-FFF2-40B4-BE49-F238E27FC236}">
                <a16:creationId xmlns:a16="http://schemas.microsoft.com/office/drawing/2014/main" id="{107E817E-A48B-40A8-B32F-2BAA995C6B71}"/>
              </a:ext>
            </a:extLst>
          </p:cNvPr>
          <p:cNvSpPr>
            <a:spLocks noGrp="1"/>
          </p:cNvSpPr>
          <p:nvPr>
            <p:ph type="sldNum" sz="quarter" idx="12"/>
          </p:nvPr>
        </p:nvSpPr>
        <p:spPr/>
        <p:txBody>
          <a:bodyPr/>
          <a:lstStyle/>
          <a:p>
            <a:pPr>
              <a:defRPr/>
            </a:pPr>
            <a:fld id="{A8B41338-7C84-4DC0-93D8-4F41A16CDCCB}" type="slidenum">
              <a:rPr lang="it-IT" smtClean="0"/>
              <a:pPr>
                <a:defRPr/>
              </a:pPr>
              <a:t>2</a:t>
            </a:fld>
            <a:endParaRPr lang="it-IT"/>
          </a:p>
        </p:txBody>
      </p:sp>
    </p:spTree>
    <p:extLst>
      <p:ext uri="{BB962C8B-B14F-4D97-AF65-F5344CB8AC3E}">
        <p14:creationId xmlns:p14="http://schemas.microsoft.com/office/powerpoint/2010/main" val="458665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E73242A-4AB2-4DED-8E8D-39E107CFB6EA}"/>
              </a:ext>
            </a:extLst>
          </p:cNvPr>
          <p:cNvSpPr>
            <a:spLocks noGrp="1"/>
          </p:cNvSpPr>
          <p:nvPr>
            <p:ph idx="1"/>
          </p:nvPr>
        </p:nvSpPr>
        <p:spPr>
          <a:xfrm>
            <a:off x="457200" y="319088"/>
            <a:ext cx="8229600" cy="1864275"/>
          </a:xfrm>
          <a:ln>
            <a:solidFill>
              <a:schemeClr val="accent1"/>
            </a:solidFill>
          </a:ln>
        </p:spPr>
        <p:txBody>
          <a:bodyPr/>
          <a:lstStyle/>
          <a:p>
            <a:pPr marL="0" indent="0" algn="ctr">
              <a:buNone/>
            </a:pPr>
            <a:r>
              <a:rPr lang="it-IT" sz="2000" b="1" i="0" dirty="0">
                <a:solidFill>
                  <a:srgbClr val="0C0C0F"/>
                </a:solidFill>
                <a:effectLst/>
                <a:latin typeface="Lato" panose="020F0502020204030203" pitchFamily="34" charset="0"/>
              </a:rPr>
              <a:t>Art. 321</a:t>
            </a:r>
            <a:br>
              <a:rPr lang="it-IT" sz="2000" b="0" i="0" dirty="0">
                <a:solidFill>
                  <a:srgbClr val="0C0C0F"/>
                </a:solidFill>
                <a:effectLst/>
                <a:latin typeface="Lato" panose="020F0502020204030203" pitchFamily="34" charset="0"/>
              </a:rPr>
            </a:br>
            <a:r>
              <a:rPr lang="it-IT" sz="2000" b="1" i="0" dirty="0">
                <a:solidFill>
                  <a:srgbClr val="0C0C0F"/>
                </a:solidFill>
                <a:effectLst/>
                <a:latin typeface="Lato" panose="020F0502020204030203" pitchFamily="34" charset="0"/>
              </a:rPr>
              <a:t>(Decisione)</a:t>
            </a:r>
          </a:p>
          <a:p>
            <a:pPr algn="l">
              <a:spcAft>
                <a:spcPts val="100"/>
              </a:spcAft>
            </a:pPr>
            <a:r>
              <a:rPr lang="it-IT" sz="1800" b="0" i="1" dirty="0">
                <a:solidFill>
                  <a:srgbClr val="0C0C0F"/>
                </a:solidFill>
                <a:effectLst/>
                <a:latin typeface="Lato" panose="020F0502020204030203" pitchFamily="34" charset="0"/>
              </a:rPr>
              <a:t>Il giudice di pace, quando ritiene matura la causa per la decisione, </a:t>
            </a:r>
            <a:r>
              <a:rPr lang="it-IT" sz="1800" b="1" i="1" u="sng" dirty="0">
                <a:solidFill>
                  <a:srgbClr val="0C0C0F"/>
                </a:solidFill>
                <a:effectLst/>
                <a:latin typeface="Lato" panose="020F0502020204030203" pitchFamily="34" charset="0"/>
              </a:rPr>
              <a:t>PROCEDE AI SENSI DELL'ARTICOLO 281-SEXIES.</a:t>
            </a:r>
          </a:p>
          <a:p>
            <a:pPr algn="l">
              <a:spcAft>
                <a:spcPts val="100"/>
              </a:spcAft>
            </a:pPr>
            <a:r>
              <a:rPr lang="it-IT" sz="1800" b="0" i="1" dirty="0">
                <a:solidFill>
                  <a:srgbClr val="0C0C0F"/>
                </a:solidFill>
                <a:effectLst/>
                <a:latin typeface="Lato" panose="020F0502020204030203" pitchFamily="34" charset="0"/>
              </a:rPr>
              <a:t>La sentenza è depositata in cancelleria entro quindici giorni dalla discussione.</a:t>
            </a:r>
          </a:p>
          <a:p>
            <a:endParaRPr lang="it-IT" dirty="0"/>
          </a:p>
        </p:txBody>
      </p:sp>
      <p:sp>
        <p:nvSpPr>
          <p:cNvPr id="2" name="Segnaposto numero diapositiva 1">
            <a:extLst>
              <a:ext uri="{FF2B5EF4-FFF2-40B4-BE49-F238E27FC236}">
                <a16:creationId xmlns:a16="http://schemas.microsoft.com/office/drawing/2014/main" id="{535BF9B0-9876-414B-AFD2-1EC9DA10AAF0}"/>
              </a:ext>
            </a:extLst>
          </p:cNvPr>
          <p:cNvSpPr>
            <a:spLocks noGrp="1"/>
          </p:cNvSpPr>
          <p:nvPr>
            <p:ph type="sldNum" sz="quarter" idx="12"/>
          </p:nvPr>
        </p:nvSpPr>
        <p:spPr/>
        <p:txBody>
          <a:bodyPr/>
          <a:lstStyle/>
          <a:p>
            <a:pPr>
              <a:defRPr/>
            </a:pPr>
            <a:fld id="{A8B41338-7C84-4DC0-93D8-4F41A16CDCCB}" type="slidenum">
              <a:rPr lang="it-IT" smtClean="0"/>
              <a:pPr>
                <a:defRPr/>
              </a:pPr>
              <a:t>20</a:t>
            </a:fld>
            <a:endParaRPr lang="it-IT"/>
          </a:p>
        </p:txBody>
      </p:sp>
      <p:sp>
        <p:nvSpPr>
          <p:cNvPr id="4" name="Segnaposto contenuto 2">
            <a:extLst>
              <a:ext uri="{FF2B5EF4-FFF2-40B4-BE49-F238E27FC236}">
                <a16:creationId xmlns:a16="http://schemas.microsoft.com/office/drawing/2014/main" id="{40282DC3-83DE-4F60-A791-E07E9554BE05}"/>
              </a:ext>
            </a:extLst>
          </p:cNvPr>
          <p:cNvSpPr txBox="1">
            <a:spLocks/>
          </p:cNvSpPr>
          <p:nvPr/>
        </p:nvSpPr>
        <p:spPr bwMode="auto">
          <a:xfrm>
            <a:off x="457200" y="2444256"/>
            <a:ext cx="8229600" cy="3741321"/>
          </a:xfrm>
          <a:prstGeom prst="rect">
            <a:avLst/>
          </a:prstGeom>
          <a:no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00"/>
              </a:spcAft>
              <a:buFont typeface="Arial" charset="0"/>
              <a:buNone/>
            </a:pPr>
            <a:r>
              <a:rPr lang="it-IT" sz="1800" b="1" dirty="0">
                <a:solidFill>
                  <a:srgbClr val="0C0C0F"/>
                </a:solidFill>
                <a:latin typeface="Lato" panose="020F0502020204030203" pitchFamily="34" charset="0"/>
              </a:rPr>
              <a:t>Art. 281-sexies.</a:t>
            </a:r>
            <a:br>
              <a:rPr lang="it-IT" sz="1800" b="1" dirty="0">
                <a:solidFill>
                  <a:srgbClr val="0C0C0F"/>
                </a:solidFill>
                <a:latin typeface="Lato" panose="020F0502020204030203" pitchFamily="34" charset="0"/>
              </a:rPr>
            </a:br>
            <a:r>
              <a:rPr lang="it-IT" sz="1800" b="1" dirty="0">
                <a:solidFill>
                  <a:srgbClr val="0C0C0F"/>
                </a:solidFill>
                <a:latin typeface="Lato" panose="020F0502020204030203" pitchFamily="34" charset="0"/>
              </a:rPr>
              <a:t>(Decisione a seguito di </a:t>
            </a:r>
            <a:r>
              <a:rPr lang="it-IT" sz="1800" b="1" dirty="0">
                <a:solidFill>
                  <a:srgbClr val="0C0C0F"/>
                </a:solidFill>
                <a:highlight>
                  <a:srgbClr val="FFFF00"/>
                </a:highlight>
                <a:latin typeface="Lato" panose="020F0502020204030203" pitchFamily="34" charset="0"/>
              </a:rPr>
              <a:t>TRATTAZIONE </a:t>
            </a:r>
            <a:r>
              <a:rPr lang="it-IT" sz="1800" b="1" u="sng" dirty="0">
                <a:solidFill>
                  <a:srgbClr val="0C0C0F"/>
                </a:solidFill>
                <a:highlight>
                  <a:srgbClr val="FFFF00"/>
                </a:highlight>
                <a:latin typeface="Lato" panose="020F0502020204030203" pitchFamily="34" charset="0"/>
              </a:rPr>
              <a:t>ORALE</a:t>
            </a:r>
            <a:r>
              <a:rPr lang="it-IT" sz="1800" b="1" dirty="0">
                <a:solidFill>
                  <a:srgbClr val="0C0C0F"/>
                </a:solidFill>
                <a:latin typeface="Lato" panose="020F0502020204030203" pitchFamily="34" charset="0"/>
              </a:rPr>
              <a:t>)</a:t>
            </a:r>
          </a:p>
          <a:p>
            <a:pPr algn="ctr">
              <a:spcAft>
                <a:spcPts val="100"/>
              </a:spcAft>
            </a:pPr>
            <a:endParaRPr lang="it-IT" sz="1800" dirty="0">
              <a:solidFill>
                <a:srgbClr val="0C0C0F"/>
              </a:solidFill>
              <a:latin typeface="Lato" panose="020F0502020204030203" pitchFamily="34" charset="0"/>
            </a:endParaRPr>
          </a:p>
          <a:p>
            <a:pPr algn="just">
              <a:spcAft>
                <a:spcPts val="100"/>
              </a:spcAft>
            </a:pPr>
            <a:r>
              <a:rPr lang="it-IT" sz="1800" b="1" i="1" u="sng" dirty="0">
                <a:solidFill>
                  <a:srgbClr val="0C0C0F"/>
                </a:solidFill>
                <a:latin typeface="Lato" panose="020F0502020204030203" pitchFamily="34" charset="0"/>
              </a:rPr>
              <a:t>SE NON DISPONE A NORMA DELL'ARTICOLO 281-QUINQUIES</a:t>
            </a:r>
            <a:r>
              <a:rPr lang="it-IT" sz="1800" i="1" dirty="0">
                <a:solidFill>
                  <a:srgbClr val="0C0C0F"/>
                </a:solidFill>
                <a:latin typeface="Lato" panose="020F0502020204030203" pitchFamily="34" charset="0"/>
              </a:rPr>
              <a:t>, il giudice, fatte </a:t>
            </a:r>
            <a:r>
              <a:rPr lang="it-IT" sz="1800" i="1" u="sng" dirty="0">
                <a:solidFill>
                  <a:srgbClr val="0C0C0F"/>
                </a:solidFill>
                <a:latin typeface="Lato" panose="020F0502020204030203" pitchFamily="34" charset="0"/>
              </a:rPr>
              <a:t>PRECISARE LE CONCLUSIONI,</a:t>
            </a:r>
            <a:r>
              <a:rPr lang="it-IT" sz="1800" i="1" dirty="0">
                <a:solidFill>
                  <a:srgbClr val="0C0C0F"/>
                </a:solidFill>
                <a:latin typeface="Lato" panose="020F0502020204030203" pitchFamily="34" charset="0"/>
              </a:rPr>
              <a:t> può ordinare la discussione orale della causa nella stessa udienza o, su istanza di parte, in un'udienza successiva e </a:t>
            </a:r>
            <a:r>
              <a:rPr lang="it-IT" sz="1800" i="1" u="sng" dirty="0">
                <a:solidFill>
                  <a:srgbClr val="0C0C0F"/>
                </a:solidFill>
                <a:latin typeface="Lato" panose="020F0502020204030203" pitchFamily="34" charset="0"/>
              </a:rPr>
              <a:t>pronunciare sentenza al termine della discussione</a:t>
            </a:r>
            <a:r>
              <a:rPr lang="it-IT" sz="1800" i="1" dirty="0">
                <a:solidFill>
                  <a:srgbClr val="0C0C0F"/>
                </a:solidFill>
                <a:latin typeface="Lato" panose="020F0502020204030203" pitchFamily="34" charset="0"/>
              </a:rPr>
              <a:t>, dando lettura del dispositivo e della concisa esposizione delle ragioni di fatto e di diritto della decisione.</a:t>
            </a:r>
          </a:p>
          <a:p>
            <a:pPr algn="just">
              <a:spcAft>
                <a:spcPts val="100"/>
              </a:spcAft>
            </a:pPr>
            <a:r>
              <a:rPr lang="it-IT" sz="1800" i="1" dirty="0">
                <a:solidFill>
                  <a:srgbClr val="0C0C0F"/>
                </a:solidFill>
                <a:latin typeface="Lato" panose="020F0502020204030203" pitchFamily="34" charset="0"/>
              </a:rPr>
              <a:t>In tal caso, la sentenza si intende pubblicata con la sottoscrizione da parte del giudice del verbale che la contiene ed è immediatamente depositata in cancelleria.</a:t>
            </a:r>
          </a:p>
          <a:p>
            <a:pPr algn="just">
              <a:spcAft>
                <a:spcPts val="100"/>
              </a:spcAft>
            </a:pPr>
            <a:r>
              <a:rPr lang="it-IT" sz="1800" i="1" dirty="0">
                <a:solidFill>
                  <a:srgbClr val="0C0C0F"/>
                </a:solidFill>
                <a:latin typeface="Lato" panose="020F0502020204030203" pitchFamily="34" charset="0"/>
              </a:rPr>
              <a:t>Al termine della discussione orale il giudice, </a:t>
            </a:r>
            <a:r>
              <a:rPr lang="it-IT" sz="1800" i="1" u="sng" dirty="0">
                <a:solidFill>
                  <a:srgbClr val="0C0C0F"/>
                </a:solidFill>
                <a:latin typeface="Lato" panose="020F0502020204030203" pitchFamily="34" charset="0"/>
              </a:rPr>
              <a:t>SE NON PROVVEDE AI SENSI DEL PRIMO COMMA, deposita la sentenza nei successivi trenta giorni</a:t>
            </a:r>
            <a:r>
              <a:rPr lang="it-IT" sz="1800" i="1" dirty="0">
                <a:solidFill>
                  <a:srgbClr val="0C0C0F"/>
                </a:solidFill>
                <a:latin typeface="Lato" panose="020F0502020204030203" pitchFamily="34" charset="0"/>
              </a:rPr>
              <a:t>.</a:t>
            </a:r>
          </a:p>
          <a:p>
            <a:endParaRPr lang="it-IT" dirty="0"/>
          </a:p>
        </p:txBody>
      </p:sp>
    </p:spTree>
    <p:extLst>
      <p:ext uri="{BB962C8B-B14F-4D97-AF65-F5344CB8AC3E}">
        <p14:creationId xmlns:p14="http://schemas.microsoft.com/office/powerpoint/2010/main" val="1433400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olo 3"/>
          <p:cNvSpPr txBox="1">
            <a:spLocks/>
          </p:cNvSpPr>
          <p:nvPr/>
        </p:nvSpPr>
        <p:spPr bwMode="auto">
          <a:xfrm>
            <a:off x="1306286" y="226088"/>
            <a:ext cx="6591718" cy="138332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it-IT" sz="2800" b="1" dirty="0">
                <a:latin typeface="+mj-lt"/>
                <a:ea typeface="+mj-ea"/>
                <a:cs typeface="+mj-cs"/>
              </a:rPr>
              <a:t>DECISIONE</a:t>
            </a:r>
          </a:p>
          <a:p>
            <a:pPr algn="ctr">
              <a:defRPr/>
            </a:pPr>
            <a:r>
              <a:rPr lang="it-IT" sz="2000" b="1" dirty="0">
                <a:latin typeface="+mj-lt"/>
                <a:ea typeface="+mj-ea"/>
                <a:cs typeface="+mj-cs"/>
              </a:rPr>
              <a:t>(in trattazione SCRITTA o MISTA)</a:t>
            </a:r>
          </a:p>
          <a:p>
            <a:pPr algn="ctr">
              <a:defRPr/>
            </a:pPr>
            <a:r>
              <a:rPr lang="it-IT" sz="2800" b="1" dirty="0">
                <a:latin typeface="+mj-lt"/>
                <a:ea typeface="+mj-ea"/>
                <a:cs typeface="+mj-cs"/>
              </a:rPr>
              <a:t> </a:t>
            </a:r>
            <a:r>
              <a:rPr lang="it-IT" sz="2000" dirty="0">
                <a:latin typeface="+mj-lt"/>
                <a:ea typeface="+mj-ea"/>
                <a:cs typeface="+mj-cs"/>
              </a:rPr>
              <a:t>(321 cpc) ex </a:t>
            </a:r>
            <a:r>
              <a:rPr lang="it-IT" sz="2800" b="1" u="sng" dirty="0">
                <a:latin typeface="+mj-lt"/>
                <a:ea typeface="+mj-ea"/>
                <a:cs typeface="+mj-cs"/>
              </a:rPr>
              <a:t>281 QUINQUES</a:t>
            </a:r>
          </a:p>
          <a:p>
            <a:pPr algn="ctr">
              <a:defRPr/>
            </a:pPr>
            <a:r>
              <a:rPr lang="it-IT" sz="2000" b="1" dirty="0">
                <a:latin typeface="+mj-lt"/>
                <a:ea typeface="+mj-ea"/>
                <a:cs typeface="+mj-cs"/>
              </a:rPr>
              <a:t>Quando la </a:t>
            </a:r>
            <a:r>
              <a:rPr lang="it-IT" sz="2000" b="1" u="sng" dirty="0">
                <a:latin typeface="+mj-lt"/>
                <a:ea typeface="+mj-ea"/>
                <a:cs typeface="+mj-cs"/>
              </a:rPr>
              <a:t>causa è matura per la decisione</a:t>
            </a:r>
            <a:r>
              <a:rPr lang="it-IT" sz="2000" b="1" dirty="0">
                <a:latin typeface="+mj-lt"/>
                <a:ea typeface="+mj-ea"/>
                <a:cs typeface="+mj-cs"/>
              </a:rPr>
              <a:t>:</a:t>
            </a:r>
          </a:p>
        </p:txBody>
      </p:sp>
      <p:cxnSp>
        <p:nvCxnSpPr>
          <p:cNvPr id="101" name="Connettore 2 100"/>
          <p:cNvCxnSpPr>
            <a:cxnSpLocks/>
          </p:cNvCxnSpPr>
          <p:nvPr/>
        </p:nvCxnSpPr>
        <p:spPr>
          <a:xfrm flipH="1">
            <a:off x="2929375" y="1722608"/>
            <a:ext cx="497948" cy="2211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Titolo 3"/>
          <p:cNvSpPr txBox="1">
            <a:spLocks/>
          </p:cNvSpPr>
          <p:nvPr/>
        </p:nvSpPr>
        <p:spPr bwMode="auto">
          <a:xfrm>
            <a:off x="361559" y="2005610"/>
            <a:ext cx="3389347" cy="1851281"/>
          </a:xfrm>
          <a:prstGeom prst="rect">
            <a:avLst/>
          </a:prstGeom>
          <a:solidFill>
            <a:srgbClr val="92D050"/>
          </a:solidFill>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lnSpc>
                <a:spcPts val="1700"/>
              </a:lnSpc>
              <a:defRPr/>
            </a:pPr>
            <a:r>
              <a:rPr lang="it-IT" sz="2000" dirty="0">
                <a:latin typeface="+mj-lt"/>
                <a:ea typeface="+mj-ea"/>
                <a:cs typeface="+mj-cs"/>
              </a:rPr>
              <a:t>(</a:t>
            </a:r>
            <a:r>
              <a:rPr lang="it-IT" sz="1600" dirty="0">
                <a:latin typeface="+mj-lt"/>
                <a:ea typeface="+mj-ea"/>
                <a:cs typeface="+mj-cs"/>
              </a:rPr>
              <a:t>co 1: </a:t>
            </a:r>
            <a:r>
              <a:rPr lang="it-IT" sz="1600" b="1" dirty="0">
                <a:solidFill>
                  <a:srgbClr val="FF0000"/>
                </a:solidFill>
                <a:latin typeface="+mj-lt"/>
                <a:ea typeface="+mj-ea"/>
                <a:cs typeface="+mj-cs"/>
              </a:rPr>
              <a:t>trattazione</a:t>
            </a:r>
            <a:r>
              <a:rPr lang="it-IT" sz="1600" b="1" u="sng" dirty="0">
                <a:solidFill>
                  <a:srgbClr val="FF0000"/>
                </a:solidFill>
                <a:latin typeface="+mj-lt"/>
                <a:ea typeface="+mj-ea"/>
                <a:cs typeface="+mj-cs"/>
              </a:rPr>
              <a:t> SCRITTA</a:t>
            </a:r>
            <a:r>
              <a:rPr lang="it-IT" sz="2000" dirty="0">
                <a:latin typeface="+mj-lt"/>
                <a:ea typeface="+mj-ea"/>
                <a:cs typeface="+mj-cs"/>
              </a:rPr>
              <a:t>)</a:t>
            </a:r>
          </a:p>
          <a:p>
            <a:pPr algn="ctr">
              <a:lnSpc>
                <a:spcPts val="1700"/>
              </a:lnSpc>
              <a:defRPr/>
            </a:pPr>
            <a:endParaRPr lang="it-IT" sz="2000" dirty="0">
              <a:latin typeface="+mj-lt"/>
              <a:ea typeface="+mj-ea"/>
              <a:cs typeface="+mj-cs"/>
            </a:endParaRPr>
          </a:p>
          <a:p>
            <a:pPr>
              <a:lnSpc>
                <a:spcPts val="1700"/>
              </a:lnSpc>
              <a:buFontTx/>
              <a:buChar char="-"/>
              <a:defRPr/>
            </a:pPr>
            <a:r>
              <a:rPr lang="it-IT" sz="2000" b="1" u="sng" dirty="0">
                <a:latin typeface="+mj-lt"/>
                <a:ea typeface="+mj-ea"/>
                <a:cs typeface="+mj-cs"/>
              </a:rPr>
              <a:t>RINVIA AD ALTRA UDIENZA</a:t>
            </a:r>
            <a:r>
              <a:rPr lang="it-IT" sz="2000" b="1" dirty="0">
                <a:latin typeface="+mj-lt"/>
                <a:ea typeface="+mj-ea"/>
                <a:cs typeface="+mj-cs"/>
              </a:rPr>
              <a:t> </a:t>
            </a:r>
            <a:r>
              <a:rPr lang="it-IT" dirty="0">
                <a:latin typeface="+mj-lt"/>
                <a:ea typeface="+mj-ea"/>
                <a:cs typeface="+mj-cs"/>
              </a:rPr>
              <a:t>e, </a:t>
            </a:r>
            <a:r>
              <a:rPr lang="it-IT" u="sng" dirty="0">
                <a:latin typeface="+mj-lt"/>
                <a:ea typeface="+mj-ea"/>
                <a:cs typeface="+mj-cs"/>
              </a:rPr>
              <a:t>salvo che le parti vi rinuncino</a:t>
            </a:r>
            <a:r>
              <a:rPr lang="it-IT" dirty="0">
                <a:latin typeface="+mj-lt"/>
                <a:ea typeface="+mj-ea"/>
                <a:cs typeface="+mj-cs"/>
              </a:rPr>
              <a:t>,</a:t>
            </a:r>
          </a:p>
          <a:p>
            <a:pPr>
              <a:lnSpc>
                <a:spcPts val="1700"/>
              </a:lnSpc>
              <a:defRPr/>
            </a:pPr>
            <a:endParaRPr lang="it-IT" dirty="0">
              <a:latin typeface="+mj-lt"/>
              <a:ea typeface="+mj-ea"/>
              <a:cs typeface="+mj-cs"/>
            </a:endParaRPr>
          </a:p>
          <a:p>
            <a:pPr>
              <a:lnSpc>
                <a:spcPts val="1700"/>
              </a:lnSpc>
              <a:defRPr/>
            </a:pPr>
            <a:r>
              <a:rPr lang="it-IT" sz="2000" dirty="0">
                <a:latin typeface="+mj-lt"/>
                <a:ea typeface="+mj-ea"/>
                <a:cs typeface="+mj-cs"/>
              </a:rPr>
              <a:t>- </a:t>
            </a:r>
            <a:r>
              <a:rPr lang="it-IT" sz="2000" b="1" u="sng" dirty="0">
                <a:latin typeface="+mj-lt"/>
                <a:ea typeface="+mj-ea"/>
                <a:cs typeface="+mj-cs"/>
              </a:rPr>
              <a:t>ASSEGNA TERMINI</a:t>
            </a:r>
            <a:r>
              <a:rPr lang="it-IT" sz="2000" dirty="0">
                <a:latin typeface="+mj-lt"/>
                <a:ea typeface="+mj-ea"/>
                <a:cs typeface="+mj-cs"/>
              </a:rPr>
              <a:t> </a:t>
            </a:r>
            <a:r>
              <a:rPr lang="it-IT" dirty="0">
                <a:latin typeface="+mj-lt"/>
                <a:ea typeface="+mj-ea"/>
                <a:cs typeface="+mj-cs"/>
              </a:rPr>
              <a:t>(prima dell’udienza), di </a:t>
            </a:r>
            <a:r>
              <a:rPr lang="it-IT" sz="2000" dirty="0">
                <a:latin typeface="+mj-lt"/>
                <a:ea typeface="+mj-ea"/>
                <a:cs typeface="+mj-cs"/>
              </a:rPr>
              <a:t>:</a:t>
            </a:r>
            <a:endParaRPr lang="it-IT" sz="2000" u="sng" dirty="0">
              <a:latin typeface="+mj-lt"/>
              <a:ea typeface="+mj-ea"/>
              <a:cs typeface="+mj-cs"/>
            </a:endParaRPr>
          </a:p>
        </p:txBody>
      </p:sp>
      <p:sp>
        <p:nvSpPr>
          <p:cNvPr id="19" name="Figura a mano libera 77">
            <a:extLst>
              <a:ext uri="{FF2B5EF4-FFF2-40B4-BE49-F238E27FC236}">
                <a16:creationId xmlns:a16="http://schemas.microsoft.com/office/drawing/2014/main" id="{980E2657-56C9-4FAB-AF4D-C74FEE67CF5E}"/>
              </a:ext>
            </a:extLst>
          </p:cNvPr>
          <p:cNvSpPr/>
          <p:nvPr/>
        </p:nvSpPr>
        <p:spPr>
          <a:xfrm>
            <a:off x="361559" y="4223140"/>
            <a:ext cx="3364693" cy="1744168"/>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67850" tIns="67850" rIns="67850" bIns="67850" spcCol="1270"/>
          <a:lstStyle/>
          <a:p>
            <a:pPr algn="ctr" defTabSz="1244600">
              <a:lnSpc>
                <a:spcPct val="90000"/>
              </a:lnSpc>
              <a:spcAft>
                <a:spcPts val="0"/>
              </a:spcAft>
              <a:defRPr/>
            </a:pPr>
            <a:r>
              <a:rPr lang="it-IT" sz="2000" dirty="0">
                <a:solidFill>
                  <a:schemeClr val="bg1"/>
                </a:solidFill>
              </a:rPr>
              <a:t>(189, co 1, </a:t>
            </a:r>
            <a:r>
              <a:rPr lang="it-IT" sz="2000" dirty="0" err="1">
                <a:solidFill>
                  <a:schemeClr val="bg1"/>
                </a:solidFill>
              </a:rPr>
              <a:t>nn</a:t>
            </a:r>
            <a:r>
              <a:rPr lang="it-IT" sz="2000" dirty="0">
                <a:solidFill>
                  <a:schemeClr val="bg1"/>
                </a:solidFill>
              </a:rPr>
              <a:t> 1, 2 e 3)</a:t>
            </a:r>
          </a:p>
          <a:p>
            <a:pPr defTabSz="1244600">
              <a:lnSpc>
                <a:spcPct val="90000"/>
              </a:lnSpc>
              <a:spcAft>
                <a:spcPts val="0"/>
              </a:spcAft>
              <a:defRPr/>
            </a:pPr>
            <a:r>
              <a:rPr lang="it-IT" sz="1600" dirty="0">
                <a:solidFill>
                  <a:schemeClr val="tx1"/>
                </a:solidFill>
              </a:rPr>
              <a:t>- max gg </a:t>
            </a:r>
            <a:r>
              <a:rPr lang="it-IT" sz="1600" u="sng" dirty="0">
                <a:solidFill>
                  <a:schemeClr val="tx1"/>
                </a:solidFill>
              </a:rPr>
              <a:t>60</a:t>
            </a:r>
            <a:r>
              <a:rPr lang="it-IT" sz="1600" dirty="0">
                <a:solidFill>
                  <a:schemeClr val="tx1"/>
                </a:solidFill>
              </a:rPr>
              <a:t> x sola </a:t>
            </a:r>
            <a:r>
              <a:rPr lang="it-IT" sz="1600" u="sng" dirty="0">
                <a:solidFill>
                  <a:schemeClr val="bg1"/>
                </a:solidFill>
              </a:rPr>
              <a:t>PRECISAZIONE CONCLUSIONI</a:t>
            </a:r>
            <a:r>
              <a:rPr lang="it-IT" sz="1600" dirty="0">
                <a:solidFill>
                  <a:schemeClr val="tx1"/>
                </a:solidFill>
              </a:rPr>
              <a:t> [189, co 1, n 1] +</a:t>
            </a:r>
          </a:p>
          <a:p>
            <a:pPr defTabSz="1244600">
              <a:lnSpc>
                <a:spcPct val="90000"/>
              </a:lnSpc>
              <a:spcAft>
                <a:spcPts val="0"/>
              </a:spcAft>
              <a:defRPr/>
            </a:pPr>
            <a:r>
              <a:rPr lang="it-IT" sz="1600" dirty="0">
                <a:solidFill>
                  <a:schemeClr val="tx1"/>
                </a:solidFill>
              </a:rPr>
              <a:t>- max gg </a:t>
            </a:r>
            <a:r>
              <a:rPr lang="it-IT" sz="1600" u="sng" dirty="0">
                <a:solidFill>
                  <a:schemeClr val="tx1"/>
                </a:solidFill>
              </a:rPr>
              <a:t>30</a:t>
            </a:r>
            <a:r>
              <a:rPr lang="it-IT" sz="1600" dirty="0">
                <a:solidFill>
                  <a:schemeClr val="tx1"/>
                </a:solidFill>
              </a:rPr>
              <a:t> per comparse </a:t>
            </a:r>
            <a:r>
              <a:rPr lang="it-IT" sz="1600" u="sng" dirty="0">
                <a:solidFill>
                  <a:schemeClr val="bg1"/>
                </a:solidFill>
              </a:rPr>
              <a:t>CONCLUSIONALI</a:t>
            </a:r>
            <a:r>
              <a:rPr lang="it-IT" sz="1600" dirty="0">
                <a:solidFill>
                  <a:schemeClr val="tx1"/>
                </a:solidFill>
              </a:rPr>
              <a:t> [189, co 1, n 2]);</a:t>
            </a:r>
            <a:endParaRPr lang="it-IT" sz="1600" dirty="0">
              <a:solidFill>
                <a:schemeClr val="bg1"/>
              </a:solidFill>
            </a:endParaRPr>
          </a:p>
          <a:p>
            <a:pPr defTabSz="1244600">
              <a:lnSpc>
                <a:spcPct val="90000"/>
              </a:lnSpc>
              <a:spcAft>
                <a:spcPts val="0"/>
              </a:spcAft>
              <a:buFontTx/>
              <a:buChar char="-"/>
              <a:defRPr/>
            </a:pPr>
            <a:r>
              <a:rPr lang="it-IT" sz="1600" dirty="0">
                <a:solidFill>
                  <a:schemeClr val="tx1"/>
                </a:solidFill>
              </a:rPr>
              <a:t> max gg </a:t>
            </a:r>
            <a:r>
              <a:rPr lang="it-IT" sz="1600" u="sng" dirty="0">
                <a:solidFill>
                  <a:schemeClr val="tx1"/>
                </a:solidFill>
              </a:rPr>
              <a:t>15</a:t>
            </a:r>
            <a:r>
              <a:rPr lang="it-IT" sz="1600" dirty="0">
                <a:solidFill>
                  <a:schemeClr val="tx1"/>
                </a:solidFill>
              </a:rPr>
              <a:t> per </a:t>
            </a:r>
            <a:r>
              <a:rPr lang="it-IT" sz="1600" u="sng" dirty="0">
                <a:solidFill>
                  <a:schemeClr val="bg1"/>
                </a:solidFill>
              </a:rPr>
              <a:t>REPLICHE</a:t>
            </a:r>
            <a:r>
              <a:rPr lang="it-IT" sz="1600" dirty="0">
                <a:solidFill>
                  <a:schemeClr val="tx1"/>
                </a:solidFill>
              </a:rPr>
              <a:t> (189, co 1, n 3);</a:t>
            </a:r>
          </a:p>
        </p:txBody>
      </p:sp>
      <p:sp>
        <p:nvSpPr>
          <p:cNvPr id="27" name="Figura a mano libera 77">
            <a:extLst>
              <a:ext uri="{FF2B5EF4-FFF2-40B4-BE49-F238E27FC236}">
                <a16:creationId xmlns:a16="http://schemas.microsoft.com/office/drawing/2014/main" id="{1F38A70F-23EE-41F1-A378-A2994051E190}"/>
              </a:ext>
            </a:extLst>
          </p:cNvPr>
          <p:cNvSpPr/>
          <p:nvPr/>
        </p:nvSpPr>
        <p:spPr>
          <a:xfrm>
            <a:off x="4058817" y="1904317"/>
            <a:ext cx="4573734" cy="2014446"/>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a:solidFill>
            <a:srgbClr val="92D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67850" tIns="67850" rIns="67850" bIns="67850" spcCol="1270"/>
          <a:lstStyle/>
          <a:p>
            <a:pPr algn="ctr" defTabSz="1244600">
              <a:lnSpc>
                <a:spcPct val="90000"/>
              </a:lnSpc>
              <a:spcAft>
                <a:spcPts val="0"/>
              </a:spcAft>
              <a:defRPr/>
            </a:pPr>
            <a:r>
              <a:rPr lang="it-IT" sz="2000" dirty="0">
                <a:solidFill>
                  <a:schemeClr val="tx1"/>
                </a:solidFill>
              </a:rPr>
              <a:t>(</a:t>
            </a:r>
            <a:r>
              <a:rPr lang="it-IT" sz="1600" dirty="0">
                <a:solidFill>
                  <a:schemeClr val="tx1"/>
                </a:solidFill>
              </a:rPr>
              <a:t>co 2: </a:t>
            </a:r>
            <a:r>
              <a:rPr lang="it-IT" sz="1600" b="1" dirty="0">
                <a:solidFill>
                  <a:srgbClr val="FF0000"/>
                </a:solidFill>
              </a:rPr>
              <a:t>trattazione </a:t>
            </a:r>
            <a:r>
              <a:rPr lang="it-IT" sz="1600" b="1" u="sng" dirty="0">
                <a:solidFill>
                  <a:srgbClr val="FF0000"/>
                </a:solidFill>
              </a:rPr>
              <a:t>MISTA</a:t>
            </a:r>
            <a:r>
              <a:rPr lang="it-IT" sz="2000" dirty="0">
                <a:solidFill>
                  <a:schemeClr val="tx1"/>
                </a:solidFill>
              </a:rPr>
              <a:t>)</a:t>
            </a:r>
          </a:p>
          <a:p>
            <a:pPr algn="ctr" defTabSz="1244600">
              <a:lnSpc>
                <a:spcPts val="1700"/>
              </a:lnSpc>
              <a:spcAft>
                <a:spcPts val="0"/>
              </a:spcAft>
              <a:defRPr/>
            </a:pPr>
            <a:r>
              <a:rPr lang="it-IT" sz="2000" b="1" u="sng" dirty="0">
                <a:solidFill>
                  <a:schemeClr val="tx1"/>
                </a:solidFill>
              </a:rPr>
              <a:t>SE RICHIESTO DA UNA DELLE PARTI</a:t>
            </a:r>
            <a:r>
              <a:rPr lang="it-IT" sz="2000" b="1" dirty="0">
                <a:solidFill>
                  <a:schemeClr val="tx1"/>
                </a:solidFill>
              </a:rPr>
              <a:t>:</a:t>
            </a:r>
          </a:p>
          <a:p>
            <a:pPr algn="ctr" defTabSz="1244600">
              <a:lnSpc>
                <a:spcPts val="1700"/>
              </a:lnSpc>
              <a:spcAft>
                <a:spcPts val="0"/>
              </a:spcAft>
              <a:defRPr/>
            </a:pPr>
            <a:endParaRPr lang="it-IT" sz="2000" b="1" dirty="0">
              <a:solidFill>
                <a:schemeClr val="tx1"/>
              </a:solidFill>
            </a:endParaRPr>
          </a:p>
          <a:p>
            <a:pPr algn="ctr" defTabSz="1244600">
              <a:lnSpc>
                <a:spcPts val="1700"/>
              </a:lnSpc>
              <a:spcAft>
                <a:spcPts val="0"/>
              </a:spcAft>
              <a:defRPr/>
            </a:pPr>
            <a:r>
              <a:rPr lang="it-IT" sz="2000" b="1" dirty="0">
                <a:solidFill>
                  <a:schemeClr val="tx1"/>
                </a:solidFill>
              </a:rPr>
              <a:t>- FISSA </a:t>
            </a:r>
            <a:r>
              <a:rPr lang="it-IT" sz="2000" b="1" u="sng" dirty="0">
                <a:solidFill>
                  <a:schemeClr val="tx1"/>
                </a:solidFill>
              </a:rPr>
              <a:t>UDIENZA DI DISCUSSIONE ORALE </a:t>
            </a:r>
          </a:p>
          <a:p>
            <a:pPr algn="ctr" defTabSz="1244600">
              <a:lnSpc>
                <a:spcPct val="90000"/>
              </a:lnSpc>
              <a:spcAft>
                <a:spcPts val="0"/>
              </a:spcAft>
              <a:defRPr/>
            </a:pPr>
            <a:r>
              <a:rPr lang="it-IT" dirty="0">
                <a:solidFill>
                  <a:schemeClr val="tx1"/>
                </a:solidFill>
              </a:rPr>
              <a:t>(max entro gg. 30 dopo la scadenza del termine di deposito delle comparse conclusionali) e</a:t>
            </a:r>
          </a:p>
          <a:p>
            <a:pPr algn="ctr" defTabSz="1244600">
              <a:lnSpc>
                <a:spcPct val="90000"/>
              </a:lnSpc>
              <a:spcAft>
                <a:spcPts val="0"/>
              </a:spcAft>
              <a:defRPr/>
            </a:pPr>
            <a:r>
              <a:rPr lang="it-IT" sz="2000" b="1" dirty="0">
                <a:solidFill>
                  <a:schemeClr val="tx1"/>
                </a:solidFill>
              </a:rPr>
              <a:t>- </a:t>
            </a:r>
            <a:r>
              <a:rPr lang="it-IT" sz="2000" b="1" u="sng" dirty="0">
                <a:solidFill>
                  <a:schemeClr val="tx1"/>
                </a:solidFill>
              </a:rPr>
              <a:t>CONCEDE TERMINI</a:t>
            </a:r>
            <a:r>
              <a:rPr lang="it-IT" sz="2000" dirty="0">
                <a:solidFill>
                  <a:schemeClr val="tx1"/>
                </a:solidFill>
              </a:rPr>
              <a:t> </a:t>
            </a:r>
            <a:r>
              <a:rPr lang="it-IT" dirty="0">
                <a:solidFill>
                  <a:schemeClr val="tx1"/>
                </a:solidFill>
                <a:latin typeface="+mj-lt"/>
                <a:ea typeface="+mj-ea"/>
                <a:cs typeface="+mj-cs"/>
              </a:rPr>
              <a:t>(prima dell’udienza),</a:t>
            </a:r>
            <a:r>
              <a:rPr lang="it-IT" sz="2000" dirty="0">
                <a:latin typeface="+mj-lt"/>
                <a:ea typeface="+mj-ea"/>
                <a:cs typeface="+mj-cs"/>
              </a:rPr>
              <a:t> </a:t>
            </a:r>
            <a:r>
              <a:rPr lang="it-IT" sz="2000" dirty="0">
                <a:solidFill>
                  <a:schemeClr val="tx1"/>
                </a:solidFill>
              </a:rPr>
              <a:t>di:</a:t>
            </a:r>
          </a:p>
          <a:p>
            <a:pPr algn="just" defTabSz="1244600">
              <a:lnSpc>
                <a:spcPct val="90000"/>
              </a:lnSpc>
              <a:spcAft>
                <a:spcPts val="0"/>
              </a:spcAft>
              <a:defRPr/>
            </a:pPr>
            <a:endParaRPr lang="it-IT" sz="2000" dirty="0">
              <a:solidFill>
                <a:schemeClr val="tx1"/>
              </a:solidFill>
            </a:endParaRPr>
          </a:p>
          <a:p>
            <a:pPr algn="ctr" defTabSz="1244600">
              <a:lnSpc>
                <a:spcPct val="90000"/>
              </a:lnSpc>
              <a:spcAft>
                <a:spcPts val="0"/>
              </a:spcAft>
              <a:defRPr/>
            </a:pPr>
            <a:endParaRPr lang="it-IT" sz="2000" dirty="0">
              <a:solidFill>
                <a:schemeClr val="tx1"/>
              </a:solidFill>
            </a:endParaRPr>
          </a:p>
        </p:txBody>
      </p:sp>
      <p:sp>
        <p:nvSpPr>
          <p:cNvPr id="28" name="Figura a mano libera 77">
            <a:extLst>
              <a:ext uri="{FF2B5EF4-FFF2-40B4-BE49-F238E27FC236}">
                <a16:creationId xmlns:a16="http://schemas.microsoft.com/office/drawing/2014/main" id="{4AA2C6C0-5AA4-421E-B60D-5DA408C1CEC8}"/>
              </a:ext>
            </a:extLst>
          </p:cNvPr>
          <p:cNvSpPr/>
          <p:nvPr/>
        </p:nvSpPr>
        <p:spPr>
          <a:xfrm>
            <a:off x="1068001" y="6290753"/>
            <a:ext cx="7695184" cy="372722"/>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67850" tIns="67850" rIns="67850" bIns="67850" spcCol="1270"/>
          <a:lstStyle/>
          <a:p>
            <a:pPr algn="ctr" defTabSz="1244600">
              <a:lnSpc>
                <a:spcPct val="90000"/>
              </a:lnSpc>
              <a:spcAft>
                <a:spcPts val="0"/>
              </a:spcAft>
              <a:defRPr/>
            </a:pPr>
            <a:r>
              <a:rPr lang="it-IT" sz="2000" dirty="0">
                <a:solidFill>
                  <a:schemeClr val="bg1"/>
                </a:solidFill>
              </a:rPr>
              <a:t>TRATTIENE IN DECISIONE e DEPOSITA SENTENZA entro gg. 15 </a:t>
            </a:r>
            <a:r>
              <a:rPr lang="it-IT" sz="1600" dirty="0">
                <a:solidFill>
                  <a:schemeClr val="bg1"/>
                </a:solidFill>
              </a:rPr>
              <a:t>(321, co. 2)</a:t>
            </a:r>
          </a:p>
        </p:txBody>
      </p:sp>
      <p:cxnSp>
        <p:nvCxnSpPr>
          <p:cNvPr id="35" name="Connettore 2 34">
            <a:extLst>
              <a:ext uri="{FF2B5EF4-FFF2-40B4-BE49-F238E27FC236}">
                <a16:creationId xmlns:a16="http://schemas.microsoft.com/office/drawing/2014/main" id="{CD157E35-0F68-4AE1-B14B-36C7E0F85EDD}"/>
              </a:ext>
            </a:extLst>
          </p:cNvPr>
          <p:cNvCxnSpPr>
            <a:cxnSpLocks/>
          </p:cNvCxnSpPr>
          <p:nvPr/>
        </p:nvCxnSpPr>
        <p:spPr>
          <a:xfrm flipH="1">
            <a:off x="4677907" y="5996177"/>
            <a:ext cx="237686" cy="25384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Connettore 2 35">
            <a:extLst>
              <a:ext uri="{FF2B5EF4-FFF2-40B4-BE49-F238E27FC236}">
                <a16:creationId xmlns:a16="http://schemas.microsoft.com/office/drawing/2014/main" id="{0DCD30CD-2287-4B5E-BDC6-2B5451CB6045}"/>
              </a:ext>
            </a:extLst>
          </p:cNvPr>
          <p:cNvCxnSpPr>
            <a:cxnSpLocks/>
          </p:cNvCxnSpPr>
          <p:nvPr/>
        </p:nvCxnSpPr>
        <p:spPr>
          <a:xfrm>
            <a:off x="1934935" y="3918763"/>
            <a:ext cx="0" cy="30437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a:extLst>
              <a:ext uri="{FF2B5EF4-FFF2-40B4-BE49-F238E27FC236}">
                <a16:creationId xmlns:a16="http://schemas.microsoft.com/office/drawing/2014/main" id="{B9BB16F3-AA21-4F39-9F79-6CFAC2441232}"/>
              </a:ext>
            </a:extLst>
          </p:cNvPr>
          <p:cNvCxnSpPr>
            <a:cxnSpLocks/>
          </p:cNvCxnSpPr>
          <p:nvPr/>
        </p:nvCxnSpPr>
        <p:spPr>
          <a:xfrm>
            <a:off x="3307136" y="5996178"/>
            <a:ext cx="240374" cy="26570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ttore 2 22">
            <a:extLst>
              <a:ext uri="{FF2B5EF4-FFF2-40B4-BE49-F238E27FC236}">
                <a16:creationId xmlns:a16="http://schemas.microsoft.com/office/drawing/2014/main" id="{042C2AEB-A25B-4062-B9DA-954CF6AF4DFC}"/>
              </a:ext>
            </a:extLst>
          </p:cNvPr>
          <p:cNvCxnSpPr>
            <a:cxnSpLocks/>
          </p:cNvCxnSpPr>
          <p:nvPr/>
        </p:nvCxnSpPr>
        <p:spPr>
          <a:xfrm>
            <a:off x="5431222" y="1716127"/>
            <a:ext cx="285457" cy="15261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Figura a mano libera 77">
            <a:extLst>
              <a:ext uri="{FF2B5EF4-FFF2-40B4-BE49-F238E27FC236}">
                <a16:creationId xmlns:a16="http://schemas.microsoft.com/office/drawing/2014/main" id="{4B6B9F58-31FC-44AA-B29F-F8A4086134C7}"/>
              </a:ext>
            </a:extLst>
          </p:cNvPr>
          <p:cNvSpPr/>
          <p:nvPr/>
        </p:nvSpPr>
        <p:spPr>
          <a:xfrm>
            <a:off x="4058818" y="4321328"/>
            <a:ext cx="4573733" cy="1645979"/>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67850" tIns="67850" rIns="67850" bIns="67850" spcCol="1270"/>
          <a:lstStyle/>
          <a:p>
            <a:pPr algn="ctr" defTabSz="1244600">
              <a:lnSpc>
                <a:spcPct val="90000"/>
              </a:lnSpc>
              <a:spcAft>
                <a:spcPts val="0"/>
              </a:spcAft>
              <a:defRPr/>
            </a:pPr>
            <a:r>
              <a:rPr lang="it-IT" sz="2000" dirty="0">
                <a:solidFill>
                  <a:schemeClr val="bg1"/>
                </a:solidFill>
              </a:rPr>
              <a:t>(ex 189, co 1, </a:t>
            </a:r>
            <a:r>
              <a:rPr lang="it-IT" sz="2000" dirty="0" err="1">
                <a:solidFill>
                  <a:schemeClr val="bg1"/>
                </a:solidFill>
              </a:rPr>
              <a:t>nn</a:t>
            </a:r>
            <a:r>
              <a:rPr lang="it-IT" sz="2000" dirty="0">
                <a:solidFill>
                  <a:schemeClr val="bg1"/>
                </a:solidFill>
              </a:rPr>
              <a:t> 1 e 2)</a:t>
            </a:r>
            <a:endParaRPr lang="it-IT" sz="1600" dirty="0">
              <a:solidFill>
                <a:schemeClr val="tx1"/>
              </a:solidFill>
            </a:endParaRPr>
          </a:p>
          <a:p>
            <a:pPr algn="just" defTabSz="1244600">
              <a:lnSpc>
                <a:spcPct val="90000"/>
              </a:lnSpc>
              <a:spcAft>
                <a:spcPts val="0"/>
              </a:spcAft>
              <a:defRPr/>
            </a:pPr>
            <a:endParaRPr lang="it-IT" sz="1600" dirty="0">
              <a:solidFill>
                <a:schemeClr val="tx1"/>
              </a:solidFill>
            </a:endParaRPr>
          </a:p>
          <a:p>
            <a:pPr algn="just" defTabSz="1244600">
              <a:lnSpc>
                <a:spcPct val="90000"/>
              </a:lnSpc>
              <a:spcAft>
                <a:spcPts val="0"/>
              </a:spcAft>
              <a:defRPr/>
            </a:pPr>
            <a:r>
              <a:rPr lang="it-IT" sz="1600" dirty="0">
                <a:solidFill>
                  <a:schemeClr val="tx1"/>
                </a:solidFill>
              </a:rPr>
              <a:t>- max gg </a:t>
            </a:r>
            <a:r>
              <a:rPr lang="it-IT" sz="1600" u="sng" dirty="0">
                <a:solidFill>
                  <a:schemeClr val="tx1"/>
                </a:solidFill>
              </a:rPr>
              <a:t>60</a:t>
            </a:r>
            <a:r>
              <a:rPr lang="it-IT" sz="1600" dirty="0">
                <a:solidFill>
                  <a:schemeClr val="tx1"/>
                </a:solidFill>
              </a:rPr>
              <a:t> x sola </a:t>
            </a:r>
            <a:r>
              <a:rPr lang="it-IT" sz="1600" u="sng" dirty="0">
                <a:solidFill>
                  <a:schemeClr val="bg1"/>
                </a:solidFill>
              </a:rPr>
              <a:t>PRECISAZIONE CONCLUSIONI </a:t>
            </a:r>
            <a:r>
              <a:rPr lang="it-IT" sz="1600" dirty="0">
                <a:solidFill>
                  <a:schemeClr val="tx1"/>
                </a:solidFill>
              </a:rPr>
              <a:t>[189, co 1, n 1] +</a:t>
            </a:r>
          </a:p>
          <a:p>
            <a:pPr algn="just" defTabSz="1244600">
              <a:lnSpc>
                <a:spcPct val="90000"/>
              </a:lnSpc>
              <a:spcAft>
                <a:spcPts val="0"/>
              </a:spcAft>
              <a:defRPr/>
            </a:pPr>
            <a:r>
              <a:rPr lang="it-IT" sz="1600" dirty="0">
                <a:solidFill>
                  <a:schemeClr val="tx1"/>
                </a:solidFill>
              </a:rPr>
              <a:t>max gg </a:t>
            </a:r>
            <a:r>
              <a:rPr lang="it-IT" sz="1600" u="sng" dirty="0">
                <a:solidFill>
                  <a:schemeClr val="tx1"/>
                </a:solidFill>
              </a:rPr>
              <a:t>30</a:t>
            </a:r>
            <a:r>
              <a:rPr lang="it-IT" sz="1600" dirty="0">
                <a:solidFill>
                  <a:schemeClr val="tx1"/>
                </a:solidFill>
              </a:rPr>
              <a:t> per comparse </a:t>
            </a:r>
            <a:r>
              <a:rPr lang="it-IT" sz="1600" u="sng" dirty="0">
                <a:solidFill>
                  <a:schemeClr val="bg1"/>
                </a:solidFill>
              </a:rPr>
              <a:t>CONCLUSIONALI</a:t>
            </a:r>
            <a:r>
              <a:rPr lang="it-IT" sz="1600" u="sng" dirty="0">
                <a:solidFill>
                  <a:schemeClr val="tx1"/>
                </a:solidFill>
              </a:rPr>
              <a:t> </a:t>
            </a:r>
            <a:r>
              <a:rPr lang="it-IT" sz="1600" dirty="0">
                <a:solidFill>
                  <a:schemeClr val="tx1"/>
                </a:solidFill>
              </a:rPr>
              <a:t>[189, co 1, n 2]);</a:t>
            </a:r>
            <a:endParaRPr lang="it-IT" sz="1600" dirty="0">
              <a:solidFill>
                <a:schemeClr val="bg1"/>
              </a:solidFill>
            </a:endParaRPr>
          </a:p>
        </p:txBody>
      </p:sp>
      <p:cxnSp>
        <p:nvCxnSpPr>
          <p:cNvPr id="18" name="Connettore 2 17">
            <a:extLst>
              <a:ext uri="{FF2B5EF4-FFF2-40B4-BE49-F238E27FC236}">
                <a16:creationId xmlns:a16="http://schemas.microsoft.com/office/drawing/2014/main" id="{6A0A6D7A-90BA-4AE1-B285-CA8E352F09ED}"/>
              </a:ext>
            </a:extLst>
          </p:cNvPr>
          <p:cNvCxnSpPr>
            <a:cxnSpLocks/>
          </p:cNvCxnSpPr>
          <p:nvPr/>
        </p:nvCxnSpPr>
        <p:spPr>
          <a:xfrm>
            <a:off x="6279502" y="4023514"/>
            <a:ext cx="0" cy="30437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401446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0989315-CD72-496C-AFBB-3A42664FCF9D}"/>
              </a:ext>
            </a:extLst>
          </p:cNvPr>
          <p:cNvSpPr>
            <a:spLocks noGrp="1"/>
          </p:cNvSpPr>
          <p:nvPr>
            <p:ph idx="1"/>
          </p:nvPr>
        </p:nvSpPr>
        <p:spPr>
          <a:xfrm>
            <a:off x="457200" y="552797"/>
            <a:ext cx="8229600" cy="3067482"/>
          </a:xfrm>
          <a:ln>
            <a:solidFill>
              <a:schemeClr val="accent1"/>
            </a:solidFill>
          </a:ln>
        </p:spPr>
        <p:txBody>
          <a:bodyPr/>
          <a:lstStyle/>
          <a:p>
            <a:pPr marL="0" indent="0" algn="ctr">
              <a:buNone/>
            </a:pPr>
            <a:r>
              <a:rPr lang="it-IT" sz="2000" b="1" i="0" dirty="0">
                <a:solidFill>
                  <a:srgbClr val="0C0C0F"/>
                </a:solidFill>
                <a:effectLst/>
                <a:latin typeface="Lato" panose="020F0502020204030203" pitchFamily="34" charset="0"/>
              </a:rPr>
              <a:t>Art. 281-quinquies</a:t>
            </a:r>
          </a:p>
          <a:p>
            <a:pPr marL="0" indent="0" algn="ctr">
              <a:buNone/>
            </a:pPr>
            <a:r>
              <a:rPr lang="it-IT" sz="2000" b="1" i="0" dirty="0">
                <a:solidFill>
                  <a:srgbClr val="0C0C0F"/>
                </a:solidFill>
                <a:effectLst/>
                <a:latin typeface="Lato" panose="020F0502020204030203" pitchFamily="34" charset="0"/>
              </a:rPr>
              <a:t>(Decisione a seguito di </a:t>
            </a:r>
            <a:r>
              <a:rPr lang="it-IT" sz="2000" b="1" i="0" dirty="0">
                <a:solidFill>
                  <a:srgbClr val="0C0C0F"/>
                </a:solidFill>
                <a:effectLst/>
                <a:highlight>
                  <a:srgbClr val="FFFF00"/>
                </a:highlight>
                <a:latin typeface="Lato" panose="020F0502020204030203" pitchFamily="34" charset="0"/>
              </a:rPr>
              <a:t>TRATTAZIONE </a:t>
            </a:r>
            <a:r>
              <a:rPr lang="it-IT" sz="2000" b="1" i="0" u="sng" dirty="0">
                <a:solidFill>
                  <a:srgbClr val="0C0C0F"/>
                </a:solidFill>
                <a:effectLst/>
                <a:highlight>
                  <a:srgbClr val="FFFF00"/>
                </a:highlight>
                <a:latin typeface="Lato" panose="020F0502020204030203" pitchFamily="34" charset="0"/>
              </a:rPr>
              <a:t>SCRITTA</a:t>
            </a:r>
            <a:r>
              <a:rPr lang="it-IT" sz="2000" b="1" i="0" dirty="0">
                <a:solidFill>
                  <a:srgbClr val="0C0C0F"/>
                </a:solidFill>
                <a:effectLst/>
                <a:highlight>
                  <a:srgbClr val="FFFF00"/>
                </a:highlight>
                <a:latin typeface="Lato" panose="020F0502020204030203" pitchFamily="34" charset="0"/>
              </a:rPr>
              <a:t> o </a:t>
            </a:r>
            <a:r>
              <a:rPr lang="it-IT" sz="2000" b="1" i="0" u="sng" dirty="0">
                <a:solidFill>
                  <a:srgbClr val="0C0C0F"/>
                </a:solidFill>
                <a:effectLst/>
                <a:highlight>
                  <a:srgbClr val="FFFF00"/>
                </a:highlight>
                <a:latin typeface="Lato" panose="020F0502020204030203" pitchFamily="34" charset="0"/>
              </a:rPr>
              <a:t>MISTA</a:t>
            </a:r>
            <a:r>
              <a:rPr lang="it-IT" sz="2000" b="1" i="0" dirty="0">
                <a:solidFill>
                  <a:srgbClr val="0C0C0F"/>
                </a:solidFill>
                <a:effectLst/>
                <a:latin typeface="Lato" panose="020F0502020204030203" pitchFamily="34" charset="0"/>
              </a:rPr>
              <a:t>)</a:t>
            </a:r>
          </a:p>
          <a:p>
            <a:pPr algn="just">
              <a:spcAft>
                <a:spcPts val="100"/>
              </a:spcAft>
            </a:pPr>
            <a:r>
              <a:rPr lang="it-IT" sz="1800" b="0" i="1" dirty="0">
                <a:solidFill>
                  <a:srgbClr val="0C0C0F"/>
                </a:solidFill>
                <a:effectLst/>
                <a:latin typeface="Lato" panose="020F0502020204030203" pitchFamily="34" charset="0"/>
              </a:rPr>
              <a:t>Quando la causa è matura per la decisione il giudice </a:t>
            </a:r>
            <a:r>
              <a:rPr lang="it-IT" sz="1800" b="0" i="1" u="sng" dirty="0">
                <a:solidFill>
                  <a:srgbClr val="0C0C0F"/>
                </a:solidFill>
                <a:effectLst/>
                <a:latin typeface="Lato" panose="020F0502020204030203" pitchFamily="34" charset="0"/>
              </a:rPr>
              <a:t>FISSA DAVANTI A SÉ L'UDIENZA DI RIMESSIONE DELLA CAUSA IN DECISIONE</a:t>
            </a:r>
            <a:r>
              <a:rPr lang="it-IT" sz="1800" b="0" i="1" dirty="0">
                <a:solidFill>
                  <a:srgbClr val="0C0C0F"/>
                </a:solidFill>
                <a:effectLst/>
                <a:latin typeface="Lato" panose="020F0502020204030203" pitchFamily="34" charset="0"/>
              </a:rPr>
              <a:t> assegnando alle parti </a:t>
            </a:r>
            <a:r>
              <a:rPr lang="it-IT" sz="1800" b="1" i="1" u="sng" dirty="0">
                <a:solidFill>
                  <a:srgbClr val="0C0C0F"/>
                </a:solidFill>
                <a:effectLst/>
                <a:latin typeface="Lato" panose="020F0502020204030203" pitchFamily="34" charset="0"/>
              </a:rPr>
              <a:t>i termini di cui all'articolo </a:t>
            </a:r>
            <a:r>
              <a:rPr lang="it-IT" sz="1800" i="1" u="sng" dirty="0">
                <a:solidFill>
                  <a:srgbClr val="FF0000"/>
                </a:solidFill>
                <a:effectLst/>
                <a:latin typeface="Lato" panose="020F0502020204030203" pitchFamily="34" charset="0"/>
              </a:rPr>
              <a:t>189</a:t>
            </a:r>
            <a:r>
              <a:rPr lang="it-IT" sz="1800" b="1" i="1" u="sng" dirty="0">
                <a:solidFill>
                  <a:srgbClr val="FF0000"/>
                </a:solidFill>
                <a:effectLst/>
                <a:latin typeface="Lato" panose="020F0502020204030203" pitchFamily="34" charset="0"/>
              </a:rPr>
              <a:t>.</a:t>
            </a:r>
            <a:r>
              <a:rPr lang="it-IT" sz="1800" b="0" i="1" dirty="0">
                <a:solidFill>
                  <a:srgbClr val="0C0C0F"/>
                </a:solidFill>
                <a:effectLst/>
                <a:latin typeface="Lato" panose="020F0502020204030203" pitchFamily="34" charset="0"/>
              </a:rPr>
              <a:t> All'udienza trattiene la causa in decisione e la sentenza è depositata entro i trenta giorni successivi.</a:t>
            </a:r>
          </a:p>
          <a:p>
            <a:pPr algn="just">
              <a:spcAft>
                <a:spcPts val="100"/>
              </a:spcAft>
            </a:pPr>
            <a:r>
              <a:rPr lang="it-IT" sz="1800" b="0" i="1" dirty="0">
                <a:solidFill>
                  <a:srgbClr val="0C0C0F"/>
                </a:solidFill>
                <a:effectLst/>
                <a:latin typeface="Lato" panose="020F0502020204030203" pitchFamily="34" charset="0"/>
              </a:rPr>
              <a:t>Se una delle parti lo richiede, il giudice, disposto lo scambio dei soli scritti difensivi a norma dell'articolo </a:t>
            </a:r>
            <a:r>
              <a:rPr lang="it-IT" sz="1800" b="0" i="1" dirty="0">
                <a:solidFill>
                  <a:srgbClr val="FF0000"/>
                </a:solidFill>
                <a:effectLst/>
                <a:latin typeface="Lato" panose="020F0502020204030203" pitchFamily="34" charset="0"/>
              </a:rPr>
              <a:t>189 numeri 1) e 2), </a:t>
            </a:r>
            <a:r>
              <a:rPr lang="it-IT" sz="1800" b="0" i="1" dirty="0">
                <a:solidFill>
                  <a:srgbClr val="0C0C0F"/>
                </a:solidFill>
                <a:effectLst/>
                <a:latin typeface="Lato" panose="020F0502020204030203" pitchFamily="34" charset="0"/>
              </a:rPr>
              <a:t>fissa l'udienza di </a:t>
            </a:r>
            <a:r>
              <a:rPr lang="it-IT" sz="1800" b="0" i="1" u="sng" dirty="0">
                <a:solidFill>
                  <a:srgbClr val="0C0C0F"/>
                </a:solidFill>
                <a:effectLst/>
                <a:latin typeface="Lato" panose="020F0502020204030203" pitchFamily="34" charset="0"/>
              </a:rPr>
              <a:t>DISCUSSIONE ORALE </a:t>
            </a:r>
            <a:r>
              <a:rPr lang="it-IT" sz="1800" b="0" i="1" dirty="0">
                <a:solidFill>
                  <a:srgbClr val="0C0C0F"/>
                </a:solidFill>
                <a:effectLst/>
                <a:latin typeface="Lato" panose="020F0502020204030203" pitchFamily="34" charset="0"/>
              </a:rPr>
              <a:t>non oltre trenta giorni dalla scadenza del termine per il deposito delle comparse conclusionali e la sentenza è depositata entro trenta giorni.</a:t>
            </a:r>
          </a:p>
          <a:p>
            <a:endParaRPr lang="it-IT" dirty="0"/>
          </a:p>
        </p:txBody>
      </p:sp>
      <p:sp>
        <p:nvSpPr>
          <p:cNvPr id="2" name="Segnaposto numero diapositiva 1">
            <a:extLst>
              <a:ext uri="{FF2B5EF4-FFF2-40B4-BE49-F238E27FC236}">
                <a16:creationId xmlns:a16="http://schemas.microsoft.com/office/drawing/2014/main" id="{0D4EACF3-8209-4D31-8841-D9F649B471B1}"/>
              </a:ext>
            </a:extLst>
          </p:cNvPr>
          <p:cNvSpPr>
            <a:spLocks noGrp="1"/>
          </p:cNvSpPr>
          <p:nvPr>
            <p:ph type="sldNum" sz="quarter" idx="12"/>
          </p:nvPr>
        </p:nvSpPr>
        <p:spPr/>
        <p:txBody>
          <a:bodyPr/>
          <a:lstStyle/>
          <a:p>
            <a:pPr>
              <a:defRPr/>
            </a:pPr>
            <a:fld id="{A8B41338-7C84-4DC0-93D8-4F41A16CDCCB}" type="slidenum">
              <a:rPr lang="it-IT" smtClean="0"/>
              <a:pPr>
                <a:defRPr/>
              </a:pPr>
              <a:t>22</a:t>
            </a:fld>
            <a:endParaRPr lang="it-IT"/>
          </a:p>
        </p:txBody>
      </p:sp>
    </p:spTree>
    <p:extLst>
      <p:ext uri="{BB962C8B-B14F-4D97-AF65-F5344CB8AC3E}">
        <p14:creationId xmlns:p14="http://schemas.microsoft.com/office/powerpoint/2010/main" val="761000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BEB2B7B-7035-41B8-AAAA-DF3CA587ED63}"/>
              </a:ext>
            </a:extLst>
          </p:cNvPr>
          <p:cNvSpPr>
            <a:spLocks noGrp="1"/>
          </p:cNvSpPr>
          <p:nvPr>
            <p:ph idx="1"/>
          </p:nvPr>
        </p:nvSpPr>
        <p:spPr>
          <a:xfrm>
            <a:off x="390699" y="548775"/>
            <a:ext cx="8229600" cy="4937626"/>
          </a:xfrm>
          <a:ln>
            <a:solidFill>
              <a:schemeClr val="accent1"/>
            </a:solidFill>
          </a:ln>
        </p:spPr>
        <p:txBody>
          <a:bodyPr/>
          <a:lstStyle/>
          <a:p>
            <a:pPr marL="0" indent="0" algn="ctr" rtl="0">
              <a:buNone/>
            </a:pPr>
            <a:r>
              <a:rPr lang="it-IT" sz="1800" b="1" i="0" dirty="0">
                <a:solidFill>
                  <a:srgbClr val="0C0C0F"/>
                </a:solidFill>
                <a:effectLst/>
                <a:latin typeface="Lato" panose="020F0502020204030203" pitchFamily="34" charset="0"/>
              </a:rPr>
              <a:t>Art. 189.</a:t>
            </a:r>
            <a:br>
              <a:rPr lang="it-IT" sz="1800" b="1" i="0" dirty="0">
                <a:solidFill>
                  <a:srgbClr val="0C0C0F"/>
                </a:solidFill>
                <a:effectLst/>
                <a:latin typeface="Lato" panose="020F0502020204030203" pitchFamily="34" charset="0"/>
              </a:rPr>
            </a:br>
            <a:r>
              <a:rPr lang="it-IT" sz="1800" b="1" i="0" dirty="0">
                <a:solidFill>
                  <a:srgbClr val="0C0C0F"/>
                </a:solidFill>
                <a:effectLst/>
                <a:latin typeface="Lato" panose="020F0502020204030203" pitchFamily="34" charset="0"/>
              </a:rPr>
              <a:t>(Rimessione al collegio)</a:t>
            </a:r>
            <a:endParaRPr lang="it-IT" sz="1800" b="0" i="0" dirty="0">
              <a:solidFill>
                <a:srgbClr val="0C0C0F"/>
              </a:solidFill>
              <a:effectLst/>
              <a:latin typeface="Lato" panose="020F0502020204030203" pitchFamily="34" charset="0"/>
            </a:endParaRPr>
          </a:p>
          <a:p>
            <a:pPr algn="just">
              <a:spcAft>
                <a:spcPts val="100"/>
              </a:spcAft>
            </a:pPr>
            <a:r>
              <a:rPr lang="it-IT" sz="1400" b="0" i="1" dirty="0">
                <a:solidFill>
                  <a:srgbClr val="0C0C0F"/>
                </a:solidFill>
                <a:effectLst/>
                <a:latin typeface="Lato" panose="020F0502020204030203" pitchFamily="34" charset="0"/>
              </a:rPr>
              <a:t>Il giudice istruttore, quando procede a norma dei primi tre commi dell'articolo 187 o dell'articolo 188, fissa davanti a sé l'udienza per la rimessione della causa al collegio per la decisione e assegna alle parti, salvo che queste vi rinuncino, i seguenti </a:t>
            </a:r>
            <a:r>
              <a:rPr lang="it-IT" sz="1800" b="1" i="1" u="sng" dirty="0">
                <a:solidFill>
                  <a:srgbClr val="0C0C0F"/>
                </a:solidFill>
                <a:effectLst/>
                <a:latin typeface="Lato" panose="020F0502020204030203" pitchFamily="34" charset="0"/>
              </a:rPr>
              <a:t>TERMINI PERENTORI</a:t>
            </a:r>
            <a:r>
              <a:rPr lang="it-IT" sz="1800" b="0" i="1" dirty="0">
                <a:solidFill>
                  <a:srgbClr val="0C0C0F"/>
                </a:solidFill>
                <a:effectLst/>
                <a:latin typeface="Lato" panose="020F0502020204030203" pitchFamily="34" charset="0"/>
              </a:rPr>
              <a:t>:</a:t>
            </a:r>
          </a:p>
          <a:p>
            <a:pPr algn="just">
              <a:spcAft>
                <a:spcPts val="100"/>
              </a:spcAft>
            </a:pPr>
            <a:r>
              <a:rPr lang="it-IT" sz="1800" b="0" i="1" dirty="0">
                <a:solidFill>
                  <a:srgbClr val="0C0C0F"/>
                </a:solidFill>
                <a:effectLst/>
                <a:latin typeface="Lato" panose="020F0502020204030203" pitchFamily="34" charset="0"/>
              </a:rPr>
              <a:t>1) un termine non superiore a </a:t>
            </a:r>
            <a:r>
              <a:rPr lang="it-IT" sz="1800" b="0" i="1" u="sng" dirty="0">
                <a:solidFill>
                  <a:srgbClr val="0C0C0F"/>
                </a:solidFill>
                <a:effectLst/>
                <a:latin typeface="Lato" panose="020F0502020204030203" pitchFamily="34" charset="0"/>
              </a:rPr>
              <a:t>sessanta giorni </a:t>
            </a:r>
            <a:r>
              <a:rPr lang="it-IT" sz="1800" b="0" i="1" dirty="0">
                <a:solidFill>
                  <a:srgbClr val="0C0C0F"/>
                </a:solidFill>
                <a:effectLst/>
                <a:latin typeface="Lato" panose="020F0502020204030203" pitchFamily="34" charset="0"/>
              </a:rPr>
              <a:t>prima dell'udienza per il deposito di note scritte contenenti la sola precisazione delle conclusioni che le parti intendono sottoporre al collegio, nei limiti di quelle formulate negli atti introduttivi o a norma dell'articolo 171-ter. Le conclusioni di merito debbono essere interamente formulate anche nei casi previsti dell'articolo 187, secondo e terzo comma.</a:t>
            </a:r>
          </a:p>
          <a:p>
            <a:pPr algn="just">
              <a:spcAft>
                <a:spcPts val="100"/>
              </a:spcAft>
            </a:pPr>
            <a:r>
              <a:rPr lang="it-IT" sz="1800" b="0" i="1" dirty="0">
                <a:solidFill>
                  <a:srgbClr val="0C0C0F"/>
                </a:solidFill>
                <a:effectLst/>
                <a:latin typeface="Lato" panose="020F0502020204030203" pitchFamily="34" charset="0"/>
              </a:rPr>
              <a:t>2) un termine non superiore a </a:t>
            </a:r>
            <a:r>
              <a:rPr lang="it-IT" sz="1800" b="0" i="1" u="sng" dirty="0">
                <a:solidFill>
                  <a:srgbClr val="0C0C0F"/>
                </a:solidFill>
                <a:effectLst/>
                <a:latin typeface="Lato" panose="020F0502020204030203" pitchFamily="34" charset="0"/>
              </a:rPr>
              <a:t>trenta giorni </a:t>
            </a:r>
            <a:r>
              <a:rPr lang="it-IT" sz="1800" b="0" i="1" dirty="0">
                <a:solidFill>
                  <a:srgbClr val="0C0C0F"/>
                </a:solidFill>
                <a:effectLst/>
                <a:latin typeface="Lato" panose="020F0502020204030203" pitchFamily="34" charset="0"/>
              </a:rPr>
              <a:t>prima dell'udienza per il deposito delle comparse conclusionali;</a:t>
            </a:r>
          </a:p>
          <a:p>
            <a:pPr algn="just">
              <a:spcAft>
                <a:spcPts val="100"/>
              </a:spcAft>
            </a:pPr>
            <a:r>
              <a:rPr lang="it-IT" sz="1800" b="0" i="1" dirty="0">
                <a:solidFill>
                  <a:srgbClr val="0C0C0F"/>
                </a:solidFill>
                <a:effectLst/>
                <a:latin typeface="Lato" panose="020F0502020204030203" pitchFamily="34" charset="0"/>
              </a:rPr>
              <a:t>3) un termine non superiore a </a:t>
            </a:r>
            <a:r>
              <a:rPr lang="it-IT" sz="1800" b="0" i="1" u="sng" dirty="0">
                <a:solidFill>
                  <a:srgbClr val="0C0C0F"/>
                </a:solidFill>
                <a:effectLst/>
                <a:latin typeface="Lato" panose="020F0502020204030203" pitchFamily="34" charset="0"/>
              </a:rPr>
              <a:t>quindici giorni </a:t>
            </a:r>
            <a:r>
              <a:rPr lang="it-IT" sz="1800" b="0" i="1" dirty="0">
                <a:solidFill>
                  <a:srgbClr val="0C0C0F"/>
                </a:solidFill>
                <a:effectLst/>
                <a:latin typeface="Lato" panose="020F0502020204030203" pitchFamily="34" charset="0"/>
              </a:rPr>
              <a:t>prima dell'udienza per il deposito delle memorie di replica.</a:t>
            </a:r>
          </a:p>
          <a:p>
            <a:pPr algn="just">
              <a:spcAft>
                <a:spcPts val="100"/>
              </a:spcAft>
            </a:pPr>
            <a:r>
              <a:rPr lang="it-IT" sz="1400" b="0" i="1" dirty="0">
                <a:solidFill>
                  <a:srgbClr val="0C0C0F"/>
                </a:solidFill>
                <a:effectLst/>
                <a:latin typeface="Lato" panose="020F0502020204030203" pitchFamily="34" charset="0"/>
              </a:rPr>
              <a:t>La rimessione investe il collegio di tutta la causa, anche quando avviene a norma dell'articolo 187, secondo e terzo comma.</a:t>
            </a:r>
          </a:p>
          <a:p>
            <a:pPr algn="just">
              <a:spcAft>
                <a:spcPts val="100"/>
              </a:spcAft>
            </a:pPr>
            <a:r>
              <a:rPr lang="it-IT" sz="1400" b="0" i="1" dirty="0">
                <a:solidFill>
                  <a:srgbClr val="0C0C0F"/>
                </a:solidFill>
                <a:effectLst/>
                <a:latin typeface="Lato" panose="020F0502020204030203" pitchFamily="34" charset="0"/>
              </a:rPr>
              <a:t>All'udienza fissata ai sensi del primo comma la causa è rimessa al collegio per la decisione.</a:t>
            </a:r>
          </a:p>
          <a:p>
            <a:endParaRPr lang="it-IT" dirty="0"/>
          </a:p>
        </p:txBody>
      </p:sp>
      <p:sp>
        <p:nvSpPr>
          <p:cNvPr id="2" name="Segnaposto numero diapositiva 1">
            <a:extLst>
              <a:ext uri="{FF2B5EF4-FFF2-40B4-BE49-F238E27FC236}">
                <a16:creationId xmlns:a16="http://schemas.microsoft.com/office/drawing/2014/main" id="{19E52146-16BF-401C-A3F2-4CDF2D2339FC}"/>
              </a:ext>
            </a:extLst>
          </p:cNvPr>
          <p:cNvSpPr>
            <a:spLocks noGrp="1"/>
          </p:cNvSpPr>
          <p:nvPr>
            <p:ph type="sldNum" sz="quarter" idx="12"/>
          </p:nvPr>
        </p:nvSpPr>
        <p:spPr/>
        <p:txBody>
          <a:bodyPr/>
          <a:lstStyle/>
          <a:p>
            <a:pPr>
              <a:defRPr/>
            </a:pPr>
            <a:fld id="{A8B41338-7C84-4DC0-93D8-4F41A16CDCCB}" type="slidenum">
              <a:rPr lang="it-IT" smtClean="0"/>
              <a:pPr>
                <a:defRPr/>
              </a:pPr>
              <a:t>23</a:t>
            </a:fld>
            <a:endParaRPr lang="it-IT"/>
          </a:p>
        </p:txBody>
      </p:sp>
    </p:spTree>
    <p:extLst>
      <p:ext uri="{BB962C8B-B14F-4D97-AF65-F5344CB8AC3E}">
        <p14:creationId xmlns:p14="http://schemas.microsoft.com/office/powerpoint/2010/main" val="15715875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891886E-B7AB-443F-908E-DD2AD087C430}"/>
              </a:ext>
            </a:extLst>
          </p:cNvPr>
          <p:cNvSpPr>
            <a:spLocks noGrp="1"/>
          </p:cNvSpPr>
          <p:nvPr>
            <p:ph idx="1"/>
          </p:nvPr>
        </p:nvSpPr>
        <p:spPr>
          <a:xfrm>
            <a:off x="415636" y="326571"/>
            <a:ext cx="8229600" cy="5840964"/>
          </a:xfrm>
          <a:ln>
            <a:solidFill>
              <a:schemeClr val="accent1"/>
            </a:solidFill>
          </a:ln>
        </p:spPr>
        <p:txBody>
          <a:bodyPr/>
          <a:lstStyle/>
          <a:p>
            <a:pPr algn="ctr"/>
            <a:r>
              <a:rPr lang="it-IT" sz="2000" b="1" u="sng" dirty="0"/>
              <a:t>Problema del doppio rinvio</a:t>
            </a:r>
            <a:r>
              <a:rPr lang="it-IT" sz="2000" dirty="0"/>
              <a:t>:</a:t>
            </a:r>
          </a:p>
          <a:p>
            <a:pPr marL="0" indent="0" algn="just">
              <a:buNone/>
            </a:pPr>
            <a:r>
              <a:rPr lang="it-IT" sz="2000" dirty="0"/>
              <a:t>l’art. 281 sexies c.p.c., che prevede la discussione </a:t>
            </a:r>
            <a:r>
              <a:rPr lang="it-IT" sz="2000" u="sng" dirty="0"/>
              <a:t>orale</a:t>
            </a:r>
            <a:r>
              <a:rPr lang="it-IT" sz="2000" dirty="0"/>
              <a:t>, RINVIA ANCHE al 281 quinquies che prevede la decisione a seguito di trattazione </a:t>
            </a:r>
            <a:r>
              <a:rPr lang="it-IT" sz="2000" u="sng" dirty="0"/>
              <a:t>scritta o mista</a:t>
            </a:r>
            <a:r>
              <a:rPr lang="it-IT" sz="2000" dirty="0"/>
              <a:t>.</a:t>
            </a:r>
          </a:p>
          <a:p>
            <a:pPr marL="0" indent="0" algn="ctr">
              <a:buNone/>
            </a:pPr>
            <a:endParaRPr lang="it-IT" sz="2000" dirty="0">
              <a:solidFill>
                <a:srgbClr val="FF0000"/>
              </a:solidFill>
            </a:endParaRPr>
          </a:p>
          <a:p>
            <a:pPr marL="0" indent="0" algn="ctr">
              <a:buNone/>
            </a:pPr>
            <a:r>
              <a:rPr lang="it-IT" sz="2000" dirty="0">
                <a:solidFill>
                  <a:srgbClr val="FF0000"/>
                </a:solidFill>
              </a:rPr>
              <a:t> </a:t>
            </a:r>
            <a:r>
              <a:rPr lang="it-IT" sz="2000" b="1" u="sng" dirty="0">
                <a:solidFill>
                  <a:srgbClr val="FF0000"/>
                </a:solidFill>
              </a:rPr>
              <a:t>Ammissibile nel rito semplificato?</a:t>
            </a:r>
          </a:p>
          <a:p>
            <a:pPr marL="0" indent="0" algn="just">
              <a:buNone/>
            </a:pPr>
            <a:r>
              <a:rPr lang="it-IT" sz="1800" dirty="0"/>
              <a:t>In </a:t>
            </a:r>
            <a:r>
              <a:rPr lang="it-IT" sz="1800" b="1" u="sng" dirty="0"/>
              <a:t>DOTTRINA</a:t>
            </a:r>
            <a:r>
              <a:rPr lang="it-IT" sz="1800" dirty="0"/>
              <a:t>, </a:t>
            </a:r>
            <a:r>
              <a:rPr lang="it-IT" sz="1800" u="sng" dirty="0"/>
              <a:t>alcuni</a:t>
            </a:r>
            <a:r>
              <a:rPr lang="it-IT" sz="1800" dirty="0"/>
              <a:t> (es: prof.ssa Raffaella Moroni in «Riforma Cartabia: le novità inerenti al Giudice di Pace e al nuovo rito semplificato») ritengono che </a:t>
            </a:r>
            <a:r>
              <a:rPr lang="it-IT" sz="1800" u="sng" dirty="0"/>
              <a:t>non sia ammissibile</a:t>
            </a:r>
            <a:r>
              <a:rPr lang="it-IT" sz="1800" dirty="0"/>
              <a:t> dato il principio che tale procedimento è improntato alla «Speditezza nella decisione»</a:t>
            </a:r>
          </a:p>
          <a:p>
            <a:pPr marL="0" indent="0" algn="just">
              <a:buNone/>
            </a:pPr>
            <a:endParaRPr lang="it-IT" sz="1800" dirty="0"/>
          </a:p>
          <a:p>
            <a:pPr marL="0" indent="0" algn="just">
              <a:buNone/>
            </a:pPr>
            <a:r>
              <a:rPr lang="it-IT" sz="1800" dirty="0"/>
              <a:t>In </a:t>
            </a:r>
            <a:r>
              <a:rPr lang="it-IT" sz="1800" b="1" u="sng" dirty="0"/>
              <a:t>GIURISPRUDENZA</a:t>
            </a:r>
            <a:r>
              <a:rPr lang="it-IT" sz="1800" dirty="0"/>
              <a:t>, Cass. civ. n. 7104</a:t>
            </a:r>
            <a:r>
              <a:rPr lang="it-IT" sz="1800" b="0" dirty="0">
                <a:effectLst/>
                <a:ea typeface="Arial" panose="020B0604020202020204" pitchFamily="34" charset="0"/>
              </a:rPr>
              <a:t>/2015 </a:t>
            </a:r>
            <a:r>
              <a:rPr lang="it-IT" sz="1800" dirty="0">
                <a:ea typeface="Arial" panose="020B0604020202020204" pitchFamily="34" charset="0"/>
              </a:rPr>
              <a:t>(confermata, da ultimo, da Cass. civ., n. </a:t>
            </a:r>
            <a:r>
              <a:rPr lang="it-IT" sz="1800" i="0" dirty="0">
                <a:effectLst/>
              </a:rPr>
              <a:t> 26106/2022</a:t>
            </a:r>
            <a:r>
              <a:rPr lang="it-IT" sz="1800" i="0" dirty="0"/>
              <a:t>)</a:t>
            </a:r>
            <a:r>
              <a:rPr lang="it-IT" sz="1800" i="0" dirty="0">
                <a:solidFill>
                  <a:srgbClr val="4A4A4A"/>
                </a:solidFill>
              </a:rPr>
              <a:t> </a:t>
            </a:r>
            <a:r>
              <a:rPr lang="it-IT" sz="1800" dirty="0" err="1"/>
              <a:t>benchè</a:t>
            </a:r>
            <a:r>
              <a:rPr lang="it-IT" sz="1800" dirty="0"/>
              <a:t> ponga il principio generale secondo il quale </a:t>
            </a:r>
            <a:r>
              <a:rPr lang="it-IT" sz="2000" dirty="0"/>
              <a:t>«</a:t>
            </a:r>
            <a:r>
              <a:rPr lang="it-IT" sz="1600" i="1" dirty="0">
                <a:effectLst/>
                <a:latin typeface="Arial" panose="020B0604020202020204" pitchFamily="34" charset="0"/>
                <a:ea typeface="Arial" panose="020B0604020202020204" pitchFamily="34" charset="0"/>
              </a:rPr>
              <a:t>Il modello legale dell'art. 281 sexies c.p.c. esige la discussione orale della causa ed esclude che essa possa essere sostituita da una pregressa attività di deposito delle conclusionali e dalla lettura delle medesime in udienza in luogo della discussione orale stessa»</a:t>
            </a:r>
            <a:r>
              <a:rPr lang="it-IT" sz="1600" dirty="0">
                <a:effectLst/>
                <a:latin typeface="Arial" panose="020B0604020202020204" pitchFamily="34" charset="0"/>
                <a:ea typeface="Arial" panose="020B0604020202020204" pitchFamily="34" charset="0"/>
              </a:rPr>
              <a:t> afferma poi che «</a:t>
            </a:r>
            <a:r>
              <a:rPr lang="it-IT" sz="1600" i="1" dirty="0">
                <a:effectLst/>
                <a:latin typeface="Arial" panose="020B0604020202020204" pitchFamily="34" charset="0"/>
                <a:ea typeface="Arial" panose="020B0604020202020204" pitchFamily="34" charset="0"/>
              </a:rPr>
              <a:t>Tuttavia, in </a:t>
            </a:r>
            <a:r>
              <a:rPr lang="it-IT" sz="1600" i="1" u="sng" dirty="0">
                <a:effectLst/>
                <a:latin typeface="Arial" panose="020B0604020202020204" pitchFamily="34" charset="0"/>
                <a:ea typeface="Arial" panose="020B0604020202020204" pitchFamily="34" charset="0"/>
              </a:rPr>
              <a:t>mancanza di espressa ed immediata manifestazione del proprio dissenso </a:t>
            </a:r>
            <a:r>
              <a:rPr lang="it-IT" sz="1600" i="1" dirty="0">
                <a:effectLst/>
                <a:latin typeface="Arial" panose="020B0604020202020204" pitchFamily="34" charset="0"/>
                <a:ea typeface="Arial" panose="020B0604020202020204" pitchFamily="34" charset="0"/>
              </a:rPr>
              <a:t>avverso le modalità descritte, si deve reputare, a norma dell'art. 157, comma 3, c.p.c., che </a:t>
            </a:r>
            <a:r>
              <a:rPr lang="it-IT" sz="1600" i="1" u="sng" dirty="0">
                <a:effectLst/>
                <a:latin typeface="Arial" panose="020B0604020202020204" pitchFamily="34" charset="0"/>
                <a:ea typeface="Arial" panose="020B0604020202020204" pitchFamily="34" charset="0"/>
              </a:rPr>
              <a:t>la parte abbia tacitamente rinunciato </a:t>
            </a:r>
            <a:r>
              <a:rPr lang="it-IT" sz="1600" i="1" dirty="0">
                <a:effectLst/>
                <a:latin typeface="Arial" panose="020B0604020202020204" pitchFamily="34" charset="0"/>
                <a:ea typeface="Arial" panose="020B0604020202020204" pitchFamily="34" charset="0"/>
              </a:rPr>
              <a:t>a dolersi dell'inosservanza della forma procedimentale e, quindi, se ne deve inferire che non possa più opporla e farla valere come motivo di ricorso per Cassazione.» </a:t>
            </a:r>
          </a:p>
          <a:p>
            <a:pPr marL="0" indent="0" algn="just">
              <a:buNone/>
            </a:pPr>
            <a:endParaRPr lang="it-IT" sz="2000" dirty="0"/>
          </a:p>
          <a:p>
            <a:endParaRPr lang="it-IT" dirty="0"/>
          </a:p>
        </p:txBody>
      </p:sp>
      <p:sp>
        <p:nvSpPr>
          <p:cNvPr id="2" name="Segnaposto numero diapositiva 1">
            <a:extLst>
              <a:ext uri="{FF2B5EF4-FFF2-40B4-BE49-F238E27FC236}">
                <a16:creationId xmlns:a16="http://schemas.microsoft.com/office/drawing/2014/main" id="{18E8F8F3-DFC3-4DAD-8C2D-2339E0851005}"/>
              </a:ext>
            </a:extLst>
          </p:cNvPr>
          <p:cNvSpPr>
            <a:spLocks noGrp="1"/>
          </p:cNvSpPr>
          <p:nvPr>
            <p:ph type="sldNum" sz="quarter" idx="12"/>
          </p:nvPr>
        </p:nvSpPr>
        <p:spPr/>
        <p:txBody>
          <a:bodyPr/>
          <a:lstStyle/>
          <a:p>
            <a:pPr>
              <a:defRPr/>
            </a:pPr>
            <a:fld id="{A8B41338-7C84-4DC0-93D8-4F41A16CDCCB}" type="slidenum">
              <a:rPr lang="it-IT" smtClean="0"/>
              <a:pPr>
                <a:defRPr/>
              </a:pPr>
              <a:t>24</a:t>
            </a:fld>
            <a:endParaRPr lang="it-IT"/>
          </a:p>
        </p:txBody>
      </p:sp>
    </p:spTree>
    <p:extLst>
      <p:ext uri="{BB962C8B-B14F-4D97-AF65-F5344CB8AC3E}">
        <p14:creationId xmlns:p14="http://schemas.microsoft.com/office/powerpoint/2010/main" val="3505807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olo 3"/>
          <p:cNvSpPr txBox="1">
            <a:spLocks/>
          </p:cNvSpPr>
          <p:nvPr/>
        </p:nvSpPr>
        <p:spPr bwMode="auto">
          <a:xfrm>
            <a:off x="1276141" y="536509"/>
            <a:ext cx="6591718" cy="221135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it-IT" sz="2800" b="1" dirty="0">
                <a:latin typeface="+mj-lt"/>
                <a:ea typeface="+mj-ea"/>
                <a:cs typeface="+mj-cs"/>
              </a:rPr>
              <a:t>PROBLEMI SPECIFICI</a:t>
            </a:r>
          </a:p>
          <a:p>
            <a:pPr algn="ctr">
              <a:defRPr/>
            </a:pPr>
            <a:r>
              <a:rPr lang="it-IT" sz="2800" b="1" dirty="0">
                <a:latin typeface="+mj-lt"/>
                <a:ea typeface="+mj-ea"/>
                <a:cs typeface="+mj-cs"/>
              </a:rPr>
              <a:t>attinenti la FUNZIONALITA</a:t>
            </a:r>
          </a:p>
          <a:p>
            <a:pPr algn="ctr">
              <a:defRPr/>
            </a:pPr>
            <a:r>
              <a:rPr lang="it-IT" sz="2800" b="1" dirty="0">
                <a:latin typeface="+mj-lt"/>
                <a:ea typeface="+mj-ea"/>
                <a:cs typeface="+mj-cs"/>
              </a:rPr>
              <a:t>del ‘PST’</a:t>
            </a:r>
          </a:p>
          <a:p>
            <a:pPr algn="ctr">
              <a:defRPr/>
            </a:pPr>
            <a:r>
              <a:rPr lang="it-IT" dirty="0">
                <a:latin typeface="+mj-lt"/>
                <a:ea typeface="+mj-ea"/>
                <a:cs typeface="+mj-cs"/>
              </a:rPr>
              <a:t>(</a:t>
            </a:r>
            <a:r>
              <a:rPr lang="it-IT" b="1" dirty="0">
                <a:latin typeface="+mj-lt"/>
                <a:ea typeface="+mj-ea"/>
                <a:cs typeface="+mj-cs"/>
              </a:rPr>
              <a:t>PORTALE DEI SERVIZI TELEMATICI</a:t>
            </a:r>
          </a:p>
          <a:p>
            <a:pPr algn="ctr">
              <a:defRPr/>
            </a:pPr>
            <a:r>
              <a:rPr lang="it-IT" sz="2000" dirty="0">
                <a:latin typeface="+mj-lt"/>
                <a:ea typeface="+mj-ea"/>
                <a:cs typeface="+mj-cs"/>
              </a:rPr>
              <a:t>del Ministero della Giustizia)</a:t>
            </a:r>
          </a:p>
        </p:txBody>
      </p:sp>
      <p:sp>
        <p:nvSpPr>
          <p:cNvPr id="120" name="Titolo 3"/>
          <p:cNvSpPr txBox="1">
            <a:spLocks/>
          </p:cNvSpPr>
          <p:nvPr/>
        </p:nvSpPr>
        <p:spPr bwMode="auto">
          <a:xfrm>
            <a:off x="2970632" y="4029729"/>
            <a:ext cx="3389347" cy="1186084"/>
          </a:xfrm>
          <a:prstGeom prst="rect">
            <a:avLst/>
          </a:prstGeom>
          <a:solidFill>
            <a:srgbClr val="92D050"/>
          </a:solidFill>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it-IT" sz="2000" dirty="0">
                <a:latin typeface="+mj-lt"/>
                <a:ea typeface="+mj-ea"/>
                <a:cs typeface="+mj-cs"/>
              </a:rPr>
              <a:t>… e POSSIBILI SOLUZIONI</a:t>
            </a:r>
          </a:p>
          <a:p>
            <a:pPr algn="ctr">
              <a:defRPr/>
            </a:pPr>
            <a:r>
              <a:rPr lang="it-IT" sz="2000" b="1" u="sng" dirty="0">
                <a:latin typeface="+mj-lt"/>
                <a:ea typeface="+mj-ea"/>
                <a:cs typeface="+mj-cs"/>
              </a:rPr>
              <a:t>NELLA PRASSI</a:t>
            </a:r>
          </a:p>
        </p:txBody>
      </p:sp>
      <p:cxnSp>
        <p:nvCxnSpPr>
          <p:cNvPr id="15" name="Connettore 2 14">
            <a:extLst>
              <a:ext uri="{FF2B5EF4-FFF2-40B4-BE49-F238E27FC236}">
                <a16:creationId xmlns:a16="http://schemas.microsoft.com/office/drawing/2014/main" id="{9F8ED7C1-1275-4F99-AB7E-E4F1FB512FF1}"/>
              </a:ext>
            </a:extLst>
          </p:cNvPr>
          <p:cNvCxnSpPr>
            <a:cxnSpLocks/>
          </p:cNvCxnSpPr>
          <p:nvPr/>
        </p:nvCxnSpPr>
        <p:spPr>
          <a:xfrm flipH="1">
            <a:off x="4572000" y="2947616"/>
            <a:ext cx="11086" cy="86860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958284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00A7D17F-31A9-4747-8B73-81F878B9E3D5}"/>
              </a:ext>
            </a:extLst>
          </p:cNvPr>
          <p:cNvSpPr txBox="1"/>
          <p:nvPr/>
        </p:nvSpPr>
        <p:spPr>
          <a:xfrm>
            <a:off x="457200" y="244859"/>
            <a:ext cx="8369558" cy="5754524"/>
          </a:xfrm>
          <a:prstGeom prst="rect">
            <a:avLst/>
          </a:prstGeom>
          <a:noFill/>
          <a:ln w="3175">
            <a:solidFill>
              <a:schemeClr val="tx1"/>
            </a:solidFill>
          </a:ln>
        </p:spPr>
        <p:txBody>
          <a:bodyPr wrap="square">
            <a:spAutoFit/>
          </a:bodyPr>
          <a:lstStyle/>
          <a:p>
            <a:pPr algn="ctr">
              <a:lnSpc>
                <a:spcPct val="107000"/>
              </a:lnSpc>
              <a:spcAft>
                <a:spcPts val="800"/>
              </a:spcAft>
            </a:pPr>
            <a:r>
              <a:rPr lang="it-IT" b="1" i="0" dirty="0">
                <a:solidFill>
                  <a:srgbClr val="0C0C0F"/>
                </a:solidFill>
                <a:effectLst/>
                <a:latin typeface="Lato" panose="020F0502020204030203" pitchFamily="34" charset="0"/>
              </a:rPr>
              <a:t>Art. 196-quater Disp.  Att. al cpc.</a:t>
            </a:r>
            <a:br>
              <a:rPr lang="it-IT" b="1" i="0" dirty="0">
                <a:solidFill>
                  <a:srgbClr val="0C0C0F"/>
                </a:solidFill>
                <a:effectLst/>
                <a:latin typeface="Lato" panose="020F0502020204030203" pitchFamily="34" charset="0"/>
              </a:rPr>
            </a:br>
            <a:r>
              <a:rPr lang="it-IT" b="1" i="0" dirty="0">
                <a:solidFill>
                  <a:srgbClr val="0C0C0F"/>
                </a:solidFill>
                <a:effectLst/>
                <a:latin typeface="Lato" panose="020F0502020204030203" pitchFamily="34" charset="0"/>
              </a:rPr>
              <a:t>Obbligatorietà del deposito telematico di atti e di provvedimenti</a:t>
            </a:r>
          </a:p>
          <a:p>
            <a:pPr algn="ctr">
              <a:lnSpc>
                <a:spcPct val="107000"/>
              </a:lnSpc>
              <a:spcAft>
                <a:spcPts val="800"/>
              </a:spcAft>
            </a:pPr>
            <a:r>
              <a:rPr lang="it-IT" u="sng" dirty="0">
                <a:solidFill>
                  <a:srgbClr val="0C0C0F"/>
                </a:solidFill>
                <a:latin typeface="+mn-lt"/>
              </a:rPr>
              <a:t>(applicabile</a:t>
            </a:r>
            <a:r>
              <a:rPr lang="it-IT" dirty="0">
                <a:solidFill>
                  <a:srgbClr val="0C0C0F"/>
                </a:solidFill>
                <a:latin typeface="+mn-lt"/>
              </a:rPr>
              <a:t> , come i successivi artt. 196 </a:t>
            </a:r>
            <a:r>
              <a:rPr lang="it-IT" dirty="0" err="1">
                <a:solidFill>
                  <a:srgbClr val="0C0C0F"/>
                </a:solidFill>
                <a:latin typeface="+mn-lt"/>
              </a:rPr>
              <a:t>quinques</a:t>
            </a:r>
            <a:r>
              <a:rPr lang="it-IT" dirty="0">
                <a:solidFill>
                  <a:srgbClr val="0C0C0F"/>
                </a:solidFill>
                <a:latin typeface="+mn-lt"/>
              </a:rPr>
              <a:t>, 196 sexies e 196 </a:t>
            </a:r>
            <a:r>
              <a:rPr lang="it-IT" dirty="0" err="1">
                <a:solidFill>
                  <a:srgbClr val="0C0C0F"/>
                </a:solidFill>
                <a:latin typeface="+mn-lt"/>
              </a:rPr>
              <a:t>septies</a:t>
            </a:r>
            <a:r>
              <a:rPr lang="it-IT" dirty="0">
                <a:solidFill>
                  <a:srgbClr val="0C0C0F"/>
                </a:solidFill>
                <a:latin typeface="+mn-lt"/>
              </a:rPr>
              <a:t>, ai</a:t>
            </a:r>
            <a:r>
              <a:rPr lang="it-IT" u="sng" dirty="0">
                <a:solidFill>
                  <a:srgbClr val="0C0C0F"/>
                </a:solidFill>
                <a:latin typeface="+mn-lt"/>
              </a:rPr>
              <a:t> procedimenti pendenti ed instaurati </a:t>
            </a:r>
            <a:r>
              <a:rPr lang="it-IT" b="1" u="sng" dirty="0">
                <a:solidFill>
                  <a:srgbClr val="0C0C0F"/>
                </a:solidFill>
                <a:latin typeface="+mn-lt"/>
              </a:rPr>
              <a:t>dopo il 30.06.2023</a:t>
            </a:r>
            <a:r>
              <a:rPr lang="it-IT" u="sng" dirty="0">
                <a:solidFill>
                  <a:srgbClr val="0C0C0F"/>
                </a:solidFill>
                <a:latin typeface="+mn-lt"/>
              </a:rPr>
              <a:t>)</a:t>
            </a:r>
          </a:p>
          <a:p>
            <a:pPr algn="ctr">
              <a:lnSpc>
                <a:spcPct val="107000"/>
              </a:lnSpc>
              <a:spcAft>
                <a:spcPts val="800"/>
              </a:spcAft>
            </a:pPr>
            <a:endParaRPr lang="it-IT" i="0" u="sng" dirty="0">
              <a:solidFill>
                <a:srgbClr val="0C0C0F"/>
              </a:solidFill>
              <a:effectLst/>
              <a:latin typeface="+mn-lt"/>
            </a:endParaRPr>
          </a:p>
          <a:p>
            <a:pPr algn="just">
              <a:spcAft>
                <a:spcPts val="100"/>
              </a:spcAft>
            </a:pPr>
            <a:r>
              <a:rPr lang="it-IT" sz="1600" b="0" i="1" dirty="0">
                <a:solidFill>
                  <a:srgbClr val="0C0C0F"/>
                </a:solidFill>
                <a:effectLst/>
                <a:latin typeface="Lato" panose="020F0502020204030203" pitchFamily="34" charset="0"/>
              </a:rPr>
              <a:t>1. </a:t>
            </a:r>
            <a:r>
              <a:rPr lang="it-IT" sz="1600" b="1" i="1" u="sng" dirty="0">
                <a:solidFill>
                  <a:srgbClr val="0C0C0F"/>
                </a:solidFill>
                <a:effectLst/>
                <a:latin typeface="Lato" panose="020F0502020204030203" pitchFamily="34" charset="0"/>
              </a:rPr>
              <a:t>IL DEPOSITO DEGLI ATTI PROCESSUALI E DEI DOCUMENTI</a:t>
            </a:r>
            <a:r>
              <a:rPr lang="it-IT" sz="1600" b="0" i="1" dirty="0">
                <a:solidFill>
                  <a:srgbClr val="0C0C0F"/>
                </a:solidFill>
                <a:effectLst/>
                <a:latin typeface="Lato" panose="020F0502020204030203" pitchFamily="34" charset="0"/>
              </a:rPr>
              <a:t>, ivi compresa la nota di iscrizione a ruolo, da parte del pubblico ministero, dei difensori e dei soggetti nominati o delegati dall'autorità giudiziaria </a:t>
            </a:r>
            <a:r>
              <a:rPr lang="it-IT" sz="1600" b="1" i="1" u="sng" dirty="0">
                <a:solidFill>
                  <a:srgbClr val="0C0C0F"/>
                </a:solidFill>
                <a:effectLst/>
                <a:latin typeface="Lato" panose="020F0502020204030203" pitchFamily="34" charset="0"/>
              </a:rPr>
              <a:t>HA LUOGO ESCLUSIVAMENTE CON MODALITÀ TELEMATICHE.</a:t>
            </a:r>
            <a:r>
              <a:rPr lang="it-IT" sz="1600" b="0" i="1" dirty="0">
                <a:solidFill>
                  <a:srgbClr val="0C0C0F"/>
                </a:solidFill>
                <a:effectLst/>
                <a:latin typeface="Lato" panose="020F0502020204030203" pitchFamily="34" charset="0"/>
              </a:rPr>
              <a:t> Con le stesse modalità le parti depositano gli atti e i documenti provenienti dai soggetti da esse nominati. Il giudice può ordinare il deposito di copia cartacea di singoli atti e documenti per ragioni specifiche.</a:t>
            </a:r>
          </a:p>
          <a:p>
            <a:pPr algn="just">
              <a:spcAft>
                <a:spcPts val="100"/>
              </a:spcAft>
            </a:pPr>
            <a:r>
              <a:rPr lang="it-IT" sz="1600" b="0" i="1" dirty="0">
                <a:solidFill>
                  <a:srgbClr val="0C0C0F"/>
                </a:solidFill>
                <a:effectLst/>
                <a:latin typeface="Lato" panose="020F0502020204030203" pitchFamily="34" charset="0"/>
              </a:rPr>
              <a:t>2. Il deposito dei provvedimenti del giudice e dei verbali di udienza ha luogo con modalità telematiche.</a:t>
            </a:r>
          </a:p>
          <a:p>
            <a:pPr algn="just">
              <a:spcAft>
                <a:spcPts val="100"/>
              </a:spcAft>
            </a:pPr>
            <a:r>
              <a:rPr lang="it-IT" sz="1600" b="0" i="1" dirty="0">
                <a:solidFill>
                  <a:srgbClr val="0C0C0F"/>
                </a:solidFill>
                <a:effectLst/>
                <a:latin typeface="Lato" panose="020F0502020204030203" pitchFamily="34" charset="0"/>
              </a:rPr>
              <a:t>3. Il deposito con modalità telematiche è effettuato nel rispetto della normativa anche regolamentare concernente la sottoscrizione, la trasmissione e la ricezione dei documenti informatici.</a:t>
            </a:r>
          </a:p>
          <a:p>
            <a:pPr algn="just">
              <a:lnSpc>
                <a:spcPct val="107000"/>
              </a:lnSpc>
              <a:spcAft>
                <a:spcPts val="800"/>
              </a:spcAft>
            </a:pPr>
            <a:r>
              <a:rPr lang="it-IT" sz="1600" b="1" i="1" dirty="0">
                <a:solidFill>
                  <a:srgbClr val="0C0C0F"/>
                </a:solidFill>
                <a:effectLst/>
                <a:latin typeface="Lato" panose="020F0502020204030203" pitchFamily="34" charset="0"/>
              </a:rPr>
              <a:t>4. Il CAPO DELL'UFFICIO autorizza il deposito con </a:t>
            </a:r>
            <a:r>
              <a:rPr lang="it-IT" sz="1600" b="1" i="1" u="sng" dirty="0">
                <a:solidFill>
                  <a:srgbClr val="0C0C0F"/>
                </a:solidFill>
                <a:effectLst/>
                <a:latin typeface="Lato" panose="020F0502020204030203" pitchFamily="34" charset="0"/>
              </a:rPr>
              <a:t>MODALITÀ NON </a:t>
            </a:r>
            <a:r>
              <a:rPr lang="it-IT" sz="1600" b="1" i="1" dirty="0">
                <a:solidFill>
                  <a:srgbClr val="0C0C0F"/>
                </a:solidFill>
                <a:effectLst/>
                <a:latin typeface="Lato" panose="020F0502020204030203" pitchFamily="34" charset="0"/>
              </a:rPr>
              <a:t>TELEMATICHE QUANDO I SISTEMI INFORMATICI DEL DOMINIO GIUSTIZIA </a:t>
            </a:r>
            <a:r>
              <a:rPr lang="it-IT" sz="1600" b="1" i="1" u="sng" dirty="0">
                <a:solidFill>
                  <a:srgbClr val="0C0C0F"/>
                </a:solidFill>
                <a:effectLst/>
                <a:latin typeface="Lato" panose="020F0502020204030203" pitchFamily="34" charset="0"/>
              </a:rPr>
              <a:t>NON SONO FUNZIONANTI</a:t>
            </a:r>
            <a:r>
              <a:rPr lang="it-IT" sz="1600" b="1" i="1" dirty="0">
                <a:solidFill>
                  <a:srgbClr val="0C0C0F"/>
                </a:solidFill>
                <a:effectLst/>
                <a:latin typeface="Lato" panose="020F0502020204030203" pitchFamily="34" charset="0"/>
              </a:rPr>
              <a:t> E </a:t>
            </a:r>
            <a:r>
              <a:rPr lang="it-IT" sz="1600" b="1" i="1" u="sng" dirty="0">
                <a:solidFill>
                  <a:srgbClr val="0C0C0F"/>
                </a:solidFill>
                <a:effectLst/>
                <a:latin typeface="Lato" panose="020F0502020204030203" pitchFamily="34" charset="0"/>
              </a:rPr>
              <a:t>SUSSISTE UNA SITUAZIONE DI URGENZA</a:t>
            </a:r>
            <a:r>
              <a:rPr lang="it-IT" sz="1600" b="1" i="1" dirty="0">
                <a:solidFill>
                  <a:srgbClr val="0C0C0F"/>
                </a:solidFill>
                <a:effectLst/>
                <a:latin typeface="Lato" panose="020F0502020204030203" pitchFamily="34" charset="0"/>
              </a:rPr>
              <a:t>, dandone comunicazione attraverso il sito istituzionale dell'ufficio. Con la medesima forma di pubblicità provvede a comunicare l'avvenuta riattivazione del sistema.</a:t>
            </a:r>
          </a:p>
          <a:p>
            <a:pPr algn="just">
              <a:spcAft>
                <a:spcPts val="100"/>
              </a:spcAft>
            </a:pPr>
            <a:endParaRPr lang="it-IT" sz="1400" b="0" i="1" dirty="0">
              <a:solidFill>
                <a:srgbClr val="0C0C0F"/>
              </a:solidFill>
              <a:effectLst/>
              <a:latin typeface="+mn-lt"/>
            </a:endParaRPr>
          </a:p>
        </p:txBody>
      </p:sp>
      <p:sp>
        <p:nvSpPr>
          <p:cNvPr id="2" name="Segnaposto numero diapositiva 1">
            <a:extLst>
              <a:ext uri="{FF2B5EF4-FFF2-40B4-BE49-F238E27FC236}">
                <a16:creationId xmlns:a16="http://schemas.microsoft.com/office/drawing/2014/main" id="{1E27E297-7FA5-4912-9C9F-145E1CC3AC54}"/>
              </a:ext>
            </a:extLst>
          </p:cNvPr>
          <p:cNvSpPr>
            <a:spLocks noGrp="1"/>
          </p:cNvSpPr>
          <p:nvPr>
            <p:ph type="sldNum" sz="quarter" idx="12"/>
          </p:nvPr>
        </p:nvSpPr>
        <p:spPr/>
        <p:txBody>
          <a:bodyPr/>
          <a:lstStyle/>
          <a:p>
            <a:pPr>
              <a:defRPr/>
            </a:pPr>
            <a:fld id="{A8B41338-7C84-4DC0-93D8-4F41A16CDCCB}" type="slidenum">
              <a:rPr lang="it-IT" smtClean="0"/>
              <a:pPr>
                <a:defRPr/>
              </a:pPr>
              <a:t>26</a:t>
            </a:fld>
            <a:endParaRPr lang="it-IT"/>
          </a:p>
        </p:txBody>
      </p:sp>
    </p:spTree>
    <p:extLst>
      <p:ext uri="{BB962C8B-B14F-4D97-AF65-F5344CB8AC3E}">
        <p14:creationId xmlns:p14="http://schemas.microsoft.com/office/powerpoint/2010/main" val="2140205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a:extLst>
              <a:ext uri="{FF2B5EF4-FFF2-40B4-BE49-F238E27FC236}">
                <a16:creationId xmlns:a16="http://schemas.microsoft.com/office/drawing/2014/main" id="{E8AE98C4-2D1D-4794-9099-8DA9A9AB508D}"/>
              </a:ext>
            </a:extLst>
          </p:cNvPr>
          <p:cNvPicPr>
            <a:picLocks noGrp="1" noChangeAspect="1"/>
          </p:cNvPicPr>
          <p:nvPr>
            <p:ph idx="1"/>
          </p:nvPr>
        </p:nvPicPr>
        <p:blipFill>
          <a:blip r:embed="rId2"/>
          <a:stretch>
            <a:fillRect/>
          </a:stretch>
        </p:blipFill>
        <p:spPr>
          <a:xfrm>
            <a:off x="1265288" y="1177990"/>
            <a:ext cx="6613423" cy="5285791"/>
          </a:xfrm>
          <a:ln>
            <a:solidFill>
              <a:schemeClr val="tx1"/>
            </a:solidFill>
          </a:ln>
        </p:spPr>
      </p:pic>
      <p:sp>
        <p:nvSpPr>
          <p:cNvPr id="2" name="Segnaposto numero diapositiva 1">
            <a:extLst>
              <a:ext uri="{FF2B5EF4-FFF2-40B4-BE49-F238E27FC236}">
                <a16:creationId xmlns:a16="http://schemas.microsoft.com/office/drawing/2014/main" id="{8A1D12A4-1451-415B-8948-6E798FD3986C}"/>
              </a:ext>
            </a:extLst>
          </p:cNvPr>
          <p:cNvSpPr>
            <a:spLocks noGrp="1"/>
          </p:cNvSpPr>
          <p:nvPr>
            <p:ph type="sldNum" sz="quarter" idx="12"/>
          </p:nvPr>
        </p:nvSpPr>
        <p:spPr/>
        <p:txBody>
          <a:bodyPr/>
          <a:lstStyle/>
          <a:p>
            <a:pPr>
              <a:defRPr/>
            </a:pPr>
            <a:fld id="{A8B41338-7C84-4DC0-93D8-4F41A16CDCCB}" type="slidenum">
              <a:rPr lang="it-IT" smtClean="0"/>
              <a:pPr>
                <a:defRPr/>
              </a:pPr>
              <a:t>27</a:t>
            </a:fld>
            <a:endParaRPr lang="it-IT"/>
          </a:p>
        </p:txBody>
      </p:sp>
      <p:sp>
        <p:nvSpPr>
          <p:cNvPr id="3" name="CasellaDiTesto 2">
            <a:extLst>
              <a:ext uri="{FF2B5EF4-FFF2-40B4-BE49-F238E27FC236}">
                <a16:creationId xmlns:a16="http://schemas.microsoft.com/office/drawing/2014/main" id="{6A9AD888-96CA-4AB8-A329-B7F753677075}"/>
              </a:ext>
            </a:extLst>
          </p:cNvPr>
          <p:cNvSpPr txBox="1"/>
          <p:nvPr/>
        </p:nvSpPr>
        <p:spPr>
          <a:xfrm>
            <a:off x="1788607" y="361741"/>
            <a:ext cx="5606980" cy="400110"/>
          </a:xfrm>
          <a:prstGeom prst="rect">
            <a:avLst/>
          </a:prstGeom>
          <a:noFill/>
          <a:ln>
            <a:solidFill>
              <a:schemeClr val="tx1"/>
            </a:solidFill>
          </a:ln>
        </p:spPr>
        <p:txBody>
          <a:bodyPr wrap="square" rtlCol="0">
            <a:spAutoFit/>
          </a:bodyPr>
          <a:lstStyle/>
          <a:p>
            <a:pPr algn="ctr"/>
            <a:r>
              <a:rPr lang="it-IT" sz="2000" b="1" u="sng" dirty="0">
                <a:latin typeface="Lato" panose="020F0502020204030203" pitchFamily="34" charset="0"/>
                <a:ea typeface="Times New Roman" panose="02020603050405020304" pitchFamily="18" charset="0"/>
              </a:rPr>
              <a:t>FINESTRA DI ACCESSO</a:t>
            </a:r>
          </a:p>
        </p:txBody>
      </p:sp>
    </p:spTree>
    <p:extLst>
      <p:ext uri="{BB962C8B-B14F-4D97-AF65-F5344CB8AC3E}">
        <p14:creationId xmlns:p14="http://schemas.microsoft.com/office/powerpoint/2010/main" val="37340329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a:extLst>
              <a:ext uri="{FF2B5EF4-FFF2-40B4-BE49-F238E27FC236}">
                <a16:creationId xmlns:a16="http://schemas.microsoft.com/office/drawing/2014/main" id="{A4F063E3-6EA9-43F6-AA69-B3812D21C4FA}"/>
              </a:ext>
            </a:extLst>
          </p:cNvPr>
          <p:cNvPicPr>
            <a:picLocks noGrp="1" noChangeAspect="1"/>
          </p:cNvPicPr>
          <p:nvPr>
            <p:ph idx="1"/>
          </p:nvPr>
        </p:nvPicPr>
        <p:blipFill>
          <a:blip r:embed="rId2"/>
          <a:stretch>
            <a:fillRect/>
          </a:stretch>
        </p:blipFill>
        <p:spPr>
          <a:xfrm>
            <a:off x="1810139" y="105661"/>
            <a:ext cx="5209612" cy="6468372"/>
          </a:xfrm>
        </p:spPr>
      </p:pic>
      <p:sp>
        <p:nvSpPr>
          <p:cNvPr id="2" name="Segnaposto numero diapositiva 1">
            <a:extLst>
              <a:ext uri="{FF2B5EF4-FFF2-40B4-BE49-F238E27FC236}">
                <a16:creationId xmlns:a16="http://schemas.microsoft.com/office/drawing/2014/main" id="{FD9D7BF3-2AA5-48E1-97DF-6007732E858C}"/>
              </a:ext>
            </a:extLst>
          </p:cNvPr>
          <p:cNvSpPr>
            <a:spLocks noGrp="1"/>
          </p:cNvSpPr>
          <p:nvPr>
            <p:ph type="sldNum" sz="quarter" idx="12"/>
          </p:nvPr>
        </p:nvSpPr>
        <p:spPr/>
        <p:txBody>
          <a:bodyPr/>
          <a:lstStyle/>
          <a:p>
            <a:pPr>
              <a:defRPr/>
            </a:pPr>
            <a:fld id="{A8B41338-7C84-4DC0-93D8-4F41A16CDCCB}" type="slidenum">
              <a:rPr lang="it-IT" smtClean="0"/>
              <a:pPr>
                <a:defRPr/>
              </a:pPr>
              <a:t>28</a:t>
            </a:fld>
            <a:endParaRPr lang="it-IT"/>
          </a:p>
        </p:txBody>
      </p:sp>
    </p:spTree>
    <p:extLst>
      <p:ext uri="{BB962C8B-B14F-4D97-AF65-F5344CB8AC3E}">
        <p14:creationId xmlns:p14="http://schemas.microsoft.com/office/powerpoint/2010/main" val="3149507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a:extLst>
              <a:ext uri="{FF2B5EF4-FFF2-40B4-BE49-F238E27FC236}">
                <a16:creationId xmlns:a16="http://schemas.microsoft.com/office/drawing/2014/main" id="{1B5A500E-A288-46A0-AE80-FB50B4DFACC6}"/>
              </a:ext>
            </a:extLst>
          </p:cNvPr>
          <p:cNvPicPr>
            <a:picLocks noGrp="1" noChangeAspect="1"/>
          </p:cNvPicPr>
          <p:nvPr>
            <p:ph idx="1"/>
          </p:nvPr>
        </p:nvPicPr>
        <p:blipFill>
          <a:blip r:embed="rId2"/>
          <a:stretch>
            <a:fillRect/>
          </a:stretch>
        </p:blipFill>
        <p:spPr>
          <a:xfrm>
            <a:off x="1376624" y="1073040"/>
            <a:ext cx="7056454" cy="5283310"/>
          </a:xfrm>
          <a:ln>
            <a:solidFill>
              <a:schemeClr val="tx1"/>
            </a:solidFill>
          </a:ln>
        </p:spPr>
      </p:pic>
      <p:sp>
        <p:nvSpPr>
          <p:cNvPr id="2" name="Segnaposto numero diapositiva 1">
            <a:extLst>
              <a:ext uri="{FF2B5EF4-FFF2-40B4-BE49-F238E27FC236}">
                <a16:creationId xmlns:a16="http://schemas.microsoft.com/office/drawing/2014/main" id="{34B40DDD-96CE-40F8-AC46-D43C43A6A6DA}"/>
              </a:ext>
            </a:extLst>
          </p:cNvPr>
          <p:cNvSpPr>
            <a:spLocks noGrp="1"/>
          </p:cNvSpPr>
          <p:nvPr>
            <p:ph type="sldNum" sz="quarter" idx="12"/>
          </p:nvPr>
        </p:nvSpPr>
        <p:spPr/>
        <p:txBody>
          <a:bodyPr/>
          <a:lstStyle/>
          <a:p>
            <a:pPr>
              <a:defRPr/>
            </a:pPr>
            <a:fld id="{A8B41338-7C84-4DC0-93D8-4F41A16CDCCB}" type="slidenum">
              <a:rPr lang="it-IT" smtClean="0"/>
              <a:pPr>
                <a:defRPr/>
              </a:pPr>
              <a:t>29</a:t>
            </a:fld>
            <a:endParaRPr lang="it-IT"/>
          </a:p>
        </p:txBody>
      </p:sp>
      <p:sp>
        <p:nvSpPr>
          <p:cNvPr id="4" name="CasellaDiTesto 3">
            <a:extLst>
              <a:ext uri="{FF2B5EF4-FFF2-40B4-BE49-F238E27FC236}">
                <a16:creationId xmlns:a16="http://schemas.microsoft.com/office/drawing/2014/main" id="{B634F414-269F-49A0-B307-2EF8EC4C964D}"/>
              </a:ext>
            </a:extLst>
          </p:cNvPr>
          <p:cNvSpPr txBox="1"/>
          <p:nvPr/>
        </p:nvSpPr>
        <p:spPr>
          <a:xfrm>
            <a:off x="1788607" y="361741"/>
            <a:ext cx="5606980" cy="400110"/>
          </a:xfrm>
          <a:prstGeom prst="rect">
            <a:avLst/>
          </a:prstGeom>
          <a:noFill/>
          <a:ln>
            <a:solidFill>
              <a:schemeClr val="tx1"/>
            </a:solidFill>
          </a:ln>
        </p:spPr>
        <p:txBody>
          <a:bodyPr wrap="square" rtlCol="0">
            <a:spAutoFit/>
          </a:bodyPr>
          <a:lstStyle/>
          <a:p>
            <a:pPr algn="ctr"/>
            <a:r>
              <a:rPr lang="it-IT" sz="2000" b="1" u="sng" dirty="0">
                <a:latin typeface="Lato" panose="020F0502020204030203" pitchFamily="34" charset="0"/>
                <a:ea typeface="Times New Roman" panose="02020603050405020304" pitchFamily="18" charset="0"/>
              </a:rPr>
              <a:t>FINESTRA DEL SINGOLO FASCICOLO</a:t>
            </a:r>
          </a:p>
        </p:txBody>
      </p:sp>
    </p:spTree>
    <p:extLst>
      <p:ext uri="{BB962C8B-B14F-4D97-AF65-F5344CB8AC3E}">
        <p14:creationId xmlns:p14="http://schemas.microsoft.com/office/powerpoint/2010/main" val="3911148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C86D43-4399-48A0-8DC1-B0D89A9B52CC}"/>
              </a:ext>
            </a:extLst>
          </p:cNvPr>
          <p:cNvSpPr>
            <a:spLocks noGrp="1"/>
          </p:cNvSpPr>
          <p:nvPr>
            <p:ph idx="1"/>
          </p:nvPr>
        </p:nvSpPr>
        <p:spPr>
          <a:xfrm>
            <a:off x="242596" y="261850"/>
            <a:ext cx="8574833" cy="3862281"/>
          </a:xfrm>
          <a:ln>
            <a:solidFill>
              <a:schemeClr val="accent1"/>
            </a:solidFill>
          </a:ln>
        </p:spPr>
        <p:txBody>
          <a:bodyPr/>
          <a:lstStyle/>
          <a:p>
            <a:pPr indent="2614613"/>
            <a:endParaRPr lang="it-IT" sz="1400" dirty="0">
              <a:latin typeface="Lato" panose="020F0502020204030203" pitchFamily="34" charset="0"/>
            </a:endParaRPr>
          </a:p>
          <a:p>
            <a:pPr marL="0" indent="0" algn="ctr">
              <a:buNone/>
            </a:pPr>
            <a:r>
              <a:rPr lang="it-IT" sz="1400" b="1" u="sng" dirty="0">
                <a:latin typeface="Lato" panose="020F0502020204030203" pitchFamily="34" charset="0"/>
              </a:rPr>
              <a:t>ULTERIORE NOVITA’</a:t>
            </a:r>
          </a:p>
          <a:p>
            <a:pPr marL="0" indent="0" algn="ctr">
              <a:buNone/>
            </a:pPr>
            <a:r>
              <a:rPr lang="it-IT" sz="1400" u="sng" dirty="0">
                <a:highlight>
                  <a:srgbClr val="FFFF00"/>
                </a:highlight>
                <a:latin typeface="Lato" panose="020F0502020204030203" pitchFamily="34" charset="0"/>
              </a:rPr>
              <a:t>AMPLIAMENTO DELLA COMPETENZA PER VALORE</a:t>
            </a:r>
          </a:p>
          <a:p>
            <a:pPr marL="0" indent="0" algn="ctr">
              <a:buNone/>
            </a:pPr>
            <a:endParaRPr lang="it-IT" sz="1400" u="sng" dirty="0">
              <a:highlight>
                <a:srgbClr val="FFFF00"/>
              </a:highlight>
              <a:latin typeface="Lato" panose="020F0502020204030203" pitchFamily="34" charset="0"/>
            </a:endParaRPr>
          </a:p>
          <a:p>
            <a:pPr indent="0" algn="ctr">
              <a:lnSpc>
                <a:spcPts val="2400"/>
              </a:lnSpc>
              <a:spcBef>
                <a:spcPts val="0"/>
              </a:spcBef>
              <a:buNone/>
            </a:pPr>
            <a:r>
              <a:rPr lang="it-IT" sz="1800" b="1" u="sng" dirty="0">
                <a:latin typeface="Lato" panose="020F0502020204030203" pitchFamily="34" charset="0"/>
              </a:rPr>
              <a:t>art. 7 c.p.c.</a:t>
            </a:r>
            <a:r>
              <a:rPr lang="it-IT" sz="1800" dirty="0">
                <a:latin typeface="Lato" panose="020F0502020204030203" pitchFamily="34" charset="0"/>
              </a:rPr>
              <a:t>:</a:t>
            </a:r>
          </a:p>
          <a:p>
            <a:pPr indent="0" algn="ctr">
              <a:lnSpc>
                <a:spcPts val="2400"/>
              </a:lnSpc>
              <a:spcBef>
                <a:spcPts val="0"/>
              </a:spcBef>
              <a:buNone/>
            </a:pPr>
            <a:endParaRPr lang="it-IT" sz="1800" dirty="0">
              <a:latin typeface="Lato" panose="020F0502020204030203" pitchFamily="34" charset="0"/>
            </a:endParaRPr>
          </a:p>
          <a:p>
            <a:pPr indent="0" algn="just">
              <a:lnSpc>
                <a:spcPts val="2400"/>
              </a:lnSpc>
              <a:spcBef>
                <a:spcPts val="0"/>
              </a:spcBef>
              <a:buNone/>
            </a:pPr>
            <a:r>
              <a:rPr lang="it-IT" sz="1800" dirty="0">
                <a:latin typeface="Lato" panose="020F0502020204030203" pitchFamily="34" charset="0"/>
              </a:rPr>
              <a:t> </a:t>
            </a:r>
            <a:r>
              <a:rPr lang="it-IT" sz="1800" i="1" dirty="0">
                <a:latin typeface="Lato" panose="020F0502020204030203" pitchFamily="34" charset="0"/>
              </a:rPr>
              <a:t>«</a:t>
            </a:r>
            <a:r>
              <a:rPr lang="it-IT" sz="1800" i="1" dirty="0">
                <a:effectLst/>
                <a:latin typeface="Lato" panose="020F0502020204030203" pitchFamily="34" charset="0"/>
              </a:rPr>
              <a:t>Il </a:t>
            </a:r>
            <a:r>
              <a:rPr lang="it-IT" sz="1800" i="1" dirty="0">
                <a:latin typeface="Lato" panose="020F0502020204030203" pitchFamily="34" charset="0"/>
              </a:rPr>
              <a:t>giudice di pace </a:t>
            </a:r>
            <a:r>
              <a:rPr lang="it-IT" sz="1800" b="0" i="1" dirty="0">
                <a:effectLst/>
                <a:latin typeface="Lato" panose="020F0502020204030203" pitchFamily="34" charset="0"/>
              </a:rPr>
              <a:t>è competente per le cause relative a </a:t>
            </a:r>
            <a:r>
              <a:rPr lang="it-IT" sz="1800" b="1" i="1" u="sng" dirty="0">
                <a:effectLst/>
                <a:latin typeface="Lato" panose="020F0502020204030203" pitchFamily="34" charset="0"/>
              </a:rPr>
              <a:t>beni mobili di valore non superiore a DIECIMILA EURO</a:t>
            </a:r>
            <a:r>
              <a:rPr lang="it-IT" sz="1800" b="0" i="1" dirty="0">
                <a:effectLst/>
                <a:latin typeface="Lato" panose="020F0502020204030203" pitchFamily="34" charset="0"/>
              </a:rPr>
              <a:t>, quando dalla legge non sono attribuite alla competenza di altro giudice.</a:t>
            </a:r>
          </a:p>
          <a:p>
            <a:pPr indent="254000" algn="just">
              <a:lnSpc>
                <a:spcPts val="2400"/>
              </a:lnSpc>
              <a:spcBef>
                <a:spcPts val="0"/>
              </a:spcBef>
            </a:pPr>
            <a:r>
              <a:rPr lang="it-IT" sz="1800" b="0" i="1" dirty="0">
                <a:effectLst/>
                <a:latin typeface="Lato" panose="020F0502020204030203" pitchFamily="34" charset="0"/>
              </a:rPr>
              <a:t>Il giudice di pace è altresì competente per le cause di risarcimento del danno prodotto dalla </a:t>
            </a:r>
            <a:r>
              <a:rPr lang="it-IT" sz="1800" b="1" i="1" u="sng" dirty="0">
                <a:effectLst/>
                <a:latin typeface="Lato" panose="020F0502020204030203" pitchFamily="34" charset="0"/>
              </a:rPr>
              <a:t>circolazione di veicoli e di natanti</a:t>
            </a:r>
            <a:r>
              <a:rPr lang="it-IT" sz="1800" b="0" i="1" dirty="0">
                <a:effectLst/>
                <a:latin typeface="Lato" panose="020F0502020204030203" pitchFamily="34" charset="0"/>
              </a:rPr>
              <a:t>, purché il valore della controversia non superi </a:t>
            </a:r>
            <a:r>
              <a:rPr lang="it-IT" sz="1800" b="1" i="1" u="sng" dirty="0">
                <a:effectLst/>
                <a:latin typeface="Lato" panose="020F0502020204030203" pitchFamily="34" charset="0"/>
              </a:rPr>
              <a:t>VENTICINQUEMILA EURO</a:t>
            </a:r>
            <a:r>
              <a:rPr lang="it-IT" sz="1800" b="0" i="1" dirty="0">
                <a:effectLst/>
                <a:latin typeface="Lato" panose="020F0502020204030203" pitchFamily="34" charset="0"/>
              </a:rPr>
              <a:t>.</a:t>
            </a:r>
            <a:r>
              <a:rPr lang="it-IT" sz="1800" i="1" dirty="0">
                <a:latin typeface="Lato" panose="020F0502020204030203" pitchFamily="34" charset="0"/>
              </a:rPr>
              <a:t> »</a:t>
            </a:r>
            <a:endParaRPr lang="it-IT" sz="1800" i="1" dirty="0">
              <a:highlight>
                <a:srgbClr val="FFFF00"/>
              </a:highlight>
              <a:latin typeface="Lato" panose="020F0502020204030203" pitchFamily="34" charset="0"/>
            </a:endParaRPr>
          </a:p>
          <a:p>
            <a:pPr marL="0" indent="0" algn="ctr">
              <a:buNone/>
            </a:pPr>
            <a:endParaRPr lang="it-IT" sz="1400" u="sng" dirty="0">
              <a:highlight>
                <a:srgbClr val="FFFF00"/>
              </a:highlight>
            </a:endParaRPr>
          </a:p>
        </p:txBody>
      </p:sp>
      <p:sp>
        <p:nvSpPr>
          <p:cNvPr id="2" name="Segnaposto numero diapositiva 1">
            <a:extLst>
              <a:ext uri="{FF2B5EF4-FFF2-40B4-BE49-F238E27FC236}">
                <a16:creationId xmlns:a16="http://schemas.microsoft.com/office/drawing/2014/main" id="{4A1BD6C3-B22A-41AB-BCFE-3B5208815044}"/>
              </a:ext>
            </a:extLst>
          </p:cNvPr>
          <p:cNvSpPr>
            <a:spLocks noGrp="1"/>
          </p:cNvSpPr>
          <p:nvPr>
            <p:ph type="sldNum" sz="quarter" idx="12"/>
          </p:nvPr>
        </p:nvSpPr>
        <p:spPr/>
        <p:txBody>
          <a:bodyPr/>
          <a:lstStyle/>
          <a:p>
            <a:pPr>
              <a:defRPr/>
            </a:pPr>
            <a:fld id="{A8B41338-7C84-4DC0-93D8-4F41A16CDCCB}" type="slidenum">
              <a:rPr lang="it-IT" smtClean="0"/>
              <a:pPr>
                <a:defRPr/>
              </a:pPr>
              <a:t>3</a:t>
            </a:fld>
            <a:endParaRPr lang="it-IT"/>
          </a:p>
        </p:txBody>
      </p:sp>
    </p:spTree>
    <p:extLst>
      <p:ext uri="{BB962C8B-B14F-4D97-AF65-F5344CB8AC3E}">
        <p14:creationId xmlns:p14="http://schemas.microsoft.com/office/powerpoint/2010/main" val="4344631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E279D10-3330-46F6-A732-654EC2297DDC}"/>
              </a:ext>
            </a:extLst>
          </p:cNvPr>
          <p:cNvSpPr>
            <a:spLocks noGrp="1"/>
          </p:cNvSpPr>
          <p:nvPr>
            <p:ph idx="1"/>
          </p:nvPr>
        </p:nvSpPr>
        <p:spPr>
          <a:xfrm>
            <a:off x="457200" y="663705"/>
            <a:ext cx="8229600" cy="4906671"/>
          </a:xfrm>
          <a:ln>
            <a:solidFill>
              <a:schemeClr val="accent1"/>
            </a:solidFill>
          </a:ln>
        </p:spPr>
        <p:txBody>
          <a:bodyPr/>
          <a:lstStyle/>
          <a:p>
            <a:pPr marL="0" indent="0" algn="ctr">
              <a:lnSpc>
                <a:spcPct val="107000"/>
              </a:lnSpc>
              <a:spcAft>
                <a:spcPts val="800"/>
              </a:spcAft>
              <a:buNone/>
            </a:pPr>
            <a:r>
              <a:rPr lang="it-IT" sz="1800" b="1" u="sng" dirty="0">
                <a:solidFill>
                  <a:srgbClr val="222222"/>
                </a:solidFill>
                <a:highlight>
                  <a:srgbClr val="FFFF00"/>
                </a:highlight>
                <a:latin typeface="Lato" panose="020F0502020204030203" pitchFamily="34" charset="0"/>
                <a:ea typeface="Calibri" panose="020F0502020204030204" pitchFamily="34" charset="0"/>
                <a:cs typeface="Times New Roman" panose="02020603050405020304" pitchFamily="18" charset="0"/>
              </a:rPr>
              <a:t>PROBLEMI DI FUNZIONALITA’ DEL PST</a:t>
            </a:r>
          </a:p>
          <a:p>
            <a:pPr marL="0" indent="0" algn="ctr">
              <a:lnSpc>
                <a:spcPct val="107000"/>
              </a:lnSpc>
              <a:spcAft>
                <a:spcPts val="800"/>
              </a:spcAft>
              <a:buNone/>
            </a:pPr>
            <a:r>
              <a:rPr lang="it-IT" sz="1800" b="1" u="sng" dirty="0">
                <a:solidFill>
                  <a:srgbClr val="222222"/>
                </a:solidFill>
                <a:highlight>
                  <a:srgbClr val="00FFFF"/>
                </a:highlight>
                <a:latin typeface="Lato" panose="020F0502020204030203" pitchFamily="34" charset="0"/>
                <a:ea typeface="Calibri" panose="020F0502020204030204" pitchFamily="34" charset="0"/>
                <a:cs typeface="Times New Roman" panose="02020603050405020304" pitchFamily="18" charset="0"/>
              </a:rPr>
              <a:t>PRINCIPALI</a:t>
            </a:r>
          </a:p>
          <a:p>
            <a:pPr marL="87313" indent="-87313" algn="just">
              <a:lnSpc>
                <a:spcPct val="107000"/>
              </a:lnSpc>
              <a:spcAft>
                <a:spcPts val="800"/>
              </a:spcAft>
              <a:buFont typeface="+mj-lt"/>
              <a:buAutoNum type="arabicPeriod"/>
            </a:pPr>
            <a:r>
              <a:rPr lang="it-IT" sz="1400" dirty="0">
                <a:solidFill>
                  <a:srgbClr val="222222"/>
                </a:solidFill>
                <a:latin typeface="Lato" panose="020F0502020204030203" pitchFamily="34" charset="0"/>
                <a:ea typeface="Calibri" panose="020F0502020204030204" pitchFamily="34" charset="0"/>
                <a:cs typeface="Times New Roman" panose="02020603050405020304" pitchFamily="18" charset="0"/>
              </a:rPr>
              <a:t>  </a:t>
            </a:r>
            <a:r>
              <a:rPr lang="it-IT" sz="1400" b="1" u="sng" dirty="0">
                <a:solidFill>
                  <a:srgbClr val="222222"/>
                </a:solidFill>
                <a:latin typeface="Lato" panose="020F0502020204030203" pitchFamily="34" charset="0"/>
                <a:ea typeface="Calibri" panose="020F0502020204030204" pitchFamily="34" charset="0"/>
                <a:cs typeface="Times New Roman" panose="02020603050405020304" pitchFamily="18" charset="0"/>
              </a:rPr>
              <a:t>CONNESSIONE</a:t>
            </a:r>
            <a:r>
              <a:rPr lang="it-IT" sz="1400" dirty="0">
                <a:solidFill>
                  <a:srgbClr val="222222"/>
                </a:solidFill>
                <a:latin typeface="Lato" panose="020F0502020204030203" pitchFamily="34" charset="0"/>
                <a:ea typeface="Calibri" panose="020F0502020204030204" pitchFamily="34" charset="0"/>
                <a:cs typeface="Times New Roman" panose="02020603050405020304" pitchFamily="18" charset="0"/>
              </a:rPr>
              <a:t> al sito PST (portale servizi telematici) non è sempre possibile al primo tentativo</a:t>
            </a:r>
            <a:endParaRPr lang="it-IT" sz="1400" dirty="0">
              <a:latin typeface="Lato" panose="020F0502020204030203" pitchFamily="34" charset="0"/>
              <a:ea typeface="Calibri" panose="020F0502020204030204" pitchFamily="34" charset="0"/>
              <a:cs typeface="Times New Roman" panose="02020603050405020304" pitchFamily="18" charset="0"/>
            </a:endParaRPr>
          </a:p>
          <a:p>
            <a:pPr marL="0" indent="177800" algn="just">
              <a:lnSpc>
                <a:spcPct val="107000"/>
              </a:lnSpc>
              <a:spcAft>
                <a:spcPts val="800"/>
              </a:spcAft>
              <a:buFont typeface="+mj-lt"/>
              <a:buAutoNum type="arabicPeriod"/>
            </a:pPr>
            <a:r>
              <a:rPr lang="it-IT" sz="1400" dirty="0">
                <a:solidFill>
                  <a:srgbClr val="222222"/>
                </a:solidFill>
                <a:latin typeface="Lato" panose="020F0502020204030203" pitchFamily="34" charset="0"/>
                <a:ea typeface="Calibri" panose="020F0502020204030204" pitchFamily="34" charset="0"/>
                <a:cs typeface="Times New Roman" panose="02020603050405020304" pitchFamily="18" charset="0"/>
              </a:rPr>
              <a:t>  </a:t>
            </a:r>
            <a:r>
              <a:rPr lang="it-IT" sz="1400" b="1" u="sng" dirty="0">
                <a:solidFill>
                  <a:srgbClr val="222222"/>
                </a:solidFill>
                <a:latin typeface="Lato" panose="020F0502020204030203" pitchFamily="34" charset="0"/>
                <a:ea typeface="Calibri" panose="020F0502020204030204" pitchFamily="34" charset="0"/>
                <a:cs typeface="Times New Roman" panose="02020603050405020304" pitchFamily="18" charset="0"/>
              </a:rPr>
              <a:t>ACCESSO</a:t>
            </a:r>
            <a:r>
              <a:rPr lang="it-IT" sz="1400" dirty="0">
                <a:solidFill>
                  <a:srgbClr val="222222"/>
                </a:solidFill>
                <a:latin typeface="Lato" panose="020F0502020204030203" pitchFamily="34" charset="0"/>
                <a:ea typeface="Calibri" panose="020F0502020204030204" pitchFamily="34" charset="0"/>
                <a:cs typeface="Times New Roman" panose="02020603050405020304" pitchFamily="18" charset="0"/>
              </a:rPr>
              <a:t> al PST possibile solo con </a:t>
            </a:r>
            <a:r>
              <a:rPr lang="it-IT" sz="1400" dirty="0" err="1">
                <a:solidFill>
                  <a:srgbClr val="222222"/>
                </a:solidFill>
                <a:latin typeface="Lato" panose="020F0502020204030203" pitchFamily="34" charset="0"/>
                <a:ea typeface="Calibri" panose="020F0502020204030204" pitchFamily="34" charset="0"/>
                <a:cs typeface="Times New Roman" panose="02020603050405020304" pitchFamily="18" charset="0"/>
              </a:rPr>
              <a:t>Spid</a:t>
            </a:r>
            <a:r>
              <a:rPr lang="it-IT" sz="1400" dirty="0">
                <a:solidFill>
                  <a:srgbClr val="222222"/>
                </a:solidFill>
                <a:latin typeface="Lato" panose="020F0502020204030203" pitchFamily="34" charset="0"/>
                <a:ea typeface="Calibri" panose="020F0502020204030204" pitchFamily="34" charset="0"/>
                <a:cs typeface="Times New Roman" panose="02020603050405020304" pitchFamily="18" charset="0"/>
              </a:rPr>
              <a:t> (il tecnico dell'ufficio ha provato ad accedere con la nuova carta CMG [CARTA MULTISERVIZI GIUSTIZIA] consegnataci nel giugno 2023 in Corte di Appello, non funziona); ovviamente dal proprio cellulare (rischio che ci si dimentichi il cellulare o che lo stesso non funzioni: in questi casi sarà impossibile l’accesso. In tali casi molti giudici di pace rinviano l’intera udienza ad altra successiva ovvero la trattano in modo ‘cartaceo’ ma ‘scontrandosi’ con i limiti imposti dall’art. 196 quater, Disp. </a:t>
            </a:r>
            <a:r>
              <a:rPr lang="it-IT" sz="1400" dirty="0" err="1">
                <a:solidFill>
                  <a:srgbClr val="222222"/>
                </a:solidFill>
                <a:latin typeface="Lato" panose="020F0502020204030203" pitchFamily="34" charset="0"/>
                <a:ea typeface="Calibri" panose="020F0502020204030204" pitchFamily="34" charset="0"/>
                <a:cs typeface="Times New Roman" panose="02020603050405020304" pitchFamily="18" charset="0"/>
              </a:rPr>
              <a:t>attuaz</a:t>
            </a:r>
            <a:r>
              <a:rPr lang="it-IT" sz="1400" dirty="0">
                <a:solidFill>
                  <a:srgbClr val="222222"/>
                </a:solidFill>
                <a:latin typeface="Lato" panose="020F0502020204030203" pitchFamily="34" charset="0"/>
                <a:ea typeface="Calibri" panose="020F0502020204030204" pitchFamily="34" charset="0"/>
                <a:cs typeface="Times New Roman" panose="02020603050405020304" pitchFamily="18" charset="0"/>
              </a:rPr>
              <a:t>. al cpc che al co 4 prevede che «</a:t>
            </a:r>
            <a:r>
              <a:rPr lang="it-IT" sz="1400" b="0" i="1" dirty="0">
                <a:solidFill>
                  <a:srgbClr val="0C0C0F"/>
                </a:solidFill>
                <a:effectLst/>
                <a:latin typeface="+mn-lt"/>
              </a:rPr>
              <a:t>4. Il CAPO DELL'UFFICIO autorizza il deposito con modalità non telematiche </a:t>
            </a:r>
            <a:r>
              <a:rPr lang="it-IT" sz="1400" b="0" i="1" u="sng" dirty="0">
                <a:solidFill>
                  <a:srgbClr val="0C0C0F"/>
                </a:solidFill>
                <a:effectLst/>
                <a:latin typeface="+mn-lt"/>
              </a:rPr>
              <a:t>QUANDO I SISTEMI INFORMATICI DEL DOMINIO GIUSTIZIA NON SONO FUNZIONANTI E SUSSISTE UNA SITUAZIONE DI URGENZA</a:t>
            </a:r>
            <a:r>
              <a:rPr lang="it-IT" sz="1400" b="0" i="1" dirty="0">
                <a:solidFill>
                  <a:srgbClr val="0C0C0F"/>
                </a:solidFill>
                <a:effectLst/>
                <a:latin typeface="+mn-lt"/>
              </a:rPr>
              <a:t>, dandone comunicazione attraverso il sito istituzionale dell'ufficio. Con la medesima forma di pubblicità provvede a comunicare l'avvenuta riattivazione del sistema.»</a:t>
            </a:r>
          </a:p>
          <a:p>
            <a:pPr marL="87313" indent="-87313" algn="just">
              <a:lnSpc>
                <a:spcPct val="107000"/>
              </a:lnSpc>
              <a:spcAft>
                <a:spcPts val="800"/>
              </a:spcAft>
              <a:buFont typeface="+mj-lt"/>
              <a:buAutoNum type="arabicPeriod"/>
            </a:pPr>
            <a:r>
              <a:rPr lang="it-IT" sz="1400" b="1" dirty="0">
                <a:solidFill>
                  <a:srgbClr val="222222"/>
                </a:solidFill>
                <a:effectLst/>
                <a:latin typeface="Lato" panose="020F0502020204030203" pitchFamily="34" charset="0"/>
                <a:ea typeface="Calibri" panose="020F0502020204030204" pitchFamily="34" charset="0"/>
                <a:cs typeface="Times New Roman" panose="02020603050405020304" pitchFamily="18" charset="0"/>
              </a:rPr>
              <a:t> </a:t>
            </a:r>
            <a:r>
              <a:rPr lang="it-IT" sz="1400" b="1" u="sng" dirty="0">
                <a:solidFill>
                  <a:srgbClr val="222222"/>
                </a:solidFill>
                <a:effectLst/>
                <a:latin typeface="Lato" panose="020F0502020204030203" pitchFamily="34" charset="0"/>
                <a:ea typeface="Calibri" panose="020F0502020204030204" pitchFamily="34" charset="0"/>
                <a:cs typeface="Times New Roman" panose="02020603050405020304" pitchFamily="18" charset="0"/>
              </a:rPr>
              <a:t>INTERRUZIONE DEL COLLEGAMENTO</a:t>
            </a:r>
            <a:r>
              <a:rPr lang="it-IT" sz="1400" dirty="0">
                <a:solidFill>
                  <a:srgbClr val="222222"/>
                </a:solidFill>
                <a:effectLst/>
                <a:latin typeface="Lato" panose="020F0502020204030203" pitchFamily="34" charset="0"/>
                <a:ea typeface="Calibri" panose="020F0502020204030204" pitchFamily="34" charset="0"/>
                <a:cs typeface="Times New Roman" panose="02020603050405020304" pitchFamily="18" charset="0"/>
              </a:rPr>
              <a:t> dopo un tempo (time-out) variabile tra i 30 e i 40 minuti </a:t>
            </a:r>
            <a:r>
              <a:rPr lang="it-IT" sz="1400" u="sng" dirty="0">
                <a:solidFill>
                  <a:srgbClr val="222222"/>
                </a:solidFill>
                <a:effectLst/>
                <a:latin typeface="Lato" panose="020F0502020204030203" pitchFamily="34" charset="0"/>
                <a:ea typeface="Calibri" panose="020F0502020204030204" pitchFamily="34" charset="0"/>
                <a:cs typeface="Times New Roman" panose="02020603050405020304" pitchFamily="18" charset="0"/>
              </a:rPr>
              <a:t>anche se il programma è in uso</a:t>
            </a:r>
            <a:r>
              <a:rPr lang="it-IT" sz="1400" dirty="0">
                <a:solidFill>
                  <a:srgbClr val="222222"/>
                </a:solidFill>
                <a:effectLst/>
                <a:latin typeface="Lato" panose="020F0502020204030203" pitchFamily="34" charset="0"/>
                <a:ea typeface="Calibri" panose="020F0502020204030204" pitchFamily="34" charset="0"/>
                <a:cs typeface="Times New Roman" panose="02020603050405020304" pitchFamily="18" charset="0"/>
              </a:rPr>
              <a:t> </a:t>
            </a:r>
            <a:r>
              <a:rPr lang="it-IT" sz="1400" dirty="0">
                <a:solidFill>
                  <a:srgbClr val="222222"/>
                </a:solidFill>
                <a:latin typeface="Lato" panose="020F0502020204030203" pitchFamily="34" charset="0"/>
                <a:ea typeface="Calibri" panose="020F0502020204030204" pitchFamily="34" charset="0"/>
                <a:cs typeface="Times New Roman" panose="02020603050405020304" pitchFamily="18" charset="0"/>
              </a:rPr>
              <a:t>(neppure è previsto un PREAVVERTIMENTO con eventuale TIMER che indichi la scadenza della sessione)</a:t>
            </a:r>
            <a:r>
              <a:rPr lang="it-IT" sz="1400" dirty="0">
                <a:solidFill>
                  <a:srgbClr val="222222"/>
                </a:solidFill>
                <a:effectLst/>
                <a:latin typeface="Lato" panose="020F0502020204030203" pitchFamily="34" charset="0"/>
                <a:ea typeface="Calibri" panose="020F0502020204030204" pitchFamily="34" charset="0"/>
                <a:cs typeface="Times New Roman" panose="02020603050405020304" pitchFamily="18" charset="0"/>
              </a:rPr>
              <a:t>; dopo la interruzione il programma </a:t>
            </a:r>
            <a:r>
              <a:rPr lang="it-IT" sz="1400" b="1" u="sng" dirty="0">
                <a:solidFill>
                  <a:srgbClr val="222222"/>
                </a:solidFill>
                <a:effectLst/>
                <a:latin typeface="Lato" panose="020F0502020204030203" pitchFamily="34" charset="0"/>
                <a:ea typeface="Calibri" panose="020F0502020204030204" pitchFamily="34" charset="0"/>
                <a:cs typeface="Times New Roman" panose="02020603050405020304" pitchFamily="18" charset="0"/>
              </a:rPr>
              <a:t>NON SALVA il provvedimento fino a quel momento redatto</a:t>
            </a:r>
            <a:r>
              <a:rPr lang="it-IT" sz="1400" dirty="0">
                <a:solidFill>
                  <a:srgbClr val="222222"/>
                </a:solidFill>
                <a:effectLst/>
                <a:latin typeface="Lato" panose="020F0502020204030203" pitchFamily="34" charset="0"/>
                <a:ea typeface="Calibri" panose="020F0502020204030204" pitchFamily="34" charset="0"/>
                <a:cs typeface="Times New Roman" panose="02020603050405020304" pitchFamily="18" charset="0"/>
              </a:rPr>
              <a:t> (e </a:t>
            </a:r>
            <a:r>
              <a:rPr lang="it-IT" sz="1400" dirty="0">
                <a:latin typeface="Lato" panose="020F0502020204030203" pitchFamily="34" charset="0"/>
                <a:ea typeface="Calibri" panose="020F0502020204030204" pitchFamily="34" charset="0"/>
                <a:cs typeface="Times New Roman" panose="02020603050405020304" pitchFamily="18" charset="0"/>
              </a:rPr>
              <a:t>fino a quando il documento non viene confermato e sottoscritto digitalmente)</a:t>
            </a:r>
          </a:p>
        </p:txBody>
      </p:sp>
      <p:sp>
        <p:nvSpPr>
          <p:cNvPr id="2" name="Segnaposto numero diapositiva 1">
            <a:extLst>
              <a:ext uri="{FF2B5EF4-FFF2-40B4-BE49-F238E27FC236}">
                <a16:creationId xmlns:a16="http://schemas.microsoft.com/office/drawing/2014/main" id="{EE246DDA-5A26-4265-9E43-C0656123912B}"/>
              </a:ext>
            </a:extLst>
          </p:cNvPr>
          <p:cNvSpPr>
            <a:spLocks noGrp="1"/>
          </p:cNvSpPr>
          <p:nvPr>
            <p:ph type="sldNum" sz="quarter" idx="12"/>
          </p:nvPr>
        </p:nvSpPr>
        <p:spPr/>
        <p:txBody>
          <a:bodyPr/>
          <a:lstStyle/>
          <a:p>
            <a:pPr>
              <a:defRPr/>
            </a:pPr>
            <a:fld id="{A8B41338-7C84-4DC0-93D8-4F41A16CDCCB}" type="slidenum">
              <a:rPr lang="it-IT" smtClean="0"/>
              <a:pPr>
                <a:defRPr/>
              </a:pPr>
              <a:t>30</a:t>
            </a:fld>
            <a:endParaRPr lang="it-IT"/>
          </a:p>
        </p:txBody>
      </p:sp>
    </p:spTree>
    <p:extLst>
      <p:ext uri="{BB962C8B-B14F-4D97-AF65-F5344CB8AC3E}">
        <p14:creationId xmlns:p14="http://schemas.microsoft.com/office/powerpoint/2010/main" val="19217345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5000A026-DB44-4920-A6BC-6481EAE21EF2}"/>
              </a:ext>
            </a:extLst>
          </p:cNvPr>
          <p:cNvPicPr>
            <a:picLocks noChangeAspect="1"/>
          </p:cNvPicPr>
          <p:nvPr/>
        </p:nvPicPr>
        <p:blipFill>
          <a:blip r:embed="rId2"/>
          <a:stretch>
            <a:fillRect/>
          </a:stretch>
        </p:blipFill>
        <p:spPr>
          <a:xfrm>
            <a:off x="1267313" y="1546138"/>
            <a:ext cx="2419350" cy="895350"/>
          </a:xfrm>
          <a:prstGeom prst="rect">
            <a:avLst/>
          </a:prstGeom>
          <a:ln w="3175">
            <a:solidFill>
              <a:schemeClr val="tx1"/>
            </a:solidFill>
          </a:ln>
        </p:spPr>
      </p:pic>
      <p:pic>
        <p:nvPicPr>
          <p:cNvPr id="11" name="Immagine 10">
            <a:extLst>
              <a:ext uri="{FF2B5EF4-FFF2-40B4-BE49-F238E27FC236}">
                <a16:creationId xmlns:a16="http://schemas.microsoft.com/office/drawing/2014/main" id="{8E7D8FBB-C6C0-44B3-8E6B-1F4B97531B85}"/>
              </a:ext>
            </a:extLst>
          </p:cNvPr>
          <p:cNvPicPr>
            <a:picLocks noChangeAspect="1"/>
          </p:cNvPicPr>
          <p:nvPr/>
        </p:nvPicPr>
        <p:blipFill>
          <a:blip r:embed="rId3"/>
          <a:stretch>
            <a:fillRect/>
          </a:stretch>
        </p:blipFill>
        <p:spPr>
          <a:xfrm>
            <a:off x="1267313" y="3015147"/>
            <a:ext cx="2419350" cy="2100840"/>
          </a:xfrm>
          <a:prstGeom prst="rect">
            <a:avLst/>
          </a:prstGeom>
          <a:ln w="3175">
            <a:solidFill>
              <a:schemeClr val="tx1"/>
            </a:solidFill>
          </a:ln>
          <a:effectLst/>
        </p:spPr>
      </p:pic>
      <p:pic>
        <p:nvPicPr>
          <p:cNvPr id="13" name="Immagine 12">
            <a:extLst>
              <a:ext uri="{FF2B5EF4-FFF2-40B4-BE49-F238E27FC236}">
                <a16:creationId xmlns:a16="http://schemas.microsoft.com/office/drawing/2014/main" id="{4FEF15E3-4176-402E-A1F7-4FC53F03DC14}"/>
              </a:ext>
            </a:extLst>
          </p:cNvPr>
          <p:cNvPicPr>
            <a:picLocks noChangeAspect="1"/>
          </p:cNvPicPr>
          <p:nvPr/>
        </p:nvPicPr>
        <p:blipFill>
          <a:blip r:embed="rId4"/>
          <a:stretch>
            <a:fillRect/>
          </a:stretch>
        </p:blipFill>
        <p:spPr>
          <a:xfrm>
            <a:off x="5216529" y="2792434"/>
            <a:ext cx="3070841" cy="3778529"/>
          </a:xfrm>
          <a:prstGeom prst="rect">
            <a:avLst/>
          </a:prstGeom>
          <a:ln w="3175">
            <a:solidFill>
              <a:schemeClr val="tx1"/>
            </a:solidFill>
          </a:ln>
        </p:spPr>
      </p:pic>
      <p:cxnSp>
        <p:nvCxnSpPr>
          <p:cNvPr id="14" name="Connettore 2 13">
            <a:extLst>
              <a:ext uri="{FF2B5EF4-FFF2-40B4-BE49-F238E27FC236}">
                <a16:creationId xmlns:a16="http://schemas.microsoft.com/office/drawing/2014/main" id="{FC1360B0-3E53-43CF-9B1B-66CB249301D9}"/>
              </a:ext>
            </a:extLst>
          </p:cNvPr>
          <p:cNvCxnSpPr>
            <a:cxnSpLocks/>
          </p:cNvCxnSpPr>
          <p:nvPr/>
        </p:nvCxnSpPr>
        <p:spPr>
          <a:xfrm>
            <a:off x="2476988" y="2493584"/>
            <a:ext cx="0" cy="2988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a:extLst>
              <a:ext uri="{FF2B5EF4-FFF2-40B4-BE49-F238E27FC236}">
                <a16:creationId xmlns:a16="http://schemas.microsoft.com/office/drawing/2014/main" id="{027CB623-0FD6-4B44-A9E4-2AE44061FD54}"/>
              </a:ext>
            </a:extLst>
          </p:cNvPr>
          <p:cNvCxnSpPr>
            <a:cxnSpLocks/>
          </p:cNvCxnSpPr>
          <p:nvPr/>
        </p:nvCxnSpPr>
        <p:spPr>
          <a:xfrm>
            <a:off x="3901983" y="3325438"/>
            <a:ext cx="109922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Sottotitolo 2">
            <a:extLst>
              <a:ext uri="{FF2B5EF4-FFF2-40B4-BE49-F238E27FC236}">
                <a16:creationId xmlns:a16="http://schemas.microsoft.com/office/drawing/2014/main" id="{CCD2483C-5D7A-4425-AC5B-B6BD0BC241E6}"/>
              </a:ext>
            </a:extLst>
          </p:cNvPr>
          <p:cNvSpPr>
            <a:spLocks noGrp="1"/>
          </p:cNvSpPr>
          <p:nvPr>
            <p:ph type="subTitle" idx="1"/>
          </p:nvPr>
        </p:nvSpPr>
        <p:spPr>
          <a:xfrm>
            <a:off x="973525" y="478933"/>
            <a:ext cx="6956141" cy="844492"/>
          </a:xfrm>
          <a:ln>
            <a:solidFill>
              <a:schemeClr val="accent1"/>
            </a:solidFill>
          </a:ln>
        </p:spPr>
        <p:txBody>
          <a:bodyPr/>
          <a:lstStyle/>
          <a:p>
            <a:r>
              <a:rPr lang="it-IT" sz="2000" dirty="0">
                <a:solidFill>
                  <a:schemeClr val="tx1"/>
                </a:solidFill>
                <a:latin typeface="Lato" panose="020F0502020204030203" pitchFamily="34" charset="0"/>
              </a:rPr>
              <a:t>GENERAZIONE PROVVEDIMENTO</a:t>
            </a:r>
          </a:p>
          <a:p>
            <a:r>
              <a:rPr lang="it-IT" sz="2000" u="sng" dirty="0">
                <a:solidFill>
                  <a:schemeClr val="tx1"/>
                </a:solidFill>
                <a:latin typeface="Lato" panose="020F0502020204030203" pitchFamily="34" charset="0"/>
              </a:rPr>
              <a:t> CON MODELLI DI DEFAULT</a:t>
            </a:r>
          </a:p>
        </p:txBody>
      </p:sp>
    </p:spTree>
    <p:extLst>
      <p:ext uri="{BB962C8B-B14F-4D97-AF65-F5344CB8AC3E}">
        <p14:creationId xmlns:p14="http://schemas.microsoft.com/office/powerpoint/2010/main" val="3620161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a:extLst>
              <a:ext uri="{FF2B5EF4-FFF2-40B4-BE49-F238E27FC236}">
                <a16:creationId xmlns:a16="http://schemas.microsoft.com/office/drawing/2014/main" id="{06D864C6-B224-4AC5-BFDC-ED1FA0F64843}"/>
              </a:ext>
            </a:extLst>
          </p:cNvPr>
          <p:cNvPicPr>
            <a:picLocks noGrp="1" noChangeAspect="1"/>
          </p:cNvPicPr>
          <p:nvPr>
            <p:ph idx="1"/>
          </p:nvPr>
        </p:nvPicPr>
        <p:blipFill>
          <a:blip r:embed="rId2"/>
          <a:stretch>
            <a:fillRect/>
          </a:stretch>
        </p:blipFill>
        <p:spPr>
          <a:xfrm>
            <a:off x="652394" y="1657176"/>
            <a:ext cx="4059880" cy="3234808"/>
          </a:xfrm>
          <a:ln w="3175">
            <a:solidFill>
              <a:schemeClr val="tx1"/>
            </a:solidFill>
          </a:ln>
        </p:spPr>
      </p:pic>
      <p:pic>
        <p:nvPicPr>
          <p:cNvPr id="7" name="Immagine 6">
            <a:extLst>
              <a:ext uri="{FF2B5EF4-FFF2-40B4-BE49-F238E27FC236}">
                <a16:creationId xmlns:a16="http://schemas.microsoft.com/office/drawing/2014/main" id="{3DE25E55-F440-47E4-ABD0-9318EDE78FD4}"/>
              </a:ext>
            </a:extLst>
          </p:cNvPr>
          <p:cNvPicPr>
            <a:picLocks noChangeAspect="1"/>
          </p:cNvPicPr>
          <p:nvPr/>
        </p:nvPicPr>
        <p:blipFill>
          <a:blip r:embed="rId3"/>
          <a:stretch>
            <a:fillRect/>
          </a:stretch>
        </p:blipFill>
        <p:spPr>
          <a:xfrm>
            <a:off x="5026200" y="3742870"/>
            <a:ext cx="3631254" cy="2636197"/>
          </a:xfrm>
          <a:prstGeom prst="rect">
            <a:avLst/>
          </a:prstGeom>
          <a:ln w="3175">
            <a:solidFill>
              <a:schemeClr val="tx1"/>
            </a:solidFill>
          </a:ln>
        </p:spPr>
      </p:pic>
      <p:sp>
        <p:nvSpPr>
          <p:cNvPr id="13" name="Freccia angolare bidirezionale 12">
            <a:extLst>
              <a:ext uri="{FF2B5EF4-FFF2-40B4-BE49-F238E27FC236}">
                <a16:creationId xmlns:a16="http://schemas.microsoft.com/office/drawing/2014/main" id="{A8C8C006-3341-4BA0-AAE8-EE33065E280D}"/>
              </a:ext>
            </a:extLst>
          </p:cNvPr>
          <p:cNvSpPr/>
          <p:nvPr/>
        </p:nvSpPr>
        <p:spPr>
          <a:xfrm flipH="1">
            <a:off x="3677054" y="5060968"/>
            <a:ext cx="894946" cy="758758"/>
          </a:xfrm>
          <a:prstGeom prst="leftUpArrow">
            <a:avLst>
              <a:gd name="adj1" fmla="val 6604"/>
              <a:gd name="adj2" fmla="val 25000"/>
              <a:gd name="adj3" fmla="val 10849"/>
            </a:avLst>
          </a:prstGeom>
          <a:solidFill>
            <a:schemeClr val="tx2">
              <a:lumMod val="40000"/>
              <a:lumOff val="60000"/>
            </a:schemeClr>
          </a:solidFill>
        </p:spPr>
        <p:style>
          <a:lnRef idx="2">
            <a:schemeClr val="dk1"/>
          </a:lnRef>
          <a:fillRef idx="1">
            <a:schemeClr val="lt1"/>
          </a:fillRef>
          <a:effectRef idx="0">
            <a:schemeClr val="dk1"/>
          </a:effectRef>
          <a:fontRef idx="minor">
            <a:schemeClr val="dk1"/>
          </a:fontRef>
        </p:style>
        <p:txBody>
          <a:bodyPr spcFirstLastPara="0" vert="horz" wrap="square" lIns="37291" tIns="37291" rIns="37291" bIns="37291" numCol="1" spcCol="1270" rtlCol="0" anchor="ctr" anchorCtr="0">
            <a:noAutofit/>
          </a:bodyPr>
          <a:lstStyle/>
          <a:p>
            <a:pPr algn="ctr" defTabSz="800100">
              <a:spcBef>
                <a:spcPct val="0"/>
              </a:spcBef>
              <a:spcAft>
                <a:spcPts val="0"/>
              </a:spcAft>
            </a:pPr>
            <a:endParaRPr lang="it-IT" sz="1800" kern="1200" baseline="0" dirty="0">
              <a:solidFill>
                <a:schemeClr val="tx1"/>
              </a:solidFill>
            </a:endParaRPr>
          </a:p>
        </p:txBody>
      </p:sp>
      <p:sp>
        <p:nvSpPr>
          <p:cNvPr id="6" name="Sottotitolo 2">
            <a:extLst>
              <a:ext uri="{FF2B5EF4-FFF2-40B4-BE49-F238E27FC236}">
                <a16:creationId xmlns:a16="http://schemas.microsoft.com/office/drawing/2014/main" id="{1421BEDF-AE9D-4B96-A09D-58F665ECBC6E}"/>
              </a:ext>
            </a:extLst>
          </p:cNvPr>
          <p:cNvSpPr txBox="1">
            <a:spLocks/>
          </p:cNvSpPr>
          <p:nvPr/>
        </p:nvSpPr>
        <p:spPr bwMode="auto">
          <a:xfrm>
            <a:off x="973525" y="478933"/>
            <a:ext cx="6956141" cy="844492"/>
          </a:xfrm>
          <a:prstGeom prst="rect">
            <a:avLst/>
          </a:prstGeom>
          <a:no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it-IT" sz="2000" dirty="0">
                <a:latin typeface="Lato" panose="020F0502020204030203" pitchFamily="34" charset="0"/>
              </a:rPr>
              <a:t>GENERAZIONE PROVVEDIMENTO</a:t>
            </a:r>
          </a:p>
          <a:p>
            <a:pPr marL="0" indent="0" algn="ctr">
              <a:buNone/>
            </a:pPr>
            <a:r>
              <a:rPr lang="it-IT" sz="2000" u="sng" dirty="0">
                <a:latin typeface="Lato" panose="020F0502020204030203" pitchFamily="34" charset="0"/>
              </a:rPr>
              <a:t> CON IMPORTAZIONE DI FILES</a:t>
            </a:r>
          </a:p>
        </p:txBody>
      </p:sp>
      <p:sp>
        <p:nvSpPr>
          <p:cNvPr id="2" name="Segnaposto numero diapositiva 1">
            <a:extLst>
              <a:ext uri="{FF2B5EF4-FFF2-40B4-BE49-F238E27FC236}">
                <a16:creationId xmlns:a16="http://schemas.microsoft.com/office/drawing/2014/main" id="{1A1ECF87-C615-4ADC-978C-AEE3F78D2E7E}"/>
              </a:ext>
            </a:extLst>
          </p:cNvPr>
          <p:cNvSpPr>
            <a:spLocks noGrp="1"/>
          </p:cNvSpPr>
          <p:nvPr>
            <p:ph type="sldNum" sz="quarter" idx="12"/>
          </p:nvPr>
        </p:nvSpPr>
        <p:spPr/>
        <p:txBody>
          <a:bodyPr/>
          <a:lstStyle/>
          <a:p>
            <a:pPr>
              <a:defRPr/>
            </a:pPr>
            <a:fld id="{A8B41338-7C84-4DC0-93D8-4F41A16CDCCB}" type="slidenum">
              <a:rPr lang="it-IT" smtClean="0"/>
              <a:pPr>
                <a:defRPr/>
              </a:pPr>
              <a:t>32</a:t>
            </a:fld>
            <a:endParaRPr lang="it-IT"/>
          </a:p>
        </p:txBody>
      </p:sp>
    </p:spTree>
    <p:extLst>
      <p:ext uri="{BB962C8B-B14F-4D97-AF65-F5344CB8AC3E}">
        <p14:creationId xmlns:p14="http://schemas.microsoft.com/office/powerpoint/2010/main" val="3906280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B7C461C2-4D0C-4273-B80C-648DF65EE53C}"/>
              </a:ext>
            </a:extLst>
          </p:cNvPr>
          <p:cNvSpPr txBox="1">
            <a:spLocks noGrp="1"/>
          </p:cNvSpPr>
          <p:nvPr>
            <p:ph idx="1"/>
          </p:nvPr>
        </p:nvSpPr>
        <p:spPr>
          <a:xfrm>
            <a:off x="497393" y="413934"/>
            <a:ext cx="8229600" cy="5208605"/>
          </a:xfrm>
          <a:prstGeom prst="rect">
            <a:avLst/>
          </a:prstGeom>
          <a:noFill/>
          <a:ln w="3175">
            <a:solidFill>
              <a:schemeClr val="tx1"/>
            </a:solidFill>
          </a:ln>
        </p:spPr>
        <p:txBody>
          <a:bodyPr wrap="square">
            <a:spAutoFit/>
          </a:bodyPr>
          <a:lstStyle/>
          <a:p>
            <a:pPr marL="0" indent="0" algn="ctr">
              <a:lnSpc>
                <a:spcPct val="107000"/>
              </a:lnSpc>
              <a:spcBef>
                <a:spcPts val="0"/>
              </a:spcBef>
              <a:spcAft>
                <a:spcPts val="0"/>
              </a:spcAft>
              <a:buNone/>
            </a:pPr>
            <a:r>
              <a:rPr lang="it-IT" sz="1400" dirty="0">
                <a:latin typeface="Lato" panose="020F0502020204030203" pitchFamily="34" charset="0"/>
                <a:ea typeface="Calibri" panose="020F0502020204030204" pitchFamily="34" charset="0"/>
                <a:cs typeface="Times New Roman" panose="02020603050405020304" pitchFamily="18" charset="0"/>
              </a:rPr>
              <a:t>(… SEGUE) </a:t>
            </a:r>
            <a:r>
              <a:rPr lang="it-IT" sz="1600" b="1" u="sng" dirty="0">
                <a:highlight>
                  <a:srgbClr val="FFFF00"/>
                </a:highlight>
                <a:latin typeface="Lato" panose="020F0502020204030203" pitchFamily="34" charset="0"/>
                <a:ea typeface="Calibri" panose="020F0502020204030204" pitchFamily="34" charset="0"/>
                <a:cs typeface="Times New Roman" panose="02020603050405020304" pitchFamily="18" charset="0"/>
              </a:rPr>
              <a:t>CONSEGUENZE SULLA </a:t>
            </a:r>
            <a:r>
              <a:rPr lang="it-IT" sz="1600" b="1" u="sng" dirty="0">
                <a:effectLst/>
                <a:highlight>
                  <a:srgbClr val="FFFF00"/>
                </a:highlight>
                <a:latin typeface="Lato" panose="020F0502020204030203" pitchFamily="34" charset="0"/>
                <a:ea typeface="Calibri" panose="020F0502020204030204" pitchFamily="34" charset="0"/>
                <a:cs typeface="Times New Roman" panose="02020603050405020304" pitchFamily="18" charset="0"/>
              </a:rPr>
              <a:t>REDAZIONE DEGLI ATTI</a:t>
            </a:r>
          </a:p>
          <a:p>
            <a:pPr marL="0" indent="0" algn="ctr">
              <a:lnSpc>
                <a:spcPct val="107000"/>
              </a:lnSpc>
              <a:spcBef>
                <a:spcPts val="0"/>
              </a:spcBef>
              <a:spcAft>
                <a:spcPts val="0"/>
              </a:spcAft>
              <a:buNone/>
            </a:pPr>
            <a:r>
              <a:rPr lang="it-IT" sz="1600" dirty="0">
                <a:latin typeface="Lato" panose="020F0502020204030203" pitchFamily="34" charset="0"/>
                <a:ea typeface="Calibri" panose="020F0502020204030204" pitchFamily="34" charset="0"/>
                <a:cs typeface="Times New Roman" panose="02020603050405020304" pitchFamily="18" charset="0"/>
              </a:rPr>
              <a:t>- in particolare quando redatti in udienza -</a:t>
            </a:r>
          </a:p>
          <a:p>
            <a:pPr marL="0" indent="0" algn="ctr">
              <a:lnSpc>
                <a:spcPct val="107000"/>
              </a:lnSpc>
              <a:spcBef>
                <a:spcPts val="0"/>
              </a:spcBef>
              <a:spcAft>
                <a:spcPts val="0"/>
              </a:spcAft>
              <a:buNone/>
            </a:pPr>
            <a:r>
              <a:rPr lang="it-IT" sz="1600" b="1" dirty="0">
                <a:latin typeface="Lato" panose="020F0502020204030203" pitchFamily="34" charset="0"/>
                <a:ea typeface="Calibri" panose="020F0502020204030204" pitchFamily="34" charset="0"/>
                <a:cs typeface="Times New Roman" panose="02020603050405020304" pitchFamily="18" charset="0"/>
              </a:rPr>
              <a:t>DEL </a:t>
            </a:r>
            <a:r>
              <a:rPr lang="it-IT" sz="1600" b="1" u="sng" dirty="0">
                <a:effectLst/>
                <a:latin typeface="Lato" panose="020F0502020204030203" pitchFamily="34" charset="0"/>
                <a:ea typeface="Calibri" panose="020F0502020204030204" pitchFamily="34" charset="0"/>
                <a:cs typeface="Times New Roman" panose="02020603050405020304" pitchFamily="18" charset="0"/>
              </a:rPr>
              <a:t>VERBALE</a:t>
            </a:r>
            <a:r>
              <a:rPr lang="it-IT" sz="1600" b="1" dirty="0">
                <a:effectLst/>
                <a:latin typeface="Lato" panose="020F0502020204030203" pitchFamily="34" charset="0"/>
                <a:ea typeface="Calibri" panose="020F0502020204030204" pitchFamily="34" charset="0"/>
                <a:cs typeface="Times New Roman" panose="02020603050405020304" pitchFamily="18" charset="0"/>
              </a:rPr>
              <a:t>  E DEGLI </a:t>
            </a:r>
            <a:r>
              <a:rPr lang="it-IT" sz="1600" b="1" u="sng" dirty="0">
                <a:effectLst/>
                <a:latin typeface="Lato" panose="020F0502020204030203" pitchFamily="34" charset="0"/>
                <a:ea typeface="Calibri" panose="020F0502020204030204" pitchFamily="34" charset="0"/>
                <a:cs typeface="Times New Roman" panose="02020603050405020304" pitchFamily="18" charset="0"/>
              </a:rPr>
              <a:t>ALTRI PROVVEDIMENTI GIUDIZIALI</a:t>
            </a:r>
          </a:p>
          <a:p>
            <a:pPr marL="0" indent="0" algn="ctr">
              <a:lnSpc>
                <a:spcPct val="107000"/>
              </a:lnSpc>
              <a:spcAft>
                <a:spcPts val="800"/>
              </a:spcAft>
              <a:buNone/>
            </a:pPr>
            <a:endParaRPr lang="it-IT" sz="1600" b="1" u="sng" dirty="0">
              <a:highlight>
                <a:srgbClr val="00FFFF"/>
              </a:highlight>
              <a:latin typeface="Lato" panose="020F0502020204030203"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it-IT" sz="1600" b="1" u="sng" dirty="0">
                <a:highlight>
                  <a:srgbClr val="00FFFF"/>
                </a:highlight>
                <a:latin typeface="Lato" panose="020F0502020204030203" pitchFamily="34" charset="0"/>
                <a:ea typeface="Calibri" panose="020F0502020204030204" pitchFamily="34" charset="0"/>
                <a:cs typeface="Times New Roman" panose="02020603050405020304" pitchFamily="18" charset="0"/>
              </a:rPr>
              <a:t>POSSIBILI S</a:t>
            </a:r>
            <a:r>
              <a:rPr lang="it-IT" sz="1600" b="1" u="sng" dirty="0">
                <a:effectLst/>
                <a:highlight>
                  <a:srgbClr val="00FFFF"/>
                </a:highlight>
                <a:latin typeface="Lato" panose="020F0502020204030203" pitchFamily="34" charset="0"/>
                <a:ea typeface="Calibri" panose="020F0502020204030204" pitchFamily="34" charset="0"/>
                <a:cs typeface="Times New Roman" panose="02020603050405020304" pitchFamily="18" charset="0"/>
              </a:rPr>
              <a:t>OLUZIONI AGLI INCONVENIENTI</a:t>
            </a:r>
          </a:p>
          <a:p>
            <a:pPr marL="0" indent="0" algn="ctr">
              <a:lnSpc>
                <a:spcPct val="107000"/>
              </a:lnSpc>
              <a:spcAft>
                <a:spcPts val="800"/>
              </a:spcAft>
              <a:buNone/>
            </a:pPr>
            <a:r>
              <a:rPr lang="it-IT" sz="1600" b="1" u="sng" dirty="0">
                <a:highlight>
                  <a:srgbClr val="00FFFF"/>
                </a:highlight>
                <a:latin typeface="Lato" panose="020F0502020204030203" pitchFamily="34" charset="0"/>
                <a:ea typeface="Calibri" panose="020F0502020204030204" pitchFamily="34" charset="0"/>
                <a:cs typeface="Times New Roman" panose="02020603050405020304" pitchFamily="18" charset="0"/>
              </a:rPr>
              <a:t>ADOTTATE/ADOTTABILI NELLA PRASSI</a:t>
            </a:r>
            <a:endParaRPr lang="it-IT" sz="1600" b="1" u="sng" dirty="0">
              <a:effectLst/>
              <a:highlight>
                <a:srgbClr val="00FFFF"/>
              </a:highlight>
              <a:latin typeface="Lato" panose="020F0502020204030203" pitchFamily="34" charset="0"/>
              <a:ea typeface="Calibri" panose="020F0502020204030204" pitchFamily="34" charset="0"/>
              <a:cs typeface="Times New Roman" panose="02020603050405020304" pitchFamily="18" charset="0"/>
            </a:endParaRPr>
          </a:p>
          <a:p>
            <a:pPr algn="just">
              <a:lnSpc>
                <a:spcPts val="1700"/>
              </a:lnSpc>
              <a:spcAft>
                <a:spcPts val="800"/>
              </a:spcAft>
            </a:pPr>
            <a:r>
              <a:rPr lang="it-IT" sz="1400" dirty="0">
                <a:effectLst/>
                <a:latin typeface="Lato" panose="020F0502020204030203" pitchFamily="34" charset="0"/>
                <a:ea typeface="Calibri" panose="020F0502020204030204" pitchFamily="34" charset="0"/>
                <a:cs typeface="Times New Roman" panose="02020603050405020304" pitchFamily="18" charset="0"/>
              </a:rPr>
              <a:t>a) redazione dell’atto </a:t>
            </a:r>
            <a:r>
              <a:rPr lang="it-IT" sz="1400" u="sng" dirty="0">
                <a:effectLst/>
                <a:latin typeface="Lato" panose="020F0502020204030203" pitchFamily="34" charset="0"/>
                <a:ea typeface="Calibri" panose="020F0502020204030204" pitchFamily="34" charset="0"/>
                <a:cs typeface="Times New Roman" panose="02020603050405020304" pitchFamily="18" charset="0"/>
              </a:rPr>
              <a:t>direttamente nel programma PST</a:t>
            </a:r>
            <a:r>
              <a:rPr lang="it-IT" sz="1400" dirty="0">
                <a:effectLst/>
                <a:latin typeface="Lato" panose="020F0502020204030203" pitchFamily="34" charset="0"/>
                <a:ea typeface="Calibri" panose="020F0502020204030204" pitchFamily="34" charset="0"/>
                <a:cs typeface="Times New Roman" panose="02020603050405020304" pitchFamily="18" charset="0"/>
              </a:rPr>
              <a:t>, </a:t>
            </a:r>
            <a:r>
              <a:rPr lang="it-IT" sz="1400" b="1" dirty="0">
                <a:effectLst/>
                <a:latin typeface="Lato" panose="020F0502020204030203" pitchFamily="34" charset="0"/>
                <a:ea typeface="Calibri" panose="020F0502020204030204" pitchFamily="34" charset="0"/>
                <a:cs typeface="Times New Roman" panose="02020603050405020304" pitchFamily="18" charset="0"/>
              </a:rPr>
              <a:t>SOLO SE il TESTO DA SCRIVERE </a:t>
            </a:r>
            <a:r>
              <a:rPr lang="it-IT" sz="1400" b="1" u="sng" dirty="0">
                <a:effectLst/>
                <a:latin typeface="Lato" panose="020F0502020204030203" pitchFamily="34" charset="0"/>
                <a:ea typeface="Calibri" panose="020F0502020204030204" pitchFamily="34" charset="0"/>
                <a:cs typeface="Times New Roman" panose="02020603050405020304" pitchFamily="18" charset="0"/>
              </a:rPr>
              <a:t>È BREVE</a:t>
            </a:r>
            <a:r>
              <a:rPr lang="it-IT" sz="1400" b="1" dirty="0">
                <a:effectLst/>
                <a:latin typeface="Lato" panose="020F0502020204030203" pitchFamily="34" charset="0"/>
                <a:ea typeface="Calibri" panose="020F0502020204030204" pitchFamily="34" charset="0"/>
                <a:cs typeface="Times New Roman" panose="02020603050405020304" pitchFamily="18" charset="0"/>
              </a:rPr>
              <a:t> </a:t>
            </a:r>
            <a:r>
              <a:rPr lang="it-IT" sz="1400" dirty="0">
                <a:effectLst/>
                <a:latin typeface="Lato" panose="020F0502020204030203" pitchFamily="34" charset="0"/>
                <a:ea typeface="Calibri" panose="020F0502020204030204" pitchFamily="34" charset="0"/>
                <a:cs typeface="Times New Roman" panose="02020603050405020304" pitchFamily="18" charset="0"/>
              </a:rPr>
              <a:t>per non rischiare la chiusura del programma (es: quando può essere sufficiente indicare la presenza dei procuratori, legali, difensori delle parti che si riportano ai propri scritti difensivi e il provvedimento del giudice se è coinciso)</a:t>
            </a:r>
          </a:p>
          <a:p>
            <a:pPr algn="just">
              <a:lnSpc>
                <a:spcPts val="1700"/>
              </a:lnSpc>
              <a:spcAft>
                <a:spcPts val="800"/>
              </a:spcAft>
            </a:pPr>
            <a:r>
              <a:rPr lang="it-IT" sz="1400" dirty="0">
                <a:effectLst/>
                <a:latin typeface="Lato" panose="020F0502020204030203" pitchFamily="34" charset="0"/>
                <a:ea typeface="Calibri" panose="020F0502020204030204" pitchFamily="34" charset="0"/>
                <a:cs typeface="Times New Roman" panose="02020603050405020304" pitchFamily="18" charset="0"/>
              </a:rPr>
              <a:t>b) oppure, </a:t>
            </a:r>
            <a:r>
              <a:rPr lang="it-IT" sz="1400" b="1" dirty="0">
                <a:effectLst/>
                <a:latin typeface="Lato" panose="020F0502020204030203" pitchFamily="34" charset="0"/>
                <a:ea typeface="Calibri" panose="020F0502020204030204" pitchFamily="34" charset="0"/>
                <a:cs typeface="Times New Roman" panose="02020603050405020304" pitchFamily="18" charset="0"/>
              </a:rPr>
              <a:t>SE </a:t>
            </a:r>
            <a:r>
              <a:rPr lang="it-IT" sz="1400" b="1" dirty="0">
                <a:latin typeface="Lato" panose="020F0502020204030203" pitchFamily="34" charset="0"/>
                <a:ea typeface="Calibri" panose="020F0502020204030204" pitchFamily="34" charset="0"/>
                <a:cs typeface="Times New Roman" panose="02020603050405020304" pitchFamily="18" charset="0"/>
              </a:rPr>
              <a:t>IL TESTO DA SCRIVERE </a:t>
            </a:r>
            <a:r>
              <a:rPr lang="it-IT" sz="1400" b="1" u="sng" dirty="0">
                <a:latin typeface="Lato" panose="020F0502020204030203" pitchFamily="34" charset="0"/>
                <a:ea typeface="Calibri" panose="020F0502020204030204" pitchFamily="34" charset="0"/>
                <a:cs typeface="Times New Roman" panose="02020603050405020304" pitchFamily="18" charset="0"/>
              </a:rPr>
              <a:t>E’ LUNGO</a:t>
            </a:r>
            <a:r>
              <a:rPr lang="it-IT" sz="1400" dirty="0">
                <a:latin typeface="Lato" panose="020F0502020204030203" pitchFamily="34" charset="0"/>
                <a:ea typeface="Calibri" panose="020F0502020204030204" pitchFamily="34" charset="0"/>
                <a:cs typeface="Times New Roman" panose="02020603050405020304" pitchFamily="18" charset="0"/>
              </a:rPr>
              <a:t>, </a:t>
            </a:r>
            <a:r>
              <a:rPr lang="it-IT" sz="1400" dirty="0">
                <a:effectLst/>
                <a:latin typeface="Lato" panose="020F0502020204030203" pitchFamily="34" charset="0"/>
                <a:ea typeface="Calibri" panose="020F0502020204030204" pitchFamily="34" charset="0"/>
                <a:cs typeface="Times New Roman" panose="02020603050405020304" pitchFamily="18" charset="0"/>
              </a:rPr>
              <a:t>(es: casi di interrogatorio libero, formale o escussione testi) </a:t>
            </a:r>
            <a:r>
              <a:rPr lang="it-IT" sz="1400" u="sng" dirty="0">
                <a:effectLst/>
                <a:latin typeface="Lato" panose="020F0502020204030203" pitchFamily="34" charset="0"/>
                <a:ea typeface="Calibri" panose="020F0502020204030204" pitchFamily="34" charset="0"/>
                <a:cs typeface="Times New Roman" panose="02020603050405020304" pitchFamily="18" charset="0"/>
              </a:rPr>
              <a:t>redazione su file word aperto con programma esterno</a:t>
            </a:r>
            <a:r>
              <a:rPr lang="it-IT" sz="1400" dirty="0">
                <a:effectLst/>
                <a:latin typeface="Lato" panose="020F0502020204030203" pitchFamily="34" charset="0"/>
                <a:ea typeface="Calibri" panose="020F0502020204030204" pitchFamily="34" charset="0"/>
                <a:cs typeface="Times New Roman" panose="02020603050405020304" pitchFamily="18" charset="0"/>
              </a:rPr>
              <a:t> che viene autonomamente memorizzato, che </a:t>
            </a:r>
            <a:r>
              <a:rPr lang="it-IT" sz="1400" dirty="0" err="1">
                <a:effectLst/>
                <a:latin typeface="Lato" panose="020F0502020204030203" pitchFamily="34" charset="0"/>
                <a:ea typeface="Calibri" panose="020F0502020204030204" pitchFamily="34" charset="0"/>
                <a:cs typeface="Times New Roman" panose="02020603050405020304" pitchFamily="18" charset="0"/>
              </a:rPr>
              <a:t>và</a:t>
            </a:r>
            <a:r>
              <a:rPr lang="it-IT" sz="1400" dirty="0">
                <a:effectLst/>
                <a:latin typeface="Lato" panose="020F0502020204030203" pitchFamily="34" charset="0"/>
                <a:ea typeface="Calibri" panose="020F0502020204030204" pitchFamily="34" charset="0"/>
                <a:cs typeface="Times New Roman" panose="02020603050405020304" pitchFamily="18" charset="0"/>
              </a:rPr>
              <a:t> poi </a:t>
            </a:r>
            <a:r>
              <a:rPr lang="it-IT" sz="1400" u="sng" dirty="0">
                <a:effectLst/>
                <a:latin typeface="Lato" panose="020F0502020204030203" pitchFamily="34" charset="0"/>
                <a:ea typeface="Calibri" panose="020F0502020204030204" pitchFamily="34" charset="0"/>
                <a:cs typeface="Times New Roman" panose="02020603050405020304" pitchFamily="18" charset="0"/>
              </a:rPr>
              <a:t>esportato in formato ‘pdf’ </a:t>
            </a:r>
            <a:r>
              <a:rPr lang="it-IT" sz="1400" dirty="0">
                <a:effectLst/>
                <a:latin typeface="Lato" panose="020F0502020204030203" pitchFamily="34" charset="0"/>
                <a:ea typeface="Calibri" panose="020F0502020204030204" pitchFamily="34" charset="0"/>
                <a:cs typeface="Times New Roman" panose="02020603050405020304" pitchFamily="18" charset="0"/>
              </a:rPr>
              <a:t>e successivamente </a:t>
            </a:r>
            <a:r>
              <a:rPr lang="it-IT" sz="1400" b="1" u="sng" dirty="0">
                <a:latin typeface="Lato" panose="020F0502020204030203" pitchFamily="34" charset="0"/>
                <a:ea typeface="Calibri" panose="020F0502020204030204" pitchFamily="34" charset="0"/>
                <a:cs typeface="Times New Roman" panose="02020603050405020304" pitchFamily="18" charset="0"/>
              </a:rPr>
              <a:t>IMPORTATO</a:t>
            </a:r>
            <a:r>
              <a:rPr lang="it-IT" sz="1400" b="1" u="sng" dirty="0">
                <a:effectLst/>
                <a:latin typeface="Lato" panose="020F0502020204030203" pitchFamily="34" charset="0"/>
                <a:ea typeface="Calibri" panose="020F0502020204030204" pitchFamily="34" charset="0"/>
                <a:cs typeface="Times New Roman" panose="02020603050405020304" pitchFamily="18" charset="0"/>
              </a:rPr>
              <a:t> nel PST </a:t>
            </a:r>
            <a:r>
              <a:rPr lang="it-IT" sz="1400" u="sng" dirty="0">
                <a:effectLst/>
                <a:latin typeface="Lato" panose="020F0502020204030203" pitchFamily="34" charset="0"/>
                <a:ea typeface="Calibri" panose="020F0502020204030204" pitchFamily="34" charset="0"/>
                <a:cs typeface="Times New Roman" panose="02020603050405020304" pitchFamily="18" charset="0"/>
              </a:rPr>
              <a:t>come </a:t>
            </a:r>
            <a:r>
              <a:rPr lang="it-IT" sz="1400" b="1" u="sng" dirty="0">
                <a:effectLst/>
                <a:latin typeface="Lato" panose="020F0502020204030203" pitchFamily="34" charset="0"/>
                <a:ea typeface="Calibri" panose="020F0502020204030204" pitchFamily="34" charset="0"/>
                <a:cs typeface="Times New Roman" panose="02020603050405020304" pitchFamily="18" charset="0"/>
              </a:rPr>
              <a:t>file allegato</a:t>
            </a:r>
            <a:r>
              <a:rPr lang="it-IT" sz="1400" dirty="0">
                <a:effectLst/>
                <a:latin typeface="Lato" panose="020F0502020204030203" pitchFamily="34" charset="0"/>
                <a:ea typeface="Calibri" panose="020F0502020204030204" pitchFamily="34" charset="0"/>
                <a:cs typeface="Times New Roman" panose="02020603050405020304" pitchFamily="18" charset="0"/>
              </a:rPr>
              <a:t>;</a:t>
            </a:r>
          </a:p>
          <a:p>
            <a:pPr algn="just">
              <a:lnSpc>
                <a:spcPts val="1700"/>
              </a:lnSpc>
              <a:spcAft>
                <a:spcPts val="800"/>
              </a:spcAft>
            </a:pPr>
            <a:r>
              <a:rPr lang="it-IT" sz="1400" dirty="0">
                <a:effectLst/>
                <a:latin typeface="Lato" panose="020F0502020204030203" pitchFamily="34" charset="0"/>
                <a:ea typeface="Calibri" panose="020F0502020204030204" pitchFamily="34" charset="0"/>
                <a:cs typeface="Times New Roman" panose="02020603050405020304" pitchFamily="18" charset="0"/>
              </a:rPr>
              <a:t>c) oppure: </a:t>
            </a:r>
            <a:r>
              <a:rPr lang="it-IT" sz="1400" u="sng" dirty="0">
                <a:effectLst/>
                <a:latin typeface="Lato" panose="020F0502020204030203" pitchFamily="34" charset="0"/>
                <a:ea typeface="Calibri" panose="020F0502020204030204" pitchFamily="34" charset="0"/>
                <a:cs typeface="Times New Roman" panose="02020603050405020304" pitchFamily="18" charset="0"/>
              </a:rPr>
              <a:t>redazione su file </a:t>
            </a:r>
            <a:r>
              <a:rPr lang="it-IT" sz="1400" u="sng" dirty="0">
                <a:latin typeface="Lato" panose="020F0502020204030203" pitchFamily="34" charset="0"/>
                <a:ea typeface="Calibri" panose="020F0502020204030204" pitchFamily="34" charset="0"/>
                <a:cs typeface="Times New Roman" panose="02020603050405020304" pitchFamily="18" charset="0"/>
              </a:rPr>
              <a:t>word a</a:t>
            </a:r>
            <a:r>
              <a:rPr lang="it-IT" sz="1400" u="sng" dirty="0">
                <a:effectLst/>
                <a:latin typeface="Lato" panose="020F0502020204030203" pitchFamily="34" charset="0"/>
                <a:ea typeface="Calibri" panose="020F0502020204030204" pitchFamily="34" charset="0"/>
                <a:cs typeface="Times New Roman" panose="02020603050405020304" pitchFamily="18" charset="0"/>
              </a:rPr>
              <a:t>perto con programma esterno</a:t>
            </a:r>
            <a:r>
              <a:rPr lang="it-IT" sz="1400" dirty="0">
                <a:effectLst/>
                <a:latin typeface="Lato" panose="020F0502020204030203" pitchFamily="34" charset="0"/>
                <a:ea typeface="Calibri" panose="020F0502020204030204" pitchFamily="34" charset="0"/>
                <a:cs typeface="Times New Roman" panose="02020603050405020304" pitchFamily="18" charset="0"/>
              </a:rPr>
              <a:t> ed il cui contenuto -ossia </a:t>
            </a:r>
            <a:r>
              <a:rPr lang="it-IT" sz="1400" u="sng" dirty="0">
                <a:effectLst/>
                <a:latin typeface="Lato" panose="020F0502020204030203" pitchFamily="34" charset="0"/>
                <a:ea typeface="Calibri" panose="020F0502020204030204" pitchFamily="34" charset="0"/>
                <a:cs typeface="Times New Roman" panose="02020603050405020304" pitchFamily="18" charset="0"/>
              </a:rPr>
              <a:t>il testo</a:t>
            </a:r>
            <a:r>
              <a:rPr lang="it-IT" sz="1400" dirty="0">
                <a:effectLst/>
                <a:latin typeface="Lato" panose="020F0502020204030203" pitchFamily="34" charset="0"/>
                <a:ea typeface="Calibri" panose="020F0502020204030204" pitchFamily="34" charset="0"/>
                <a:cs typeface="Times New Roman" panose="02020603050405020304" pitchFamily="18" charset="0"/>
              </a:rPr>
              <a:t> di quanto viene </a:t>
            </a:r>
            <a:r>
              <a:rPr lang="it-IT" sz="1400" dirty="0">
                <a:latin typeface="Lato" panose="020F0502020204030203" pitchFamily="34" charset="0"/>
                <a:ea typeface="Calibri" panose="020F0502020204030204" pitchFamily="34" charset="0"/>
                <a:cs typeface="Times New Roman" panose="02020603050405020304" pitchFamily="18" charset="0"/>
              </a:rPr>
              <a:t>SCRITTO</a:t>
            </a:r>
            <a:r>
              <a:rPr lang="it-IT" sz="1400" dirty="0">
                <a:effectLst/>
                <a:latin typeface="Lato" panose="020F0502020204030203" pitchFamily="34" charset="0"/>
                <a:ea typeface="Calibri" panose="020F0502020204030204" pitchFamily="34" charset="0"/>
                <a:cs typeface="Times New Roman" panose="02020603050405020304" pitchFamily="18" charset="0"/>
              </a:rPr>
              <a:t> oppure </a:t>
            </a:r>
            <a:r>
              <a:rPr lang="it-IT" sz="1400" u="sng" dirty="0">
                <a:effectLst/>
                <a:latin typeface="Lato" panose="020F0502020204030203" pitchFamily="34" charset="0"/>
                <a:ea typeface="Calibri" panose="020F0502020204030204" pitchFamily="34" charset="0"/>
                <a:cs typeface="Times New Roman" panose="02020603050405020304" pitchFamily="18" charset="0"/>
              </a:rPr>
              <a:t>DETTATO</a:t>
            </a:r>
            <a:r>
              <a:rPr lang="it-IT" sz="1400" dirty="0">
                <a:effectLst/>
                <a:latin typeface="Lato" panose="020F0502020204030203" pitchFamily="34" charset="0"/>
                <a:ea typeface="Calibri" panose="020F0502020204030204" pitchFamily="34" charset="0"/>
                <a:cs typeface="Times New Roman" panose="02020603050405020304" pitchFamily="18" charset="0"/>
              </a:rPr>
              <a:t> nel programma (word)- viene </a:t>
            </a:r>
            <a:r>
              <a:rPr lang="it-IT" sz="1400" u="sng" dirty="0">
                <a:effectLst/>
                <a:latin typeface="Lato" panose="020F0502020204030203" pitchFamily="34" charset="0"/>
                <a:ea typeface="Calibri" panose="020F0502020204030204" pitchFamily="34" charset="0"/>
                <a:cs typeface="Times New Roman" panose="02020603050405020304" pitchFamily="18" charset="0"/>
              </a:rPr>
              <a:t>poi </a:t>
            </a:r>
            <a:r>
              <a:rPr lang="it-IT" sz="1400" b="1" u="sng" dirty="0">
                <a:effectLst/>
                <a:latin typeface="Lato" panose="020F0502020204030203" pitchFamily="34" charset="0"/>
                <a:ea typeface="Calibri" panose="020F0502020204030204" pitchFamily="34" charset="0"/>
                <a:cs typeface="Times New Roman" panose="02020603050405020304" pitchFamily="18" charset="0"/>
              </a:rPr>
              <a:t>copiato ed incollato nel ‘modello’</a:t>
            </a:r>
            <a:r>
              <a:rPr lang="it-IT" sz="1400" b="1" dirty="0">
                <a:effectLst/>
                <a:latin typeface="Lato" panose="020F0502020204030203" pitchFamily="34" charset="0"/>
                <a:ea typeface="Calibri" panose="020F0502020204030204" pitchFamily="34" charset="0"/>
                <a:cs typeface="Times New Roman" panose="02020603050405020304" pitchFamily="18" charset="0"/>
              </a:rPr>
              <a:t> </a:t>
            </a:r>
            <a:r>
              <a:rPr lang="it-IT" sz="1400" dirty="0">
                <a:effectLst/>
                <a:latin typeface="Lato" panose="020F0502020204030203" pitchFamily="34" charset="0"/>
                <a:ea typeface="Calibri" panose="020F0502020204030204" pitchFamily="34" charset="0"/>
                <a:cs typeface="Times New Roman" panose="02020603050405020304" pitchFamily="18" charset="0"/>
              </a:rPr>
              <a:t> (di verbale o altro atto) </a:t>
            </a:r>
            <a:r>
              <a:rPr lang="it-IT" sz="1400" b="1" dirty="0">
                <a:effectLst/>
                <a:latin typeface="Lato" panose="020F0502020204030203" pitchFamily="34" charset="0"/>
                <a:ea typeface="Calibri" panose="020F0502020204030204" pitchFamily="34" charset="0"/>
                <a:cs typeface="Times New Roman" panose="02020603050405020304" pitchFamily="18" charset="0"/>
              </a:rPr>
              <a:t>esistente di default nel PST</a:t>
            </a:r>
            <a:r>
              <a:rPr lang="it-IT" sz="1400" dirty="0">
                <a:effectLst/>
                <a:latin typeface="Lato" panose="020F0502020204030203" pitchFamily="34" charset="0"/>
                <a:ea typeface="Calibri" panose="020F0502020204030204" pitchFamily="34" charset="0"/>
                <a:cs typeface="Times New Roman" panose="02020603050405020304" pitchFamily="18" charset="0"/>
              </a:rPr>
              <a:t>;</a:t>
            </a:r>
          </a:p>
          <a:p>
            <a:pPr algn="just">
              <a:lnSpc>
                <a:spcPts val="1700"/>
              </a:lnSpc>
              <a:spcAft>
                <a:spcPts val="800"/>
              </a:spcAft>
            </a:pPr>
            <a:r>
              <a:rPr lang="it-IT" sz="1400" dirty="0">
                <a:latin typeface="Lato" panose="020F0502020204030203" pitchFamily="34" charset="0"/>
                <a:ea typeface="Calibri" panose="020F0502020204030204" pitchFamily="34" charset="0"/>
                <a:cs typeface="Times New Roman" panose="02020603050405020304" pitchFamily="18" charset="0"/>
              </a:rPr>
              <a:t>d) alcuni giudici fanno utilizzare dagli avvocati il </a:t>
            </a:r>
            <a:r>
              <a:rPr lang="it-IT" sz="1400" u="sng" dirty="0">
                <a:latin typeface="Lato" panose="020F0502020204030203" pitchFamily="34" charset="0"/>
                <a:ea typeface="Calibri" panose="020F0502020204030204" pitchFamily="34" charset="0"/>
                <a:cs typeface="Times New Roman" panose="02020603050405020304" pitchFamily="18" charset="0"/>
              </a:rPr>
              <a:t>programma  ‘Note di udienza</a:t>
            </a:r>
            <a:r>
              <a:rPr lang="it-IT" sz="1400" dirty="0">
                <a:latin typeface="Lato" panose="020F0502020204030203" pitchFamily="34" charset="0"/>
                <a:ea typeface="Calibri" panose="020F0502020204030204" pitchFamily="34" charset="0"/>
                <a:cs typeface="Times New Roman" panose="02020603050405020304" pitchFamily="18" charset="0"/>
              </a:rPr>
              <a:t>’</a:t>
            </a:r>
            <a:endParaRPr lang="it-IT" sz="1400" dirty="0">
              <a:effectLst/>
              <a:latin typeface="Lato" panose="020F0502020204030203" pitchFamily="34" charset="0"/>
              <a:ea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552A1972-1594-415C-9DC1-171EC08B124A}"/>
              </a:ext>
            </a:extLst>
          </p:cNvPr>
          <p:cNvSpPr>
            <a:spLocks noGrp="1"/>
          </p:cNvSpPr>
          <p:nvPr>
            <p:ph type="sldNum" sz="quarter" idx="12"/>
          </p:nvPr>
        </p:nvSpPr>
        <p:spPr/>
        <p:txBody>
          <a:bodyPr/>
          <a:lstStyle/>
          <a:p>
            <a:pPr>
              <a:defRPr/>
            </a:pPr>
            <a:fld id="{A8B41338-7C84-4DC0-93D8-4F41A16CDCCB}" type="slidenum">
              <a:rPr lang="it-IT" smtClean="0"/>
              <a:pPr>
                <a:defRPr/>
              </a:pPr>
              <a:t>33</a:t>
            </a:fld>
            <a:endParaRPr lang="it-IT"/>
          </a:p>
        </p:txBody>
      </p:sp>
    </p:spTree>
    <p:extLst>
      <p:ext uri="{BB962C8B-B14F-4D97-AF65-F5344CB8AC3E}">
        <p14:creationId xmlns:p14="http://schemas.microsoft.com/office/powerpoint/2010/main" val="41860307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a:extLst>
              <a:ext uri="{FF2B5EF4-FFF2-40B4-BE49-F238E27FC236}">
                <a16:creationId xmlns:a16="http://schemas.microsoft.com/office/drawing/2014/main" id="{2A0FCC68-2598-4B85-8789-D809A0DD98FA}"/>
              </a:ext>
            </a:extLst>
          </p:cNvPr>
          <p:cNvPicPr>
            <a:picLocks noGrp="1"/>
          </p:cNvPicPr>
          <p:nvPr>
            <p:ph idx="1"/>
          </p:nvPr>
        </p:nvPicPr>
        <p:blipFill>
          <a:blip r:embed="rId2"/>
          <a:stretch>
            <a:fillRect/>
          </a:stretch>
        </p:blipFill>
        <p:spPr>
          <a:xfrm>
            <a:off x="1322711" y="1813018"/>
            <a:ext cx="6645632" cy="4043735"/>
          </a:xfrm>
          <a:prstGeom prst="rect">
            <a:avLst/>
          </a:prstGeom>
          <a:ln>
            <a:solidFill>
              <a:schemeClr val="tx1"/>
            </a:solidFill>
          </a:ln>
        </p:spPr>
      </p:pic>
      <p:sp>
        <p:nvSpPr>
          <p:cNvPr id="2" name="Segnaposto numero diapositiva 1">
            <a:extLst>
              <a:ext uri="{FF2B5EF4-FFF2-40B4-BE49-F238E27FC236}">
                <a16:creationId xmlns:a16="http://schemas.microsoft.com/office/drawing/2014/main" id="{E097C353-71ED-4D6B-ABF4-F347ED464A03}"/>
              </a:ext>
            </a:extLst>
          </p:cNvPr>
          <p:cNvSpPr>
            <a:spLocks noGrp="1"/>
          </p:cNvSpPr>
          <p:nvPr>
            <p:ph type="sldNum" sz="quarter" idx="12"/>
          </p:nvPr>
        </p:nvSpPr>
        <p:spPr/>
        <p:txBody>
          <a:bodyPr/>
          <a:lstStyle/>
          <a:p>
            <a:pPr>
              <a:defRPr/>
            </a:pPr>
            <a:fld id="{A8B41338-7C84-4DC0-93D8-4F41A16CDCCB}" type="slidenum">
              <a:rPr lang="it-IT" smtClean="0"/>
              <a:pPr>
                <a:defRPr/>
              </a:pPr>
              <a:t>34</a:t>
            </a:fld>
            <a:endParaRPr lang="it-IT"/>
          </a:p>
        </p:txBody>
      </p:sp>
      <p:sp>
        <p:nvSpPr>
          <p:cNvPr id="3" name="CasellaDiTesto 2">
            <a:extLst>
              <a:ext uri="{FF2B5EF4-FFF2-40B4-BE49-F238E27FC236}">
                <a16:creationId xmlns:a16="http://schemas.microsoft.com/office/drawing/2014/main" id="{AF42B531-4E2E-4F73-B28F-915DAF8DF921}"/>
              </a:ext>
            </a:extLst>
          </p:cNvPr>
          <p:cNvSpPr txBox="1"/>
          <p:nvPr/>
        </p:nvSpPr>
        <p:spPr>
          <a:xfrm>
            <a:off x="1979629" y="603315"/>
            <a:ext cx="5175315" cy="400110"/>
          </a:xfrm>
          <a:prstGeom prst="rect">
            <a:avLst/>
          </a:prstGeom>
          <a:noFill/>
          <a:ln>
            <a:noFill/>
          </a:ln>
        </p:spPr>
        <p:txBody>
          <a:bodyPr wrap="square" rtlCol="0">
            <a:spAutoFit/>
          </a:bodyPr>
          <a:lstStyle/>
          <a:p>
            <a:pPr algn="ctr"/>
            <a:r>
              <a:rPr lang="it-IT" sz="2000" b="1" u="sng" dirty="0">
                <a:solidFill>
                  <a:srgbClr val="FF0000"/>
                </a:solidFill>
                <a:effectLst/>
                <a:latin typeface="Lato" panose="020F0502020204030203" pitchFamily="34" charset="0"/>
                <a:ea typeface="Times New Roman" panose="02020603050405020304" pitchFamily="18" charset="0"/>
              </a:rPr>
              <a:t>LA FINESTRA CHE PIÙ TEMIAMO …</a:t>
            </a:r>
          </a:p>
        </p:txBody>
      </p:sp>
    </p:spTree>
    <p:extLst>
      <p:ext uri="{BB962C8B-B14F-4D97-AF65-F5344CB8AC3E}">
        <p14:creationId xmlns:p14="http://schemas.microsoft.com/office/powerpoint/2010/main" val="20848981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B7C461C2-4D0C-4273-B80C-648DF65EE53C}"/>
              </a:ext>
            </a:extLst>
          </p:cNvPr>
          <p:cNvSpPr txBox="1">
            <a:spLocks noGrp="1"/>
          </p:cNvSpPr>
          <p:nvPr>
            <p:ph idx="1"/>
          </p:nvPr>
        </p:nvSpPr>
        <p:spPr>
          <a:xfrm>
            <a:off x="261257" y="480527"/>
            <a:ext cx="8565502" cy="5878404"/>
          </a:xfrm>
          <a:prstGeom prst="rect">
            <a:avLst/>
          </a:prstGeom>
          <a:noFill/>
          <a:ln w="3175">
            <a:solidFill>
              <a:schemeClr val="tx1"/>
            </a:solidFill>
          </a:ln>
        </p:spPr>
        <p:txBody>
          <a:bodyPr wrap="square">
            <a:spAutoFit/>
          </a:bodyPr>
          <a:lstStyle/>
          <a:p>
            <a:pPr marL="0" indent="0" algn="ctr">
              <a:lnSpc>
                <a:spcPct val="107000"/>
              </a:lnSpc>
              <a:spcBef>
                <a:spcPts val="0"/>
              </a:spcBef>
              <a:spcAft>
                <a:spcPts val="0"/>
              </a:spcAft>
              <a:buNone/>
            </a:pPr>
            <a:endParaRPr lang="it-IT" dirty="0">
              <a:effectLst/>
              <a:latin typeface="+mj-lt"/>
              <a:ea typeface="Calibri" panose="020F0502020204030204" pitchFamily="34" charset="0"/>
              <a:cs typeface="Times New Roman" panose="02020603050405020304" pitchFamily="18" charset="0"/>
            </a:endParaRPr>
          </a:p>
          <a:p>
            <a:pPr marL="0" indent="0" algn="ctr">
              <a:lnSpc>
                <a:spcPct val="107000"/>
              </a:lnSpc>
              <a:spcBef>
                <a:spcPts val="0"/>
              </a:spcBef>
              <a:spcAft>
                <a:spcPts val="0"/>
              </a:spcAft>
              <a:buNone/>
            </a:pPr>
            <a:endParaRPr lang="it-IT" dirty="0">
              <a:latin typeface="+mj-lt"/>
              <a:ea typeface="Calibri" panose="020F0502020204030204" pitchFamily="34" charset="0"/>
              <a:cs typeface="Times New Roman" panose="02020603050405020304" pitchFamily="18" charset="0"/>
            </a:endParaRPr>
          </a:p>
          <a:p>
            <a:pPr marL="0" indent="0" algn="ctr">
              <a:lnSpc>
                <a:spcPct val="107000"/>
              </a:lnSpc>
              <a:spcBef>
                <a:spcPts val="0"/>
              </a:spcBef>
              <a:spcAft>
                <a:spcPts val="0"/>
              </a:spcAft>
              <a:buNone/>
            </a:pPr>
            <a:endParaRPr lang="it-IT" dirty="0">
              <a:effectLst/>
              <a:latin typeface="+mj-lt"/>
              <a:ea typeface="Calibri" panose="020F0502020204030204" pitchFamily="34" charset="0"/>
              <a:cs typeface="Times New Roman" panose="02020603050405020304" pitchFamily="18" charset="0"/>
            </a:endParaRPr>
          </a:p>
          <a:p>
            <a:pPr marL="0" indent="0" algn="ctr">
              <a:lnSpc>
                <a:spcPct val="107000"/>
              </a:lnSpc>
              <a:spcBef>
                <a:spcPts val="0"/>
              </a:spcBef>
              <a:spcAft>
                <a:spcPts val="0"/>
              </a:spcAft>
              <a:buNone/>
            </a:pPr>
            <a:endParaRPr lang="it-IT" dirty="0">
              <a:latin typeface="+mj-lt"/>
              <a:ea typeface="Calibri" panose="020F0502020204030204" pitchFamily="34" charset="0"/>
              <a:cs typeface="Times New Roman" panose="02020603050405020304" pitchFamily="18" charset="0"/>
            </a:endParaRPr>
          </a:p>
          <a:p>
            <a:pPr marL="0" indent="0" algn="ctr">
              <a:lnSpc>
                <a:spcPct val="107000"/>
              </a:lnSpc>
              <a:spcBef>
                <a:spcPts val="0"/>
              </a:spcBef>
              <a:spcAft>
                <a:spcPts val="0"/>
              </a:spcAft>
              <a:buNone/>
            </a:pPr>
            <a:r>
              <a:rPr lang="it-IT" sz="3600" dirty="0">
                <a:effectLst/>
                <a:latin typeface="+mj-lt"/>
                <a:ea typeface="Calibri" panose="020F0502020204030204" pitchFamily="34" charset="0"/>
                <a:cs typeface="Times New Roman" panose="02020603050405020304" pitchFamily="18" charset="0"/>
              </a:rPr>
              <a:t>GRAZIE PER L’ATTENZIONE</a:t>
            </a:r>
          </a:p>
          <a:p>
            <a:pPr marL="0" indent="0" algn="ctr">
              <a:lnSpc>
                <a:spcPct val="107000"/>
              </a:lnSpc>
              <a:spcBef>
                <a:spcPts val="0"/>
              </a:spcBef>
              <a:spcAft>
                <a:spcPts val="0"/>
              </a:spcAft>
              <a:buNone/>
            </a:pPr>
            <a:endParaRPr lang="it-IT" dirty="0">
              <a:effectLst/>
              <a:latin typeface="+mj-lt"/>
              <a:ea typeface="Calibri" panose="020F0502020204030204" pitchFamily="34" charset="0"/>
              <a:cs typeface="Times New Roman" panose="02020603050405020304" pitchFamily="18" charset="0"/>
            </a:endParaRPr>
          </a:p>
          <a:p>
            <a:pPr marL="0" indent="0" algn="ctr">
              <a:lnSpc>
                <a:spcPct val="107000"/>
              </a:lnSpc>
              <a:spcBef>
                <a:spcPts val="0"/>
              </a:spcBef>
              <a:spcAft>
                <a:spcPts val="0"/>
              </a:spcAft>
              <a:buNone/>
            </a:pPr>
            <a:endParaRPr lang="it-IT" dirty="0">
              <a:latin typeface="+mj-lt"/>
              <a:ea typeface="Calibri" panose="020F0502020204030204" pitchFamily="34" charset="0"/>
              <a:cs typeface="Times New Roman" panose="02020603050405020304" pitchFamily="18" charset="0"/>
            </a:endParaRPr>
          </a:p>
          <a:p>
            <a:pPr marL="0" indent="0" algn="ctr">
              <a:lnSpc>
                <a:spcPct val="107000"/>
              </a:lnSpc>
              <a:spcBef>
                <a:spcPts val="0"/>
              </a:spcBef>
              <a:spcAft>
                <a:spcPts val="0"/>
              </a:spcAft>
              <a:buNone/>
            </a:pPr>
            <a:endParaRPr lang="it-IT" dirty="0">
              <a:effectLst/>
              <a:latin typeface="+mj-lt"/>
              <a:ea typeface="Calibri" panose="020F0502020204030204" pitchFamily="34" charset="0"/>
              <a:cs typeface="Times New Roman" panose="02020603050405020304" pitchFamily="18" charset="0"/>
            </a:endParaRPr>
          </a:p>
          <a:p>
            <a:pPr marL="0" indent="0" algn="ctr">
              <a:lnSpc>
                <a:spcPct val="107000"/>
              </a:lnSpc>
              <a:spcBef>
                <a:spcPts val="0"/>
              </a:spcBef>
              <a:spcAft>
                <a:spcPts val="0"/>
              </a:spcAft>
              <a:buNone/>
            </a:pPr>
            <a:endParaRPr lang="it-IT" dirty="0">
              <a:latin typeface="+mj-lt"/>
              <a:ea typeface="Calibri" panose="020F0502020204030204" pitchFamily="34" charset="0"/>
              <a:cs typeface="Times New Roman" panose="02020603050405020304" pitchFamily="18" charset="0"/>
            </a:endParaRPr>
          </a:p>
          <a:p>
            <a:pPr marL="0" indent="0" algn="ctr">
              <a:lnSpc>
                <a:spcPct val="107000"/>
              </a:lnSpc>
              <a:spcBef>
                <a:spcPts val="0"/>
              </a:spcBef>
              <a:spcAft>
                <a:spcPts val="0"/>
              </a:spcAft>
              <a:buNone/>
            </a:pPr>
            <a:endParaRPr lang="it-IT" dirty="0">
              <a:effectLst/>
              <a:latin typeface="+mj-lt"/>
              <a:ea typeface="Calibri" panose="020F0502020204030204" pitchFamily="34" charset="0"/>
              <a:cs typeface="Times New Roman" panose="02020603050405020304" pitchFamily="18" charset="0"/>
            </a:endParaRPr>
          </a:p>
          <a:p>
            <a:pPr marL="0" indent="0" algn="ctr">
              <a:lnSpc>
                <a:spcPct val="107000"/>
              </a:lnSpc>
              <a:spcBef>
                <a:spcPts val="0"/>
              </a:spcBef>
              <a:spcAft>
                <a:spcPts val="0"/>
              </a:spcAft>
              <a:buNone/>
            </a:pPr>
            <a:endParaRPr lang="it-IT" sz="1400" dirty="0">
              <a:latin typeface="+mj-lt"/>
              <a:ea typeface="Calibri" panose="020F0502020204030204" pitchFamily="34" charset="0"/>
              <a:cs typeface="Times New Roman" panose="02020603050405020304" pitchFamily="18" charset="0"/>
            </a:endParaRPr>
          </a:p>
          <a:p>
            <a:pPr marL="0" indent="0" algn="r">
              <a:lnSpc>
                <a:spcPct val="107000"/>
              </a:lnSpc>
              <a:spcBef>
                <a:spcPts val="0"/>
              </a:spcBef>
              <a:spcAft>
                <a:spcPts val="0"/>
              </a:spcAft>
              <a:buNone/>
            </a:pPr>
            <a:r>
              <a:rPr lang="it-IT" sz="1400" dirty="0" err="1">
                <a:effectLst/>
                <a:latin typeface="+mj-lt"/>
                <a:ea typeface="Calibri" panose="020F0502020204030204" pitchFamily="34" charset="0"/>
                <a:cs typeface="Times New Roman" panose="02020603050405020304" pitchFamily="18" charset="0"/>
              </a:rPr>
              <a:t>GdP</a:t>
            </a:r>
            <a:r>
              <a:rPr lang="it-IT" sz="1400" dirty="0">
                <a:effectLst/>
                <a:latin typeface="+mj-lt"/>
                <a:ea typeface="Calibri" panose="020F0502020204030204" pitchFamily="34" charset="0"/>
                <a:cs typeface="Times New Roman" panose="02020603050405020304" pitchFamily="18" charset="0"/>
              </a:rPr>
              <a:t> Emilio Capossela</a:t>
            </a:r>
          </a:p>
        </p:txBody>
      </p:sp>
      <p:sp>
        <p:nvSpPr>
          <p:cNvPr id="2" name="Segnaposto numero diapositiva 1">
            <a:extLst>
              <a:ext uri="{FF2B5EF4-FFF2-40B4-BE49-F238E27FC236}">
                <a16:creationId xmlns:a16="http://schemas.microsoft.com/office/drawing/2014/main" id="{98AF183E-BC13-48D2-91A7-35A5823D469D}"/>
              </a:ext>
            </a:extLst>
          </p:cNvPr>
          <p:cNvSpPr>
            <a:spLocks noGrp="1"/>
          </p:cNvSpPr>
          <p:nvPr>
            <p:ph type="sldNum" sz="quarter" idx="12"/>
          </p:nvPr>
        </p:nvSpPr>
        <p:spPr/>
        <p:txBody>
          <a:bodyPr/>
          <a:lstStyle/>
          <a:p>
            <a:pPr>
              <a:defRPr/>
            </a:pPr>
            <a:fld id="{A8B41338-7C84-4DC0-93D8-4F41A16CDCCB}" type="slidenum">
              <a:rPr lang="it-IT" smtClean="0"/>
              <a:pPr>
                <a:defRPr/>
              </a:pPr>
              <a:t>35</a:t>
            </a:fld>
            <a:endParaRPr lang="it-IT"/>
          </a:p>
        </p:txBody>
      </p:sp>
    </p:spTree>
    <p:extLst>
      <p:ext uri="{BB962C8B-B14F-4D97-AF65-F5344CB8AC3E}">
        <p14:creationId xmlns:p14="http://schemas.microsoft.com/office/powerpoint/2010/main" val="697430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C97E103-30B0-4A40-BE9C-DA7A65D3B1BC}"/>
              </a:ext>
            </a:extLst>
          </p:cNvPr>
          <p:cNvSpPr>
            <a:spLocks noGrp="1"/>
          </p:cNvSpPr>
          <p:nvPr>
            <p:ph idx="1"/>
          </p:nvPr>
        </p:nvSpPr>
        <p:spPr>
          <a:xfrm>
            <a:off x="457200" y="774442"/>
            <a:ext cx="8229600" cy="3340358"/>
          </a:xfrm>
          <a:ln>
            <a:solidFill>
              <a:schemeClr val="accent1"/>
            </a:solidFill>
          </a:ln>
        </p:spPr>
        <p:txBody>
          <a:bodyPr/>
          <a:lstStyle/>
          <a:p>
            <a:pPr marL="0" indent="0" algn="ctr">
              <a:buNone/>
            </a:pPr>
            <a:r>
              <a:rPr lang="it-IT" sz="1400" b="1" u="sng" dirty="0">
                <a:latin typeface="Lato" panose="020F0502020204030203" pitchFamily="34" charset="0"/>
              </a:rPr>
              <a:t>IL RITO È REGOLATO IN GRAN PARTE PER RIMANDI: </a:t>
            </a:r>
          </a:p>
          <a:p>
            <a:pPr marL="0" indent="0" algn="ctr">
              <a:buNone/>
            </a:pPr>
            <a:endParaRPr lang="it-IT" sz="1400" dirty="0">
              <a:latin typeface="Lato" panose="020F0502020204030203" pitchFamily="34" charset="0"/>
            </a:endParaRPr>
          </a:p>
          <a:p>
            <a:pPr algn="just">
              <a:buFontTx/>
              <a:buChar char="-"/>
            </a:pPr>
            <a:r>
              <a:rPr lang="it-IT" sz="1800" dirty="0">
                <a:latin typeface="Lato" panose="020F0502020204030203" pitchFamily="34" charset="0"/>
              </a:rPr>
              <a:t>311  (Rinvio alle norme relative al procedimento davanti al Tribunale)</a:t>
            </a:r>
          </a:p>
          <a:p>
            <a:pPr marL="0" indent="0" algn="just">
              <a:buNone/>
            </a:pPr>
            <a:r>
              <a:rPr lang="it-IT" sz="1800" dirty="0">
                <a:latin typeface="Lato" panose="020F0502020204030203" pitchFamily="34" charset="0"/>
              </a:rPr>
              <a:t>				al 281 bis </a:t>
            </a:r>
            <a:r>
              <a:rPr lang="it-IT" sz="1800" dirty="0" err="1">
                <a:latin typeface="Lato" panose="020F0502020204030203" pitchFamily="34" charset="0"/>
              </a:rPr>
              <a:t>ss</a:t>
            </a:r>
            <a:endParaRPr lang="it-IT" sz="1800" dirty="0">
              <a:latin typeface="Lato" panose="020F0502020204030203" pitchFamily="34" charset="0"/>
            </a:endParaRPr>
          </a:p>
          <a:p>
            <a:pPr marL="0" indent="11113" algn="just">
              <a:buNone/>
            </a:pPr>
            <a:r>
              <a:rPr lang="it-IT" sz="1800" dirty="0">
                <a:latin typeface="Lato" panose="020F0502020204030203" pitchFamily="34" charset="0"/>
              </a:rPr>
              <a:t>- 316 (Forma della domanda) 	al </a:t>
            </a:r>
            <a:r>
              <a:rPr lang="it-IT" sz="1800" u="sng" dirty="0">
                <a:latin typeface="Lato" panose="020F0502020204030203" pitchFamily="34" charset="0"/>
              </a:rPr>
              <a:t>281 </a:t>
            </a:r>
            <a:r>
              <a:rPr lang="it-IT" sz="1800" u="sng" dirty="0" err="1">
                <a:latin typeface="Lato" panose="020F0502020204030203" pitchFamily="34" charset="0"/>
              </a:rPr>
              <a:t>undecies</a:t>
            </a:r>
            <a:endParaRPr lang="it-IT" sz="1800" u="sng" dirty="0">
              <a:latin typeface="Lato" panose="020F0502020204030203" pitchFamily="34" charset="0"/>
            </a:endParaRPr>
          </a:p>
          <a:p>
            <a:pPr marL="0" lvl="1" indent="11113" algn="just">
              <a:buNone/>
            </a:pPr>
            <a:r>
              <a:rPr lang="it-IT" sz="1800" dirty="0">
                <a:latin typeface="Lato" panose="020F0502020204030203" pitchFamily="34" charset="0"/>
              </a:rPr>
              <a:t>- 318 (Contenuto della domanda)	 al 125 e </a:t>
            </a:r>
            <a:r>
              <a:rPr lang="it-IT" sz="1800" u="sng" dirty="0">
                <a:latin typeface="Lato" panose="020F0502020204030203" pitchFamily="34" charset="0"/>
              </a:rPr>
              <a:t>281 </a:t>
            </a:r>
            <a:r>
              <a:rPr lang="it-IT" sz="1800" u="sng" dirty="0" err="1">
                <a:latin typeface="Lato" panose="020F0502020204030203" pitchFamily="34" charset="0"/>
              </a:rPr>
              <a:t>undecies</a:t>
            </a:r>
            <a:endParaRPr lang="it-IT" sz="1800" u="sng" dirty="0">
              <a:latin typeface="Lato" panose="020F0502020204030203" pitchFamily="34" charset="0"/>
            </a:endParaRPr>
          </a:p>
          <a:p>
            <a:pPr marL="0" indent="11113" algn="just">
              <a:buNone/>
            </a:pPr>
            <a:r>
              <a:rPr lang="it-IT" sz="1800" dirty="0">
                <a:latin typeface="Lato" panose="020F0502020204030203" pitchFamily="34" charset="0"/>
              </a:rPr>
              <a:t>- 319 (Costituzione delle parti) 	al </a:t>
            </a:r>
            <a:r>
              <a:rPr lang="it-IT" sz="1800" u="sng" dirty="0">
                <a:latin typeface="Lato" panose="020F0502020204030203" pitchFamily="34" charset="0"/>
              </a:rPr>
              <a:t>281 </a:t>
            </a:r>
            <a:r>
              <a:rPr lang="it-IT" sz="1800" u="sng" dirty="0" err="1">
                <a:latin typeface="Lato" panose="020F0502020204030203" pitchFamily="34" charset="0"/>
              </a:rPr>
              <a:t>undecies</a:t>
            </a:r>
            <a:r>
              <a:rPr lang="it-IT" sz="1800" u="sng" dirty="0">
                <a:latin typeface="Lato" panose="020F0502020204030203" pitchFamily="34" charset="0"/>
              </a:rPr>
              <a:t> co 3 e 4</a:t>
            </a:r>
          </a:p>
          <a:p>
            <a:pPr marL="0" indent="11113" algn="just">
              <a:buFontTx/>
              <a:buChar char="-"/>
            </a:pPr>
            <a:r>
              <a:rPr lang="it-IT" sz="1800" dirty="0">
                <a:latin typeface="Lato" panose="020F0502020204030203" pitchFamily="34" charset="0"/>
              </a:rPr>
              <a:t> 320 (Trattazione della causa) 	al </a:t>
            </a:r>
            <a:r>
              <a:rPr lang="it-IT" sz="1800" u="sng" dirty="0">
                <a:latin typeface="Lato" panose="020F0502020204030203" pitchFamily="34" charset="0"/>
              </a:rPr>
              <a:t>281 </a:t>
            </a:r>
            <a:r>
              <a:rPr lang="it-IT" sz="1800" u="sng" dirty="0" err="1">
                <a:latin typeface="Lato" panose="020F0502020204030203" pitchFamily="34" charset="0"/>
              </a:rPr>
              <a:t>duodecies</a:t>
            </a:r>
            <a:endParaRPr lang="it-IT" sz="1800" u="sng" dirty="0">
              <a:latin typeface="Lato" panose="020F0502020204030203" pitchFamily="34" charset="0"/>
            </a:endParaRPr>
          </a:p>
          <a:p>
            <a:pPr marL="0" indent="11113" algn="just">
              <a:buFontTx/>
              <a:buChar char="-"/>
            </a:pPr>
            <a:r>
              <a:rPr lang="it-IT" sz="1800" dirty="0">
                <a:latin typeface="Lato" panose="020F0502020204030203" pitchFamily="34" charset="0"/>
              </a:rPr>
              <a:t> 321 (Decisione) 			al </a:t>
            </a:r>
            <a:r>
              <a:rPr lang="it-IT" sz="1800" u="sng" dirty="0">
                <a:latin typeface="Lato" panose="020F0502020204030203" pitchFamily="34" charset="0"/>
              </a:rPr>
              <a:t>281 sexies (e </a:t>
            </a:r>
            <a:r>
              <a:rPr lang="it-IT" sz="1800" u="sng" dirty="0" err="1">
                <a:latin typeface="Lato" panose="020F0502020204030203" pitchFamily="34" charset="0"/>
              </a:rPr>
              <a:t>quinques</a:t>
            </a:r>
            <a:r>
              <a:rPr lang="it-IT" sz="1800" u="sng" dirty="0">
                <a:latin typeface="Lato" panose="020F0502020204030203" pitchFamily="34" charset="0"/>
              </a:rPr>
              <a:t>)</a:t>
            </a:r>
          </a:p>
          <a:p>
            <a:pPr marL="0" indent="11113" algn="just"/>
            <a:endParaRPr lang="it-IT" sz="1800" dirty="0">
              <a:latin typeface="Lato" panose="020F0502020204030203" pitchFamily="34" charset="0"/>
            </a:endParaRPr>
          </a:p>
          <a:p>
            <a:endParaRPr lang="it-IT" dirty="0"/>
          </a:p>
        </p:txBody>
      </p:sp>
      <p:sp>
        <p:nvSpPr>
          <p:cNvPr id="2" name="Segnaposto numero diapositiva 1">
            <a:extLst>
              <a:ext uri="{FF2B5EF4-FFF2-40B4-BE49-F238E27FC236}">
                <a16:creationId xmlns:a16="http://schemas.microsoft.com/office/drawing/2014/main" id="{4FC20AF9-4587-4382-9EDC-B9375BE97D09}"/>
              </a:ext>
            </a:extLst>
          </p:cNvPr>
          <p:cNvSpPr>
            <a:spLocks noGrp="1"/>
          </p:cNvSpPr>
          <p:nvPr>
            <p:ph type="sldNum" sz="quarter" idx="12"/>
          </p:nvPr>
        </p:nvSpPr>
        <p:spPr/>
        <p:txBody>
          <a:bodyPr/>
          <a:lstStyle/>
          <a:p>
            <a:pPr>
              <a:defRPr/>
            </a:pPr>
            <a:fld id="{A8B41338-7C84-4DC0-93D8-4F41A16CDCCB}" type="slidenum">
              <a:rPr lang="it-IT" smtClean="0"/>
              <a:pPr>
                <a:defRPr/>
              </a:pPr>
              <a:t>4</a:t>
            </a:fld>
            <a:endParaRPr lang="it-IT"/>
          </a:p>
        </p:txBody>
      </p:sp>
    </p:spTree>
    <p:extLst>
      <p:ext uri="{BB962C8B-B14F-4D97-AF65-F5344CB8AC3E}">
        <p14:creationId xmlns:p14="http://schemas.microsoft.com/office/powerpoint/2010/main" val="3090517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00A7D17F-31A9-4747-8B73-81F878B9E3D5}"/>
              </a:ext>
            </a:extLst>
          </p:cNvPr>
          <p:cNvSpPr txBox="1"/>
          <p:nvPr/>
        </p:nvSpPr>
        <p:spPr>
          <a:xfrm>
            <a:off x="340567" y="171601"/>
            <a:ext cx="8462865" cy="6181692"/>
          </a:xfrm>
          <a:prstGeom prst="rect">
            <a:avLst/>
          </a:prstGeom>
          <a:noFill/>
          <a:ln w="3175">
            <a:solidFill>
              <a:schemeClr val="tx1"/>
            </a:solidFill>
          </a:ln>
        </p:spPr>
        <p:txBody>
          <a:bodyPr wrap="square">
            <a:spAutoFit/>
          </a:bodyPr>
          <a:lstStyle/>
          <a:p>
            <a:pPr algn="ctr">
              <a:lnSpc>
                <a:spcPct val="107000"/>
              </a:lnSpc>
              <a:spcAft>
                <a:spcPts val="800"/>
              </a:spcAft>
            </a:pPr>
            <a:r>
              <a:rPr lang="it-IT" b="1" i="0" dirty="0">
                <a:solidFill>
                  <a:srgbClr val="0C0C0F"/>
                </a:solidFill>
                <a:effectLst/>
                <a:latin typeface="+mn-lt"/>
              </a:rPr>
              <a:t>Art. 196-quater. Disp Att. Cpc</a:t>
            </a:r>
            <a:br>
              <a:rPr lang="it-IT" b="1" i="0" dirty="0">
                <a:solidFill>
                  <a:srgbClr val="0C0C0F"/>
                </a:solidFill>
                <a:effectLst/>
                <a:latin typeface="+mn-lt"/>
              </a:rPr>
            </a:br>
            <a:r>
              <a:rPr lang="it-IT" b="1" i="0" dirty="0">
                <a:solidFill>
                  <a:srgbClr val="0C0C0F"/>
                </a:solidFill>
                <a:effectLst/>
                <a:latin typeface="+mn-lt"/>
              </a:rPr>
              <a:t>OBBLIGATORIETÀ DEL </a:t>
            </a:r>
            <a:r>
              <a:rPr lang="it-IT" b="1" i="0" u="sng" dirty="0">
                <a:solidFill>
                  <a:srgbClr val="0C0C0F"/>
                </a:solidFill>
                <a:effectLst/>
                <a:latin typeface="+mn-lt"/>
              </a:rPr>
              <a:t>DEPOSITO TELEMATICO </a:t>
            </a:r>
            <a:r>
              <a:rPr lang="it-IT" b="1" i="0" dirty="0">
                <a:solidFill>
                  <a:srgbClr val="0C0C0F"/>
                </a:solidFill>
                <a:effectLst/>
                <a:latin typeface="+mn-lt"/>
              </a:rPr>
              <a:t>DI ATTI E DI PROVVEDIMENTI</a:t>
            </a:r>
          </a:p>
          <a:p>
            <a:pPr algn="ctr">
              <a:lnSpc>
                <a:spcPct val="107000"/>
              </a:lnSpc>
              <a:spcAft>
                <a:spcPts val="800"/>
              </a:spcAft>
            </a:pPr>
            <a:r>
              <a:rPr lang="it-IT" u="sng" dirty="0">
                <a:solidFill>
                  <a:srgbClr val="0C0C0F"/>
                </a:solidFill>
                <a:latin typeface="+mn-lt"/>
              </a:rPr>
              <a:t>(applicabile</a:t>
            </a:r>
            <a:r>
              <a:rPr lang="it-IT" dirty="0">
                <a:solidFill>
                  <a:srgbClr val="0C0C0F"/>
                </a:solidFill>
                <a:latin typeface="+mn-lt"/>
              </a:rPr>
              <a:t> , come i successivi artt. 196 </a:t>
            </a:r>
            <a:r>
              <a:rPr lang="it-IT" dirty="0" err="1">
                <a:solidFill>
                  <a:srgbClr val="0C0C0F"/>
                </a:solidFill>
                <a:latin typeface="+mn-lt"/>
              </a:rPr>
              <a:t>quinques</a:t>
            </a:r>
            <a:r>
              <a:rPr lang="it-IT" dirty="0">
                <a:solidFill>
                  <a:srgbClr val="0C0C0F"/>
                </a:solidFill>
                <a:latin typeface="+mn-lt"/>
              </a:rPr>
              <a:t>, 196 sexies e 196 </a:t>
            </a:r>
            <a:r>
              <a:rPr lang="it-IT" dirty="0" err="1">
                <a:solidFill>
                  <a:srgbClr val="0C0C0F"/>
                </a:solidFill>
                <a:latin typeface="+mn-lt"/>
              </a:rPr>
              <a:t>septies</a:t>
            </a:r>
            <a:r>
              <a:rPr lang="it-IT" dirty="0">
                <a:solidFill>
                  <a:srgbClr val="0C0C0F"/>
                </a:solidFill>
                <a:latin typeface="+mn-lt"/>
              </a:rPr>
              <a:t>, ai</a:t>
            </a:r>
            <a:r>
              <a:rPr lang="it-IT" u="sng" dirty="0">
                <a:solidFill>
                  <a:srgbClr val="0C0C0F"/>
                </a:solidFill>
                <a:latin typeface="+mn-lt"/>
              </a:rPr>
              <a:t> procedimenti pendenti ed instaurati </a:t>
            </a:r>
            <a:r>
              <a:rPr lang="it-IT" b="1" u="sng" dirty="0">
                <a:solidFill>
                  <a:srgbClr val="0C0C0F"/>
                </a:solidFill>
                <a:latin typeface="+mn-lt"/>
              </a:rPr>
              <a:t>dopo il 30.06.2023</a:t>
            </a:r>
            <a:r>
              <a:rPr lang="it-IT" u="sng" dirty="0">
                <a:solidFill>
                  <a:srgbClr val="0C0C0F"/>
                </a:solidFill>
                <a:latin typeface="+mn-lt"/>
              </a:rPr>
              <a:t>)</a:t>
            </a:r>
            <a:endParaRPr lang="it-IT" i="0" u="sng" dirty="0">
              <a:solidFill>
                <a:srgbClr val="0C0C0F"/>
              </a:solidFill>
              <a:effectLst/>
              <a:latin typeface="+mn-lt"/>
            </a:endParaRPr>
          </a:p>
          <a:p>
            <a:pPr algn="just">
              <a:spcAft>
                <a:spcPts val="100"/>
              </a:spcAft>
            </a:pPr>
            <a:r>
              <a:rPr lang="it-IT" b="0" i="1" dirty="0">
                <a:solidFill>
                  <a:srgbClr val="0C0C0F"/>
                </a:solidFill>
                <a:effectLst/>
                <a:latin typeface="+mn-lt"/>
              </a:rPr>
              <a:t>1. Il deposito degli atti processuali e dei documenti, ivi compresa la nota di iscrizione a ruolo, da parte del pubblico ministero, dei difensori e dei soggetti nominati o delegati dall'autorità giudiziaria ha luogo esclusivamente con modalità telematiche. Con le stesse modalità le parti depositano gli atti e i documenti provenienti dai soggetti da esse nominati. Il giudice può ordinare il deposito di copia cartacea di singoli atti e documenti per ragioni specifiche.</a:t>
            </a:r>
          </a:p>
          <a:p>
            <a:pPr algn="just">
              <a:spcAft>
                <a:spcPts val="100"/>
              </a:spcAft>
            </a:pPr>
            <a:r>
              <a:rPr lang="it-IT" b="0" i="1" dirty="0">
                <a:solidFill>
                  <a:srgbClr val="0C0C0F"/>
                </a:solidFill>
                <a:effectLst/>
                <a:latin typeface="+mn-lt"/>
              </a:rPr>
              <a:t>2. Il deposito dei provvedimenti del giudice e dei verbali di udienza ha luogo con modalità telematiche.</a:t>
            </a:r>
          </a:p>
          <a:p>
            <a:pPr algn="just">
              <a:spcAft>
                <a:spcPts val="100"/>
              </a:spcAft>
            </a:pPr>
            <a:r>
              <a:rPr lang="it-IT" b="0" i="1" dirty="0">
                <a:solidFill>
                  <a:srgbClr val="0C0C0F"/>
                </a:solidFill>
                <a:effectLst/>
                <a:latin typeface="+mn-lt"/>
              </a:rPr>
              <a:t>3. Il deposito con modalità telematiche è effettuato nel rispetto della normativa anche regolamentare concernente la sottoscrizione, la trasmissione e la ricezione dei documenti informatici.</a:t>
            </a:r>
          </a:p>
          <a:p>
            <a:pPr algn="just">
              <a:spcAft>
                <a:spcPts val="100"/>
              </a:spcAft>
            </a:pPr>
            <a:r>
              <a:rPr lang="it-IT" b="0" i="1" dirty="0">
                <a:solidFill>
                  <a:srgbClr val="0C0C0F"/>
                </a:solidFill>
                <a:effectLst/>
                <a:latin typeface="+mn-lt"/>
              </a:rPr>
              <a:t>4. Il CAPO DELL'UFFICIO autorizza il deposito con modalità non telematiche </a:t>
            </a:r>
            <a:r>
              <a:rPr lang="it-IT" b="0" i="1" u="sng" dirty="0">
                <a:solidFill>
                  <a:srgbClr val="0C0C0F"/>
                </a:solidFill>
                <a:effectLst/>
                <a:latin typeface="+mn-lt"/>
              </a:rPr>
              <a:t>QUANDO I SISTEMI INFORMATICI DEL DOMINIO GIUSTIZIA NON SONO FUNZIONANTI E SUSSISTE UNA SITUAZIONE DI URGENZA</a:t>
            </a:r>
            <a:r>
              <a:rPr lang="it-IT" b="0" i="1" dirty="0">
                <a:solidFill>
                  <a:srgbClr val="0C0C0F"/>
                </a:solidFill>
                <a:effectLst/>
                <a:latin typeface="+mn-lt"/>
              </a:rPr>
              <a:t>, dandone comunicazione attraverso il sito istituzionale dell'ufficio. Con la medesima forma di pubblicità provvede a comunicare l'avvenuta riattivazione del sistema.</a:t>
            </a:r>
          </a:p>
          <a:p>
            <a:pPr algn="just">
              <a:spcAft>
                <a:spcPts val="100"/>
              </a:spcAft>
            </a:pPr>
            <a:endParaRPr lang="it-IT" sz="1400" b="0" i="1" dirty="0">
              <a:solidFill>
                <a:srgbClr val="0C0C0F"/>
              </a:solidFill>
              <a:effectLst/>
              <a:latin typeface="+mn-lt"/>
            </a:endParaRPr>
          </a:p>
        </p:txBody>
      </p:sp>
      <p:sp>
        <p:nvSpPr>
          <p:cNvPr id="2" name="Segnaposto numero diapositiva 1">
            <a:extLst>
              <a:ext uri="{FF2B5EF4-FFF2-40B4-BE49-F238E27FC236}">
                <a16:creationId xmlns:a16="http://schemas.microsoft.com/office/drawing/2014/main" id="{0E3C688C-1A98-439F-B9FD-C6031719841A}"/>
              </a:ext>
            </a:extLst>
          </p:cNvPr>
          <p:cNvSpPr>
            <a:spLocks noGrp="1"/>
          </p:cNvSpPr>
          <p:nvPr>
            <p:ph type="sldNum" sz="quarter" idx="12"/>
          </p:nvPr>
        </p:nvSpPr>
        <p:spPr>
          <a:xfrm>
            <a:off x="8424152" y="6352162"/>
            <a:ext cx="262647" cy="369313"/>
          </a:xfrm>
        </p:spPr>
        <p:txBody>
          <a:bodyPr/>
          <a:lstStyle/>
          <a:p>
            <a:pPr>
              <a:defRPr/>
            </a:pPr>
            <a:fld id="{A8B41338-7C84-4DC0-93D8-4F41A16CDCCB}" type="slidenum">
              <a:rPr lang="it-IT" smtClean="0"/>
              <a:pPr>
                <a:defRPr/>
              </a:pPr>
              <a:t>5</a:t>
            </a:fld>
            <a:endParaRPr lang="it-IT" dirty="0"/>
          </a:p>
        </p:txBody>
      </p:sp>
    </p:spTree>
    <p:extLst>
      <p:ext uri="{BB962C8B-B14F-4D97-AF65-F5344CB8AC3E}">
        <p14:creationId xmlns:p14="http://schemas.microsoft.com/office/powerpoint/2010/main" val="3068493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D52CD41-6243-42ED-A8FE-6ED68FD8BA1E}"/>
              </a:ext>
            </a:extLst>
          </p:cNvPr>
          <p:cNvSpPr>
            <a:spLocks noGrp="1"/>
          </p:cNvSpPr>
          <p:nvPr>
            <p:ph idx="1"/>
          </p:nvPr>
        </p:nvSpPr>
        <p:spPr>
          <a:xfrm>
            <a:off x="457200" y="2156815"/>
            <a:ext cx="8229600" cy="3410782"/>
          </a:xfrm>
          <a:ln>
            <a:solidFill>
              <a:schemeClr val="accent1"/>
            </a:solidFill>
          </a:ln>
        </p:spPr>
        <p:txBody>
          <a:bodyPr/>
          <a:lstStyle/>
          <a:p>
            <a:pPr marL="0" indent="0" algn="ctr">
              <a:buNone/>
            </a:pPr>
            <a:r>
              <a:rPr lang="it-IT" sz="1800" b="1" i="0" dirty="0">
                <a:solidFill>
                  <a:srgbClr val="0C0C0F"/>
                </a:solidFill>
                <a:effectLst/>
                <a:latin typeface="Lato" panose="020F0502020204030203" pitchFamily="34" charset="0"/>
              </a:rPr>
              <a:t>Art. 127.</a:t>
            </a:r>
            <a:br>
              <a:rPr lang="it-IT" sz="1800" b="1" i="0" dirty="0">
                <a:solidFill>
                  <a:srgbClr val="0C0C0F"/>
                </a:solidFill>
                <a:effectLst/>
                <a:latin typeface="Lato" panose="020F0502020204030203" pitchFamily="34" charset="0"/>
              </a:rPr>
            </a:br>
            <a:r>
              <a:rPr lang="it-IT" sz="1800" b="1" i="0" dirty="0">
                <a:solidFill>
                  <a:srgbClr val="0C0C0F"/>
                </a:solidFill>
                <a:effectLst/>
                <a:latin typeface="Lato" panose="020F0502020204030203" pitchFamily="34" charset="0"/>
              </a:rPr>
              <a:t>(Direzione dell'udienza)</a:t>
            </a:r>
          </a:p>
          <a:p>
            <a:pPr algn="ctr"/>
            <a:endParaRPr lang="it-IT" sz="1800" b="0" i="0" dirty="0">
              <a:solidFill>
                <a:srgbClr val="0C0C0F"/>
              </a:solidFill>
              <a:effectLst/>
              <a:latin typeface="Lato" panose="020F0502020204030203" pitchFamily="34" charset="0"/>
            </a:endParaRPr>
          </a:p>
          <a:p>
            <a:pPr algn="just">
              <a:spcAft>
                <a:spcPts val="100"/>
              </a:spcAft>
            </a:pPr>
            <a:r>
              <a:rPr lang="it-IT" sz="1800" b="0" i="1" dirty="0">
                <a:solidFill>
                  <a:srgbClr val="0C0C0F"/>
                </a:solidFill>
                <a:effectLst/>
                <a:latin typeface="Lato" panose="020F0502020204030203" pitchFamily="34" charset="0"/>
              </a:rPr>
              <a:t>L'udienza è diretta dal giudice singolo o dal presidente del collegio.</a:t>
            </a:r>
          </a:p>
          <a:p>
            <a:pPr algn="just">
              <a:spcAft>
                <a:spcPts val="100"/>
              </a:spcAft>
            </a:pPr>
            <a:r>
              <a:rPr lang="it-IT" sz="1800" b="0" i="1" u="sng" dirty="0">
                <a:solidFill>
                  <a:srgbClr val="FF0000"/>
                </a:solidFill>
                <a:effectLst/>
                <a:latin typeface="Lato" panose="020F0502020204030203" pitchFamily="34" charset="0"/>
              </a:rPr>
              <a:t>Il giudice può disporre</a:t>
            </a:r>
            <a:r>
              <a:rPr lang="it-IT" sz="1800" b="0" i="1" dirty="0">
                <a:solidFill>
                  <a:srgbClr val="0C0C0F"/>
                </a:solidFill>
                <a:effectLst/>
                <a:latin typeface="Lato" panose="020F0502020204030203" pitchFamily="34" charset="0"/>
              </a:rPr>
              <a:t>, nei casi e secondo le disposizioni di cui agli articoli 127-bis e 127-ter, </a:t>
            </a:r>
            <a:r>
              <a:rPr lang="it-IT" sz="1800" b="0" i="1" u="sng" dirty="0">
                <a:solidFill>
                  <a:srgbClr val="0C0C0F"/>
                </a:solidFill>
                <a:effectLst/>
                <a:latin typeface="Lato" panose="020F0502020204030203" pitchFamily="34" charset="0"/>
              </a:rPr>
              <a:t>che l'udienza </a:t>
            </a:r>
            <a:r>
              <a:rPr lang="it-IT" sz="1800" b="0" i="1" dirty="0">
                <a:solidFill>
                  <a:srgbClr val="0C0C0F"/>
                </a:solidFill>
                <a:effectLst/>
                <a:latin typeface="Lato" panose="020F0502020204030203" pitchFamily="34" charset="0"/>
              </a:rPr>
              <a:t>si svolga mediante collegamenti audiovisivi a distanza o </a:t>
            </a:r>
            <a:r>
              <a:rPr lang="it-IT" sz="1800" b="0" i="1" u="sng" dirty="0">
                <a:solidFill>
                  <a:srgbClr val="FF0000"/>
                </a:solidFill>
                <a:effectLst/>
                <a:latin typeface="Lato" panose="020F0502020204030203" pitchFamily="34" charset="0"/>
              </a:rPr>
              <a:t>sia sostituita dal </a:t>
            </a:r>
            <a:r>
              <a:rPr lang="it-IT" sz="1800" b="1" i="1" u="sng" dirty="0">
                <a:solidFill>
                  <a:srgbClr val="FF0000"/>
                </a:solidFill>
                <a:effectLst/>
                <a:latin typeface="Lato" panose="020F0502020204030203" pitchFamily="34" charset="0"/>
              </a:rPr>
              <a:t>DEPOSITO DI NOTE SCRITTE</a:t>
            </a:r>
            <a:r>
              <a:rPr lang="it-IT" sz="1800" b="0" i="1" dirty="0">
                <a:solidFill>
                  <a:srgbClr val="FF0000"/>
                </a:solidFill>
                <a:effectLst/>
                <a:latin typeface="Lato" panose="020F0502020204030203" pitchFamily="34" charset="0"/>
              </a:rPr>
              <a:t>.</a:t>
            </a:r>
          </a:p>
          <a:p>
            <a:pPr algn="just">
              <a:spcAft>
                <a:spcPts val="100"/>
              </a:spcAft>
            </a:pPr>
            <a:r>
              <a:rPr lang="it-IT" sz="1800" b="0" i="1" dirty="0">
                <a:solidFill>
                  <a:srgbClr val="0C0C0F"/>
                </a:solidFill>
                <a:effectLst/>
                <a:latin typeface="Lato" panose="020F0502020204030203" pitchFamily="34" charset="0"/>
              </a:rPr>
              <a:t>Il giudice che la dirige può fare o prescrivere quanto occorre affinché la trattazione delle cause avvenga in modo ordinato e proficuo, regola la discussione, determina i punti sui quali essa deve svolgersi e la dichiara chiusa quando la ritiene sufficiente.</a:t>
            </a:r>
          </a:p>
          <a:p>
            <a:endParaRPr lang="it-IT" dirty="0"/>
          </a:p>
        </p:txBody>
      </p:sp>
      <p:sp>
        <p:nvSpPr>
          <p:cNvPr id="4" name="Segnaposto contenuto 2">
            <a:extLst>
              <a:ext uri="{FF2B5EF4-FFF2-40B4-BE49-F238E27FC236}">
                <a16:creationId xmlns:a16="http://schemas.microsoft.com/office/drawing/2014/main" id="{7FE2F6DD-37D4-41A5-90EB-9F719DA27A17}"/>
              </a:ext>
            </a:extLst>
          </p:cNvPr>
          <p:cNvSpPr txBox="1">
            <a:spLocks/>
          </p:cNvSpPr>
          <p:nvPr/>
        </p:nvSpPr>
        <p:spPr bwMode="auto">
          <a:xfrm>
            <a:off x="457200" y="662473"/>
            <a:ext cx="8229600" cy="989046"/>
          </a:xfrm>
          <a:prstGeom prst="rect">
            <a:avLst/>
          </a:prstGeom>
          <a:no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it-IT" sz="2000" dirty="0">
                <a:latin typeface="Lato" panose="020F0502020204030203" pitchFamily="34" charset="0"/>
              </a:rPr>
              <a:t>Artt. 127  e 127 ter</a:t>
            </a:r>
          </a:p>
          <a:p>
            <a:pPr marL="0" indent="0" algn="ctr">
              <a:buNone/>
            </a:pPr>
            <a:r>
              <a:rPr lang="it-IT" sz="2000" u="sng" dirty="0">
                <a:solidFill>
                  <a:srgbClr val="0C0C0F"/>
                </a:solidFill>
                <a:latin typeface="+mn-lt"/>
              </a:rPr>
              <a:t>(applicabile ai procedimenti pendenti ed instaurati </a:t>
            </a:r>
            <a:r>
              <a:rPr lang="it-IT" sz="2000" b="1" u="sng" dirty="0">
                <a:solidFill>
                  <a:srgbClr val="0C0C0F"/>
                </a:solidFill>
                <a:latin typeface="+mn-lt"/>
              </a:rPr>
              <a:t>dopo il 30.06.2023</a:t>
            </a:r>
            <a:r>
              <a:rPr lang="it-IT" sz="2000" u="sng" dirty="0">
                <a:solidFill>
                  <a:srgbClr val="0C0C0F"/>
                </a:solidFill>
                <a:latin typeface="+mn-lt"/>
              </a:rPr>
              <a:t>)</a:t>
            </a:r>
            <a:endParaRPr lang="it-IT" sz="2000" i="0" u="sng" dirty="0">
              <a:solidFill>
                <a:srgbClr val="0C0C0F"/>
              </a:solidFill>
              <a:effectLst/>
              <a:latin typeface="+mn-lt"/>
            </a:endParaRPr>
          </a:p>
          <a:p>
            <a:pPr marL="0" indent="0" algn="ctr">
              <a:buNone/>
            </a:pPr>
            <a:endParaRPr lang="it-IT" dirty="0"/>
          </a:p>
        </p:txBody>
      </p:sp>
      <p:sp>
        <p:nvSpPr>
          <p:cNvPr id="2" name="Segnaposto numero diapositiva 1">
            <a:extLst>
              <a:ext uri="{FF2B5EF4-FFF2-40B4-BE49-F238E27FC236}">
                <a16:creationId xmlns:a16="http://schemas.microsoft.com/office/drawing/2014/main" id="{47DA2A7A-914E-4C78-9D92-0049F5A077AA}"/>
              </a:ext>
            </a:extLst>
          </p:cNvPr>
          <p:cNvSpPr>
            <a:spLocks noGrp="1"/>
          </p:cNvSpPr>
          <p:nvPr>
            <p:ph type="sldNum" sz="quarter" idx="12"/>
          </p:nvPr>
        </p:nvSpPr>
        <p:spPr/>
        <p:txBody>
          <a:bodyPr/>
          <a:lstStyle/>
          <a:p>
            <a:pPr>
              <a:defRPr/>
            </a:pPr>
            <a:fld id="{A8B41338-7C84-4DC0-93D8-4F41A16CDCCB}" type="slidenum">
              <a:rPr lang="it-IT" smtClean="0"/>
              <a:pPr>
                <a:defRPr/>
              </a:pPr>
              <a:t>6</a:t>
            </a:fld>
            <a:endParaRPr lang="it-IT"/>
          </a:p>
        </p:txBody>
      </p:sp>
    </p:spTree>
    <p:extLst>
      <p:ext uri="{BB962C8B-B14F-4D97-AF65-F5344CB8AC3E}">
        <p14:creationId xmlns:p14="http://schemas.microsoft.com/office/powerpoint/2010/main" val="855676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DDE2FB2-F843-4E1B-8F71-504310D17E21}"/>
              </a:ext>
            </a:extLst>
          </p:cNvPr>
          <p:cNvSpPr>
            <a:spLocks noGrp="1"/>
          </p:cNvSpPr>
          <p:nvPr>
            <p:ph idx="1"/>
          </p:nvPr>
        </p:nvSpPr>
        <p:spPr>
          <a:xfrm>
            <a:off x="465512" y="428106"/>
            <a:ext cx="8229600" cy="5254237"/>
          </a:xfrm>
          <a:ln>
            <a:solidFill>
              <a:schemeClr val="accent1"/>
            </a:solidFill>
          </a:ln>
        </p:spPr>
        <p:txBody>
          <a:bodyPr/>
          <a:lstStyle/>
          <a:p>
            <a:pPr marL="0" indent="0" algn="ctr">
              <a:spcAft>
                <a:spcPts val="100"/>
              </a:spcAft>
              <a:buNone/>
            </a:pPr>
            <a:r>
              <a:rPr lang="it-IT" sz="1600" b="1" i="0" dirty="0">
                <a:solidFill>
                  <a:srgbClr val="0C0C0F"/>
                </a:solidFill>
                <a:effectLst/>
                <a:latin typeface="Lato" panose="020F0502020204030203" pitchFamily="34" charset="0"/>
              </a:rPr>
              <a:t>Art. 127-ter</a:t>
            </a:r>
            <a:br>
              <a:rPr lang="it-IT" sz="1600" dirty="0"/>
            </a:br>
            <a:r>
              <a:rPr lang="it-IT" sz="1600" b="1" i="0" u="sng" dirty="0">
                <a:solidFill>
                  <a:srgbClr val="0C0C0F"/>
                </a:solidFill>
                <a:effectLst/>
                <a:latin typeface="Lato" panose="020F0502020204030203" pitchFamily="34" charset="0"/>
              </a:rPr>
              <a:t>(Deposito di NOTE SCRITTE in sostituzione dell'udienza) </a:t>
            </a:r>
          </a:p>
          <a:p>
            <a:pPr algn="ctr">
              <a:spcAft>
                <a:spcPts val="100"/>
              </a:spcAft>
            </a:pPr>
            <a:endParaRPr lang="it-IT" sz="1600" b="1" i="0" u="sng" dirty="0">
              <a:solidFill>
                <a:srgbClr val="0C0C0F"/>
              </a:solidFill>
              <a:effectLst/>
              <a:latin typeface="Lato" panose="020F0502020204030203" pitchFamily="34" charset="0"/>
            </a:endParaRPr>
          </a:p>
          <a:p>
            <a:pPr algn="just">
              <a:spcAft>
                <a:spcPts val="100"/>
              </a:spcAft>
            </a:pPr>
            <a:r>
              <a:rPr lang="it-IT" sz="1400" b="0" i="1" u="sng" dirty="0">
                <a:solidFill>
                  <a:srgbClr val="FF0000"/>
                </a:solidFill>
                <a:effectLst/>
                <a:latin typeface="Lato" panose="020F0502020204030203" pitchFamily="34" charset="0"/>
              </a:rPr>
              <a:t>L'udienza,</a:t>
            </a:r>
            <a:r>
              <a:rPr lang="it-IT" sz="1400" b="0" i="1" u="sng" dirty="0">
                <a:solidFill>
                  <a:srgbClr val="0C0C0F"/>
                </a:solidFill>
                <a:effectLst/>
                <a:latin typeface="Lato" panose="020F0502020204030203" pitchFamily="34" charset="0"/>
              </a:rPr>
              <a:t> </a:t>
            </a:r>
            <a:r>
              <a:rPr lang="it-IT" sz="1400" b="0" i="1" dirty="0">
                <a:solidFill>
                  <a:srgbClr val="0C0C0F"/>
                </a:solidFill>
                <a:effectLst/>
                <a:latin typeface="Lato" panose="020F0502020204030203" pitchFamily="34" charset="0"/>
              </a:rPr>
              <a:t>anche se precedentemente fissata, </a:t>
            </a:r>
            <a:r>
              <a:rPr lang="it-IT" sz="1400" b="0" i="1" u="sng" dirty="0">
                <a:solidFill>
                  <a:srgbClr val="FF0000"/>
                </a:solidFill>
                <a:effectLst/>
                <a:latin typeface="Lato" panose="020F0502020204030203" pitchFamily="34" charset="0"/>
              </a:rPr>
              <a:t>può essere sostituita dal deposito di </a:t>
            </a:r>
            <a:r>
              <a:rPr lang="it-IT" sz="1400" b="1" i="1" u="sng" dirty="0">
                <a:solidFill>
                  <a:srgbClr val="FF0000"/>
                </a:solidFill>
                <a:effectLst/>
                <a:latin typeface="Lato" panose="020F0502020204030203" pitchFamily="34" charset="0"/>
              </a:rPr>
              <a:t>NOTE SCRITTE</a:t>
            </a:r>
            <a:r>
              <a:rPr lang="it-IT" sz="1400" b="0" i="1" dirty="0">
                <a:solidFill>
                  <a:srgbClr val="0C0C0F"/>
                </a:solidFill>
                <a:effectLst/>
                <a:latin typeface="Lato" panose="020F0502020204030203" pitchFamily="34" charset="0"/>
              </a:rPr>
              <a:t>, </a:t>
            </a:r>
            <a:r>
              <a:rPr lang="it-IT" sz="1400" b="0" i="1" dirty="0">
                <a:solidFill>
                  <a:srgbClr val="FF0000"/>
                </a:solidFill>
                <a:effectLst/>
                <a:latin typeface="Lato" panose="020F0502020204030203" pitchFamily="34" charset="0"/>
              </a:rPr>
              <a:t>contenenti le </a:t>
            </a:r>
            <a:r>
              <a:rPr lang="it-IT" sz="1400" b="1" i="1" u="sng" dirty="0">
                <a:solidFill>
                  <a:srgbClr val="FF0000"/>
                </a:solidFill>
                <a:effectLst/>
                <a:latin typeface="Lato" panose="020F0502020204030203" pitchFamily="34" charset="0"/>
              </a:rPr>
              <a:t>SOLE ISTANZE E CONCLUSIONI</a:t>
            </a:r>
            <a:r>
              <a:rPr lang="it-IT" sz="1400" b="0" i="1" dirty="0">
                <a:solidFill>
                  <a:srgbClr val="0C0C0F"/>
                </a:solidFill>
                <a:effectLst/>
                <a:latin typeface="Lato" panose="020F0502020204030203" pitchFamily="34" charset="0"/>
              </a:rPr>
              <a:t>, se non richiede la presenza di soggetti diversi dai difensori, dalle parti, dal pubblico ministero e dagli ausiliari del giudice. Negli stessi casi, l'udienza è sostituita dal deposito di note scritte se ne fanno richiesta tutte le parti costituite..</a:t>
            </a:r>
          </a:p>
          <a:p>
            <a:pPr algn="just">
              <a:spcAft>
                <a:spcPts val="100"/>
              </a:spcAft>
            </a:pPr>
            <a:r>
              <a:rPr lang="it-IT" sz="1400" b="0" i="1" dirty="0">
                <a:solidFill>
                  <a:srgbClr val="0C0C0F"/>
                </a:solidFill>
                <a:effectLst/>
                <a:latin typeface="Lato" panose="020F0502020204030203" pitchFamily="34" charset="0"/>
              </a:rPr>
              <a:t>Con il provvedimento con cui sostituisce l'udienza il giudice </a:t>
            </a:r>
            <a:r>
              <a:rPr lang="it-IT" sz="1400" b="1" i="1" u="sng" dirty="0">
                <a:solidFill>
                  <a:srgbClr val="0C0C0F"/>
                </a:solidFill>
                <a:effectLst/>
                <a:latin typeface="Lato" panose="020F0502020204030203" pitchFamily="34" charset="0"/>
              </a:rPr>
              <a:t>ASSEGNA UN TERMINE </a:t>
            </a:r>
            <a:r>
              <a:rPr lang="it-IT" sz="1400" b="0" i="1" u="sng" dirty="0">
                <a:solidFill>
                  <a:srgbClr val="0C0C0F"/>
                </a:solidFill>
                <a:effectLst/>
                <a:latin typeface="Lato" panose="020F0502020204030203" pitchFamily="34" charset="0"/>
              </a:rPr>
              <a:t>perentorio non inferiore a </a:t>
            </a:r>
            <a:r>
              <a:rPr lang="it-IT" sz="1400" b="1" i="1" u="sng" dirty="0">
                <a:solidFill>
                  <a:srgbClr val="0C0C0F"/>
                </a:solidFill>
                <a:effectLst/>
                <a:latin typeface="Lato" panose="020F0502020204030203" pitchFamily="34" charset="0"/>
              </a:rPr>
              <a:t>quindici giorni </a:t>
            </a:r>
            <a:r>
              <a:rPr lang="it-IT" sz="1400" b="0" i="1" u="sng" dirty="0">
                <a:solidFill>
                  <a:srgbClr val="0C0C0F"/>
                </a:solidFill>
                <a:effectLst/>
                <a:latin typeface="Lato" panose="020F0502020204030203" pitchFamily="34" charset="0"/>
              </a:rPr>
              <a:t>per il deposito delle note</a:t>
            </a:r>
            <a:r>
              <a:rPr lang="it-IT" sz="1400" b="0" i="1" dirty="0">
                <a:solidFill>
                  <a:srgbClr val="0C0C0F"/>
                </a:solidFill>
                <a:effectLst/>
                <a:latin typeface="Lato" panose="020F0502020204030203" pitchFamily="34" charset="0"/>
              </a:rPr>
              <a:t>. Ciascuna parte costituita può OPPORSI entro cinque giorni dalla comunicazione; il giudice provvede nei cinque giorni successivi con decreto non impugnabile e, in caso di istanza proposta congiuntamente da tutte le parti, dispone in conformità. Se ricorrono particolari ragioni di urgenza, delle quali il giudice dà atto nel provvedimento, i termini di cui al primo e secondo periodo possono essere abbreviati.</a:t>
            </a:r>
          </a:p>
          <a:p>
            <a:pPr algn="just">
              <a:spcAft>
                <a:spcPts val="100"/>
              </a:spcAft>
            </a:pPr>
            <a:r>
              <a:rPr lang="it-IT" sz="1400" b="0" i="1" dirty="0">
                <a:solidFill>
                  <a:srgbClr val="0C0C0F"/>
                </a:solidFill>
                <a:effectLst/>
                <a:latin typeface="Lato" panose="020F0502020204030203" pitchFamily="34" charset="0"/>
              </a:rPr>
              <a:t>Il giudice provvede entro trenta giorni dalla scadenza del termine per il deposito delle note.</a:t>
            </a:r>
          </a:p>
          <a:p>
            <a:pPr algn="just">
              <a:spcAft>
                <a:spcPts val="100"/>
              </a:spcAft>
            </a:pPr>
            <a:r>
              <a:rPr lang="it-IT" sz="1400" b="1" i="1" u="sng" dirty="0">
                <a:solidFill>
                  <a:srgbClr val="FF0000"/>
                </a:solidFill>
                <a:effectLst/>
                <a:latin typeface="Lato" panose="020F0502020204030203" pitchFamily="34" charset="0"/>
              </a:rPr>
              <a:t>SE NESSUNA DELLE PARTI DEPOSITA LE NOTE NEL TERMINE</a:t>
            </a:r>
            <a:r>
              <a:rPr lang="it-IT" sz="1400" b="0" i="1" dirty="0">
                <a:solidFill>
                  <a:srgbClr val="FF0000"/>
                </a:solidFill>
                <a:effectLst/>
                <a:latin typeface="Lato" panose="020F0502020204030203" pitchFamily="34" charset="0"/>
              </a:rPr>
              <a:t> </a:t>
            </a:r>
            <a:r>
              <a:rPr lang="it-IT" sz="1400" b="0" i="1" dirty="0">
                <a:solidFill>
                  <a:srgbClr val="0C0C0F"/>
                </a:solidFill>
                <a:effectLst/>
                <a:latin typeface="Lato" panose="020F0502020204030203" pitchFamily="34" charset="0"/>
              </a:rPr>
              <a:t>assegnato il giudice assegna un </a:t>
            </a:r>
            <a:r>
              <a:rPr lang="it-IT" sz="1400" b="0" i="1" u="sng" dirty="0">
                <a:solidFill>
                  <a:srgbClr val="0C0C0F"/>
                </a:solidFill>
                <a:effectLst/>
                <a:latin typeface="Lato" panose="020F0502020204030203" pitchFamily="34" charset="0"/>
              </a:rPr>
              <a:t>nuovo termine perentorio </a:t>
            </a:r>
            <a:r>
              <a:rPr lang="it-IT" sz="1400" b="0" i="1" dirty="0">
                <a:solidFill>
                  <a:srgbClr val="0C0C0F"/>
                </a:solidFill>
                <a:effectLst/>
                <a:latin typeface="Lato" panose="020F0502020204030203" pitchFamily="34" charset="0"/>
              </a:rPr>
              <a:t>per il deposito delle note scritte </a:t>
            </a:r>
            <a:r>
              <a:rPr lang="it-IT" sz="1400" b="0" i="1" u="sng" dirty="0">
                <a:solidFill>
                  <a:srgbClr val="0C0C0F"/>
                </a:solidFill>
                <a:effectLst/>
                <a:latin typeface="Lato" panose="020F0502020204030203" pitchFamily="34" charset="0"/>
              </a:rPr>
              <a:t>o fissa udienza</a:t>
            </a:r>
            <a:r>
              <a:rPr lang="it-IT" sz="1400" b="0" i="1" dirty="0">
                <a:solidFill>
                  <a:srgbClr val="0C0C0F"/>
                </a:solidFill>
                <a:effectLst/>
                <a:latin typeface="Lato" panose="020F0502020204030203" pitchFamily="34" charset="0"/>
              </a:rPr>
              <a:t>. </a:t>
            </a:r>
            <a:r>
              <a:rPr lang="it-IT" sz="1400" b="1" i="1" u="sng" dirty="0">
                <a:solidFill>
                  <a:srgbClr val="0C0C0F"/>
                </a:solidFill>
                <a:effectLst/>
                <a:latin typeface="Lato" panose="020F0502020204030203" pitchFamily="34" charset="0"/>
              </a:rPr>
              <a:t>SE NESSUNA DELLE PARTI DEPOSITA LE NOTE NEL NUOVO TERMINE O COMPARE ALL'UDIENZA</a:t>
            </a:r>
            <a:r>
              <a:rPr lang="it-IT" sz="1400" b="0" i="1" dirty="0">
                <a:solidFill>
                  <a:srgbClr val="0C0C0F"/>
                </a:solidFill>
                <a:effectLst/>
                <a:latin typeface="Lato" panose="020F0502020204030203" pitchFamily="34" charset="0"/>
              </a:rPr>
              <a:t>, il giudice ordina che la </a:t>
            </a:r>
            <a:r>
              <a:rPr lang="it-IT" sz="1400" b="1" i="1" u="sng" dirty="0">
                <a:solidFill>
                  <a:srgbClr val="0C0C0F"/>
                </a:solidFill>
                <a:effectLst/>
                <a:latin typeface="Lato" panose="020F0502020204030203" pitchFamily="34" charset="0"/>
              </a:rPr>
              <a:t>causa sia cancellata </a:t>
            </a:r>
            <a:r>
              <a:rPr lang="it-IT" sz="1400" b="0" i="1" dirty="0">
                <a:solidFill>
                  <a:srgbClr val="0C0C0F"/>
                </a:solidFill>
                <a:effectLst/>
                <a:latin typeface="Lato" panose="020F0502020204030203" pitchFamily="34" charset="0"/>
              </a:rPr>
              <a:t>dal ruolo e dichiara l'estinzione del processo.</a:t>
            </a:r>
          </a:p>
          <a:p>
            <a:pPr algn="just">
              <a:spcAft>
                <a:spcPts val="100"/>
              </a:spcAft>
            </a:pPr>
            <a:r>
              <a:rPr lang="it-IT" sz="1400" b="0" i="1" dirty="0">
                <a:solidFill>
                  <a:srgbClr val="0C0C0F"/>
                </a:solidFill>
                <a:effectLst/>
                <a:latin typeface="Lato" panose="020F0502020204030203" pitchFamily="34" charset="0"/>
              </a:rPr>
              <a:t>Il giorno di scadenza del termine assegnato per il deposito delle note di cui al presente articolo è considerato data di udienza a tutti gli effetti.</a:t>
            </a:r>
          </a:p>
        </p:txBody>
      </p:sp>
      <p:sp>
        <p:nvSpPr>
          <p:cNvPr id="2" name="Segnaposto numero diapositiva 1">
            <a:extLst>
              <a:ext uri="{FF2B5EF4-FFF2-40B4-BE49-F238E27FC236}">
                <a16:creationId xmlns:a16="http://schemas.microsoft.com/office/drawing/2014/main" id="{E7493793-D026-4925-ADEB-6594F80FBD12}"/>
              </a:ext>
            </a:extLst>
          </p:cNvPr>
          <p:cNvSpPr>
            <a:spLocks noGrp="1"/>
          </p:cNvSpPr>
          <p:nvPr>
            <p:ph type="sldNum" sz="quarter" idx="12"/>
          </p:nvPr>
        </p:nvSpPr>
        <p:spPr/>
        <p:txBody>
          <a:bodyPr/>
          <a:lstStyle/>
          <a:p>
            <a:pPr>
              <a:defRPr/>
            </a:pPr>
            <a:fld id="{A8B41338-7C84-4DC0-93D8-4F41A16CDCCB}" type="slidenum">
              <a:rPr lang="it-IT" smtClean="0"/>
              <a:pPr>
                <a:defRPr/>
              </a:pPr>
              <a:t>7</a:t>
            </a:fld>
            <a:endParaRPr lang="it-IT"/>
          </a:p>
        </p:txBody>
      </p:sp>
    </p:spTree>
    <p:extLst>
      <p:ext uri="{BB962C8B-B14F-4D97-AF65-F5344CB8AC3E}">
        <p14:creationId xmlns:p14="http://schemas.microsoft.com/office/powerpoint/2010/main" val="1147329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F65E8C5-C549-4DBC-952E-0EAFCEAAFF60}"/>
              </a:ext>
            </a:extLst>
          </p:cNvPr>
          <p:cNvSpPr>
            <a:spLocks noGrp="1" noChangeArrowheads="1"/>
          </p:cNvSpPr>
          <p:nvPr>
            <p:ph idx="1"/>
          </p:nvPr>
        </p:nvSpPr>
        <p:spPr bwMode="auto">
          <a:xfrm>
            <a:off x="441324" y="2192389"/>
            <a:ext cx="7399169" cy="258532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altLang="it-IT" sz="18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altLang="it-IT" sz="18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altLang="it-IT" sz="18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altLang="it-IT" sz="18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2D73EAEE-44A4-43DF-A201-149B35E005CB}"/>
              </a:ext>
            </a:extLst>
          </p:cNvPr>
          <p:cNvSpPr>
            <a:spLocks noChangeArrowheads="1"/>
          </p:cNvSpPr>
          <p:nvPr/>
        </p:nvSpPr>
        <p:spPr bwMode="auto">
          <a:xfrm>
            <a:off x="159958" y="423873"/>
            <a:ext cx="8760306" cy="5847755"/>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800" b="1" i="0" u="none" strike="noStrike" cap="none" normalizeH="0" baseline="0" dirty="0">
                <a:ln>
                  <a:noFill/>
                </a:ln>
                <a:solidFill>
                  <a:schemeClr val="tx1"/>
                </a:solidFill>
                <a:effectLst/>
                <a:latin typeface="Arial" panose="020B0604020202020204" pitchFamily="34" charset="0"/>
              </a:rPr>
              <a:t>Art. 46. Disp. att. al cpc</a:t>
            </a:r>
            <a:endParaRPr kumimoji="0" lang="it-IT" altLang="it-IT" sz="18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800" b="1" i="0" u="none" strike="noStrike" cap="none" normalizeH="0" baseline="0" dirty="0">
                <a:ln>
                  <a:noFill/>
                </a:ln>
                <a:solidFill>
                  <a:schemeClr val="tx1"/>
                </a:solidFill>
                <a:effectLst/>
                <a:latin typeface="Arial" panose="020B0604020202020204" pitchFamily="34" charset="0"/>
              </a:rPr>
              <a:t>(FORMA E CRITERI DI REDAZIONE DEGLI ATTI GIUDIZIARI)</a:t>
            </a:r>
          </a:p>
          <a:p>
            <a:pPr marL="15875" marR="0" lvl="0" indent="161925" algn="ctr"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a:p>
            <a:pPr marL="15875" marR="0" lvl="0" indent="161925"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t-IT" altLang="it-IT" sz="1600" b="0" i="1" u="none" strike="noStrike" cap="none" normalizeH="0" baseline="0" dirty="0">
                <a:ln>
                  <a:noFill/>
                </a:ln>
                <a:solidFill>
                  <a:srgbClr val="0C0C0F"/>
                </a:solidFill>
                <a:effectLst/>
                <a:latin typeface="Lato" panose="020F0502020204030203" pitchFamily="34" charset="0"/>
              </a:rPr>
              <a:t>I processi verbali e gli altri atti giudiziari debbono essere scritti in </a:t>
            </a:r>
            <a:r>
              <a:rPr kumimoji="0" lang="it-IT" altLang="it-IT" sz="1600" b="1" i="1" u="sng" strike="noStrike" cap="none" normalizeH="0" baseline="0" dirty="0">
                <a:ln>
                  <a:noFill/>
                </a:ln>
                <a:solidFill>
                  <a:srgbClr val="0C0C0F"/>
                </a:solidFill>
                <a:effectLst/>
                <a:latin typeface="Lato" panose="020F0502020204030203" pitchFamily="34" charset="0"/>
              </a:rPr>
              <a:t>CARATTERE CHIARO E FACILMENTE LEGGIBILE</a:t>
            </a:r>
            <a:r>
              <a:rPr kumimoji="0" lang="it-IT" altLang="it-IT" sz="1600" b="0" i="1" u="none" strike="noStrike" cap="none" normalizeH="0" baseline="0" dirty="0">
                <a:ln>
                  <a:noFill/>
                </a:ln>
                <a:solidFill>
                  <a:srgbClr val="0C0C0F"/>
                </a:solidFill>
                <a:effectLst/>
                <a:latin typeface="Lato" panose="020F0502020204030203" pitchFamily="34" charset="0"/>
              </a:rPr>
              <a:t>.</a:t>
            </a:r>
            <a:endParaRPr kumimoji="0" lang="it-IT" altLang="it-IT" sz="1600" b="0" i="1" u="none" strike="noStrike" cap="none" normalizeH="0" baseline="0" dirty="0">
              <a:ln>
                <a:noFill/>
              </a:ln>
              <a:solidFill>
                <a:schemeClr val="tx1"/>
              </a:solidFill>
              <a:effectLst/>
            </a:endParaRPr>
          </a:p>
          <a:p>
            <a:pPr marL="15875" marR="0" lvl="0" indent="161925"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t-IT" altLang="it-IT" sz="1600" b="0" i="1" u="none" strike="noStrike" cap="none" normalizeH="0" baseline="0" dirty="0">
                <a:ln>
                  <a:noFill/>
                </a:ln>
                <a:solidFill>
                  <a:srgbClr val="0C0C0F"/>
                </a:solidFill>
                <a:effectLst/>
                <a:latin typeface="Lato" panose="020F0502020204030203" pitchFamily="34" charset="0"/>
              </a:rPr>
              <a:t>Quando sono redatti in forma di </a:t>
            </a:r>
            <a:r>
              <a:rPr kumimoji="0" lang="it-IT" altLang="it-IT" sz="1600" b="1" i="1" u="sng" strike="noStrike" cap="none" normalizeH="0" baseline="0" dirty="0">
                <a:ln>
                  <a:noFill/>
                </a:ln>
                <a:solidFill>
                  <a:srgbClr val="0C0C0F"/>
                </a:solidFill>
                <a:effectLst/>
                <a:latin typeface="Lato" panose="020F0502020204030203" pitchFamily="34" charset="0"/>
              </a:rPr>
              <a:t>DOCUMENTO INFORMATICO, </a:t>
            </a:r>
            <a:r>
              <a:rPr kumimoji="0" lang="it-IT" altLang="it-IT" sz="1600" b="0" i="1" u="none" strike="noStrike" cap="none" normalizeH="0" baseline="0" dirty="0">
                <a:ln>
                  <a:noFill/>
                </a:ln>
                <a:solidFill>
                  <a:srgbClr val="0C0C0F"/>
                </a:solidFill>
                <a:effectLst/>
                <a:latin typeface="Lato" panose="020F0502020204030203" pitchFamily="34" charset="0"/>
              </a:rPr>
              <a:t>rispettano la normativa, anche regolamentare, concernente la redazione, la sottoscrizione, la trasmissione e la ricezione dei documenti informatici.</a:t>
            </a:r>
            <a:endParaRPr kumimoji="0" lang="it-IT" altLang="it-IT" sz="1600" b="0" i="1" u="none" strike="noStrike" cap="none" normalizeH="0" baseline="0" dirty="0">
              <a:ln>
                <a:noFill/>
              </a:ln>
              <a:solidFill>
                <a:schemeClr val="tx1"/>
              </a:solidFill>
              <a:effectLst/>
            </a:endParaRPr>
          </a:p>
          <a:p>
            <a:pPr marL="15875" marR="0" lvl="0" indent="161925"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t-IT" altLang="it-IT" sz="1600" b="0" i="1" u="none" strike="noStrike" cap="none" normalizeH="0" baseline="0" dirty="0">
                <a:ln>
                  <a:noFill/>
                </a:ln>
                <a:solidFill>
                  <a:srgbClr val="0C0C0F"/>
                </a:solidFill>
                <a:effectLst/>
                <a:latin typeface="Lato" panose="020F0502020204030203" pitchFamily="34" charset="0"/>
              </a:rPr>
              <a:t>Negli altri casi </a:t>
            </a:r>
            <a:r>
              <a:rPr kumimoji="0" lang="it-IT" altLang="it-IT" sz="1600" b="0" i="1" u="sng" strike="noStrike" cap="none" normalizeH="0" baseline="0" dirty="0">
                <a:ln>
                  <a:noFill/>
                </a:ln>
                <a:solidFill>
                  <a:srgbClr val="0C0C0F"/>
                </a:solidFill>
                <a:effectLst/>
                <a:latin typeface="Lato" panose="020F0502020204030203" pitchFamily="34" charset="0"/>
              </a:rPr>
              <a:t>debbono essere scritti in continuazione, senza spazi in bianco e senza alterazioni o abrasioni.</a:t>
            </a:r>
            <a:r>
              <a:rPr kumimoji="0" lang="it-IT" altLang="it-IT" sz="1600" b="0" i="1" u="none" strike="noStrike" cap="none" normalizeH="0" baseline="0" dirty="0">
                <a:ln>
                  <a:noFill/>
                </a:ln>
                <a:solidFill>
                  <a:srgbClr val="0C0C0F"/>
                </a:solidFill>
                <a:effectLst/>
                <a:latin typeface="Lato" panose="020F0502020204030203" pitchFamily="34" charset="0"/>
              </a:rPr>
              <a:t> Le aggiunte, soppressioni o modificazioni eventuali debbono essere fatte in calce all'atto, con nota di richiamo senza cancellare la parte soppressa o modificata.</a:t>
            </a:r>
            <a:endParaRPr kumimoji="0" lang="it-IT" altLang="it-IT" sz="1600" b="0" i="1" u="none" strike="noStrike" cap="none" normalizeH="0" baseline="0" dirty="0">
              <a:ln>
                <a:noFill/>
              </a:ln>
              <a:solidFill>
                <a:schemeClr val="tx1"/>
              </a:solidFill>
              <a:effectLst/>
            </a:endParaRPr>
          </a:p>
          <a:p>
            <a:pPr marL="15875" marR="0" lvl="0" indent="161925"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t-IT" altLang="it-IT" sz="1600" b="0" i="1" u="sng" strike="noStrike" cap="none" normalizeH="0" baseline="0" dirty="0">
                <a:ln>
                  <a:noFill/>
                </a:ln>
                <a:solidFill>
                  <a:srgbClr val="0C0C0F"/>
                </a:solidFill>
                <a:effectLst/>
                <a:latin typeface="Lato" panose="020F0502020204030203" pitchFamily="34" charset="0"/>
              </a:rPr>
              <a:t>Il Ministro della giustizia</a:t>
            </a:r>
            <a:r>
              <a:rPr kumimoji="0" lang="it-IT" altLang="it-IT" sz="1600" b="0" i="1" u="none" strike="noStrike" cap="none" normalizeH="0" baseline="0" dirty="0">
                <a:ln>
                  <a:noFill/>
                </a:ln>
                <a:solidFill>
                  <a:srgbClr val="0C0C0F"/>
                </a:solidFill>
                <a:effectLst/>
                <a:latin typeface="Lato" panose="020F0502020204030203" pitchFamily="34" charset="0"/>
              </a:rPr>
              <a:t>, sentiti il Consiglio superiore della magistratura e il Consiglio nazionale forense, </a:t>
            </a:r>
            <a:r>
              <a:rPr kumimoji="0" lang="it-IT" altLang="it-IT" sz="1600" b="0" i="1" u="sng" strike="noStrike" cap="none" normalizeH="0" baseline="0" dirty="0">
                <a:ln>
                  <a:noFill/>
                </a:ln>
                <a:solidFill>
                  <a:srgbClr val="0C0C0F"/>
                </a:solidFill>
                <a:effectLst/>
                <a:latin typeface="Lato" panose="020F0502020204030203" pitchFamily="34" charset="0"/>
              </a:rPr>
              <a:t>definisce con decreto gli schemi informatici </a:t>
            </a:r>
            <a:r>
              <a:rPr kumimoji="0" lang="it-IT" altLang="it-IT" sz="1600" b="0" i="1" u="none" strike="noStrike" cap="none" normalizeH="0" baseline="0" dirty="0">
                <a:ln>
                  <a:noFill/>
                </a:ln>
                <a:solidFill>
                  <a:srgbClr val="0C0C0F"/>
                </a:solidFill>
                <a:effectLst/>
                <a:latin typeface="Lato" panose="020F0502020204030203" pitchFamily="34" charset="0"/>
              </a:rPr>
              <a:t>degli atti giudiziari con la strutturazione dei campi necessari per l'inserimento delle informazioni nei registri del processo. Con il medesimo decreto sono stabiliti </a:t>
            </a:r>
            <a:r>
              <a:rPr kumimoji="0" lang="it-IT" altLang="it-IT" sz="1600" b="0" i="1" u="sng" strike="noStrike" cap="none" normalizeH="0" baseline="0" dirty="0">
                <a:ln>
                  <a:noFill/>
                </a:ln>
                <a:solidFill>
                  <a:srgbClr val="0C0C0F"/>
                </a:solidFill>
                <a:effectLst/>
                <a:latin typeface="Lato" panose="020F0502020204030203" pitchFamily="34" charset="0"/>
              </a:rPr>
              <a:t>i limiti degli atti processuali</a:t>
            </a:r>
            <a:r>
              <a:rPr kumimoji="0" lang="it-IT" altLang="it-IT" sz="1600" b="0" i="1" u="none" strike="noStrike" cap="none" normalizeH="0" baseline="0" dirty="0">
                <a:ln>
                  <a:noFill/>
                </a:ln>
                <a:solidFill>
                  <a:srgbClr val="0C0C0F"/>
                </a:solidFill>
                <a:effectLst/>
                <a:latin typeface="Lato" panose="020F0502020204030203" pitchFamily="34" charset="0"/>
              </a:rPr>
              <a:t>, tenendo conto della tipologia, del valore, della complessità della controversia, del numero delle parti e della natura degli interessi coinvolti. Nella determinazione dei limiti non si tiene conto dell'intestazione e delle altre indicazioni formali dell'atto, fra le quali si intendono compresi un indice e una breve sintesi del contenuto dell'atto stesso. Il decreto è aggiornato con cadenza almeno biennale.</a:t>
            </a:r>
            <a:endParaRPr kumimoji="0" lang="it-IT" altLang="it-IT" sz="1600" b="0" i="1" u="none" strike="noStrike" cap="none" normalizeH="0" baseline="0" dirty="0">
              <a:ln>
                <a:noFill/>
              </a:ln>
              <a:solidFill>
                <a:schemeClr val="tx1"/>
              </a:solidFill>
              <a:effectLst/>
            </a:endParaRPr>
          </a:p>
          <a:p>
            <a:pPr marL="15875" lvl="0" indent="161925" algn="just">
              <a:buFont typeface="Arial" panose="020B0604020202020204" pitchFamily="34" charset="0"/>
              <a:buChar char="•"/>
            </a:pPr>
            <a:r>
              <a:rPr kumimoji="0" lang="it-IT" altLang="it-IT" sz="1600" b="1" i="1" u="sng" strike="noStrike" cap="none" normalizeH="0" baseline="0" dirty="0">
                <a:ln>
                  <a:noFill/>
                </a:ln>
                <a:solidFill>
                  <a:srgbClr val="0C0C0F"/>
                </a:solidFill>
                <a:effectLst/>
                <a:latin typeface="Lato" panose="020F0502020204030203" pitchFamily="34" charset="0"/>
              </a:rPr>
              <a:t>IL MANCATO RISPETTO</a:t>
            </a:r>
            <a:r>
              <a:rPr kumimoji="0" lang="it-IT" altLang="it-IT" sz="1600" b="0" i="1" u="none" strike="noStrike" cap="none" normalizeH="0" baseline="0" dirty="0">
                <a:ln>
                  <a:noFill/>
                </a:ln>
                <a:solidFill>
                  <a:srgbClr val="0C0C0F"/>
                </a:solidFill>
                <a:effectLst/>
                <a:latin typeface="Lato" panose="020F0502020204030203" pitchFamily="34" charset="0"/>
              </a:rPr>
              <a:t>.</a:t>
            </a:r>
            <a:r>
              <a:rPr lang="it-IT" altLang="it-IT" sz="1600" i="1" u="sng" dirty="0">
                <a:solidFill>
                  <a:srgbClr val="0C0C0F"/>
                </a:solidFill>
                <a:latin typeface="Lato" panose="020F0502020204030203" pitchFamily="34" charset="0"/>
              </a:rPr>
              <a:t> delle specifiche tecniche sulla forma e sullo schema informatico e dei criteri e limiti di redazione dell'atto non comporta invalidità, MA PUÒ ESSERE VALUTATO DAL GIUDICE AI FINI DELLA </a:t>
            </a:r>
            <a:r>
              <a:rPr lang="it-IT" altLang="it-IT" sz="1600" b="1" i="1" u="sng" dirty="0">
                <a:solidFill>
                  <a:srgbClr val="0C0C0F"/>
                </a:solidFill>
                <a:latin typeface="Lato" panose="020F0502020204030203" pitchFamily="34" charset="0"/>
              </a:rPr>
              <a:t>DECISIONE SULLE SPESE DEL PROCESSO</a:t>
            </a:r>
            <a:endParaRPr kumimoji="0" lang="it-IT" altLang="it-IT" sz="1600" b="1" i="1" u="none" strike="noStrike" cap="none" normalizeH="0" baseline="0" dirty="0">
              <a:ln>
                <a:noFill/>
              </a:ln>
              <a:solidFill>
                <a:schemeClr val="tx1"/>
              </a:solidFill>
              <a:effectLst/>
            </a:endParaRPr>
          </a:p>
          <a:p>
            <a:pPr marL="15875" marR="0" lvl="0" indent="161925"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t-IT" altLang="it-IT" sz="1600" b="0" i="1" u="none" strike="noStrike" cap="none" normalizeH="0" baseline="0" dirty="0">
                <a:ln>
                  <a:noFill/>
                </a:ln>
                <a:solidFill>
                  <a:srgbClr val="0C0C0F"/>
                </a:solidFill>
                <a:effectLst/>
                <a:latin typeface="Lato" panose="020F0502020204030203" pitchFamily="34" charset="0"/>
              </a:rPr>
              <a:t>Il </a:t>
            </a:r>
            <a:r>
              <a:rPr kumimoji="0" lang="it-IT" altLang="it-IT" sz="1600" b="1" i="1" u="sng" strike="noStrike" cap="none" normalizeH="0" baseline="0" dirty="0">
                <a:ln>
                  <a:noFill/>
                </a:ln>
                <a:solidFill>
                  <a:srgbClr val="0C0C0F"/>
                </a:solidFill>
                <a:effectLst/>
                <a:latin typeface="Lato" panose="020F0502020204030203" pitchFamily="34" charset="0"/>
              </a:rPr>
              <a:t>GIUDICE </a:t>
            </a:r>
            <a:r>
              <a:rPr kumimoji="0" lang="it-IT" altLang="it-IT" sz="1600" b="1" i="1" strike="noStrike" cap="none" normalizeH="0" baseline="0" dirty="0">
                <a:ln>
                  <a:noFill/>
                </a:ln>
                <a:solidFill>
                  <a:srgbClr val="0C0C0F"/>
                </a:solidFill>
                <a:effectLst/>
                <a:latin typeface="Lato" panose="020F0502020204030203" pitchFamily="34" charset="0"/>
              </a:rPr>
              <a:t>redige gli atti e i provvedimenti </a:t>
            </a:r>
            <a:r>
              <a:rPr kumimoji="0" lang="it-IT" altLang="it-IT" sz="1600" b="1" i="1" u="sng" strike="noStrike" cap="none" normalizeH="0" baseline="0" dirty="0">
                <a:ln>
                  <a:noFill/>
                </a:ln>
                <a:solidFill>
                  <a:srgbClr val="0C0C0F"/>
                </a:solidFill>
                <a:effectLst/>
                <a:latin typeface="Lato" panose="020F0502020204030203" pitchFamily="34" charset="0"/>
              </a:rPr>
              <a:t>nel rispetto dei criteri di cui al presente articolo</a:t>
            </a:r>
            <a:endParaRPr kumimoji="0" lang="it-IT" altLang="it-IT" sz="1600" b="1" i="1" u="sng" strike="noStrike" cap="none" normalizeH="0" baseline="0" dirty="0">
              <a:ln>
                <a:noFill/>
              </a:ln>
              <a:solidFill>
                <a:schemeClr val="tx1"/>
              </a:solidFill>
              <a:effectLst/>
              <a:latin typeface="Arial" panose="020B0604020202020204" pitchFamily="34" charset="0"/>
            </a:endParaRPr>
          </a:p>
        </p:txBody>
      </p:sp>
      <p:sp>
        <p:nvSpPr>
          <p:cNvPr id="3" name="Segnaposto numero diapositiva 2">
            <a:extLst>
              <a:ext uri="{FF2B5EF4-FFF2-40B4-BE49-F238E27FC236}">
                <a16:creationId xmlns:a16="http://schemas.microsoft.com/office/drawing/2014/main" id="{A1E7C8CD-7848-46F8-8E63-CED38A290637}"/>
              </a:ext>
            </a:extLst>
          </p:cNvPr>
          <p:cNvSpPr>
            <a:spLocks noGrp="1"/>
          </p:cNvSpPr>
          <p:nvPr>
            <p:ph type="sldNum" sz="quarter" idx="12"/>
          </p:nvPr>
        </p:nvSpPr>
        <p:spPr/>
        <p:txBody>
          <a:bodyPr/>
          <a:lstStyle/>
          <a:p>
            <a:pPr>
              <a:defRPr/>
            </a:pPr>
            <a:fld id="{A8B41338-7C84-4DC0-93D8-4F41A16CDCCB}" type="slidenum">
              <a:rPr lang="it-IT" smtClean="0"/>
              <a:pPr>
                <a:defRPr/>
              </a:pPr>
              <a:t>8</a:t>
            </a:fld>
            <a:endParaRPr lang="it-IT"/>
          </a:p>
        </p:txBody>
      </p:sp>
    </p:spTree>
    <p:extLst>
      <p:ext uri="{BB962C8B-B14F-4D97-AF65-F5344CB8AC3E}">
        <p14:creationId xmlns:p14="http://schemas.microsoft.com/office/powerpoint/2010/main" val="381043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olo 3"/>
          <p:cNvSpPr txBox="1">
            <a:spLocks/>
          </p:cNvSpPr>
          <p:nvPr/>
        </p:nvSpPr>
        <p:spPr bwMode="auto">
          <a:xfrm>
            <a:off x="1306286" y="260350"/>
            <a:ext cx="6591718" cy="72072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it-IT" sz="2800" b="1" dirty="0">
                <a:latin typeface="+mj-lt"/>
                <a:ea typeface="+mj-ea"/>
                <a:cs typeface="+mj-cs"/>
              </a:rPr>
              <a:t>FORMA DELLA DOMANDA </a:t>
            </a:r>
            <a:r>
              <a:rPr lang="it-IT" sz="2000" dirty="0">
                <a:latin typeface="+mj-lt"/>
                <a:ea typeface="+mj-ea"/>
                <a:cs typeface="+mj-cs"/>
              </a:rPr>
              <a:t>(316 cpc)</a:t>
            </a:r>
            <a:endParaRPr lang="it-IT" sz="2000" b="1" dirty="0">
              <a:latin typeface="+mj-lt"/>
              <a:ea typeface="+mj-ea"/>
              <a:cs typeface="+mj-cs"/>
            </a:endParaRPr>
          </a:p>
        </p:txBody>
      </p:sp>
      <p:sp>
        <p:nvSpPr>
          <p:cNvPr id="15" name="Titolo 3">
            <a:extLst>
              <a:ext uri="{FF2B5EF4-FFF2-40B4-BE49-F238E27FC236}">
                <a16:creationId xmlns:a16="http://schemas.microsoft.com/office/drawing/2014/main" id="{1B7B2B07-4B19-4504-BEAE-3A116F80B3A8}"/>
              </a:ext>
            </a:extLst>
          </p:cNvPr>
          <p:cNvSpPr txBox="1">
            <a:spLocks/>
          </p:cNvSpPr>
          <p:nvPr/>
        </p:nvSpPr>
        <p:spPr bwMode="auto">
          <a:xfrm>
            <a:off x="986893" y="3256195"/>
            <a:ext cx="7587940" cy="1679699"/>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it-IT" sz="2800" b="1" dirty="0">
                <a:latin typeface="+mj-lt"/>
                <a:ea typeface="+mj-ea"/>
                <a:cs typeface="+mj-cs"/>
              </a:rPr>
              <a:t>CONTENUTO DELLA DOMANDA</a:t>
            </a:r>
            <a:r>
              <a:rPr lang="it-IT" sz="2800" dirty="0">
                <a:latin typeface="+mj-lt"/>
                <a:ea typeface="+mj-ea"/>
                <a:cs typeface="+mj-cs"/>
              </a:rPr>
              <a:t> </a:t>
            </a:r>
            <a:r>
              <a:rPr lang="it-IT" sz="2000" dirty="0">
                <a:latin typeface="+mj-lt"/>
                <a:ea typeface="+mj-ea"/>
                <a:cs typeface="+mj-cs"/>
              </a:rPr>
              <a:t>(318, co. 1)</a:t>
            </a:r>
          </a:p>
          <a:p>
            <a:pPr algn="ctr">
              <a:defRPr/>
            </a:pPr>
            <a:r>
              <a:rPr lang="it-IT" sz="1600" dirty="0">
                <a:latin typeface="+mj-lt"/>
                <a:ea typeface="+mj-ea"/>
                <a:cs typeface="+mj-cs"/>
              </a:rPr>
              <a:t>(</a:t>
            </a:r>
            <a:r>
              <a:rPr lang="it-IT" sz="1600" b="1" dirty="0">
                <a:latin typeface="+mj-lt"/>
                <a:ea typeface="+mj-ea"/>
                <a:cs typeface="+mj-cs"/>
              </a:rPr>
              <a:t>SEMPLIFICATO</a:t>
            </a:r>
            <a:r>
              <a:rPr lang="it-IT" sz="1600" dirty="0">
                <a:latin typeface="+mj-lt"/>
                <a:ea typeface="+mj-ea"/>
                <a:cs typeface="+mj-cs"/>
              </a:rPr>
              <a:t> rispetto ad art. 281 </a:t>
            </a:r>
            <a:r>
              <a:rPr lang="it-IT" sz="1600" dirty="0" err="1">
                <a:latin typeface="+mj-lt"/>
                <a:ea typeface="+mj-ea"/>
                <a:cs typeface="+mj-cs"/>
              </a:rPr>
              <a:t>undecies</a:t>
            </a:r>
            <a:r>
              <a:rPr lang="it-IT" sz="1600" dirty="0">
                <a:latin typeface="+mj-lt"/>
                <a:ea typeface="+mj-ea"/>
                <a:cs typeface="+mj-cs"/>
              </a:rPr>
              <a:t>, co 1 e 163)</a:t>
            </a:r>
          </a:p>
          <a:p>
            <a:pPr marL="285750" indent="-285750" algn="just">
              <a:buFont typeface="Arial" panose="020B0604020202020204" pitchFamily="34" charset="0"/>
              <a:buChar char="•"/>
              <a:defRPr/>
            </a:pPr>
            <a:r>
              <a:rPr lang="it-IT" sz="1600" dirty="0">
                <a:latin typeface="+mj-lt"/>
                <a:ea typeface="+mj-ea"/>
                <a:cs typeface="+mj-cs"/>
              </a:rPr>
              <a:t>ricorso </a:t>
            </a:r>
            <a:r>
              <a:rPr lang="it-IT" sz="1600" u="sng" dirty="0">
                <a:latin typeface="+mj-lt"/>
                <a:ea typeface="+mj-ea"/>
                <a:cs typeface="+mj-cs"/>
              </a:rPr>
              <a:t>sottoscritto</a:t>
            </a:r>
            <a:r>
              <a:rPr lang="it-IT" sz="1600" dirty="0">
                <a:latin typeface="+mj-lt"/>
                <a:ea typeface="+mj-ea"/>
                <a:cs typeface="+mj-cs"/>
              </a:rPr>
              <a:t> ex art. 125</a:t>
            </a:r>
          </a:p>
          <a:p>
            <a:pPr marL="285750" indent="-285750" algn="just">
              <a:buFont typeface="Arial" panose="020B0604020202020204" pitchFamily="34" charset="0"/>
              <a:buChar char="•"/>
              <a:defRPr/>
            </a:pPr>
            <a:r>
              <a:rPr lang="it-IT" sz="1600" dirty="0">
                <a:latin typeface="+mj-lt"/>
                <a:ea typeface="+mj-ea"/>
                <a:cs typeface="+mj-cs"/>
              </a:rPr>
              <a:t>indicazione del </a:t>
            </a:r>
            <a:r>
              <a:rPr lang="it-IT" sz="1600" u="sng" dirty="0">
                <a:latin typeface="+mj-lt"/>
                <a:ea typeface="+mj-ea"/>
                <a:cs typeface="+mj-cs"/>
              </a:rPr>
              <a:t>giudice</a:t>
            </a:r>
            <a:r>
              <a:rPr lang="it-IT" sz="1600" dirty="0">
                <a:latin typeface="+mj-lt"/>
                <a:ea typeface="+mj-ea"/>
                <a:cs typeface="+mj-cs"/>
              </a:rPr>
              <a:t> e delle </a:t>
            </a:r>
            <a:r>
              <a:rPr lang="it-IT" sz="1600" u="sng" dirty="0">
                <a:latin typeface="+mj-lt"/>
                <a:ea typeface="+mj-ea"/>
                <a:cs typeface="+mj-cs"/>
              </a:rPr>
              <a:t>parti</a:t>
            </a:r>
          </a:p>
          <a:p>
            <a:pPr marL="285750" indent="-285750" algn="just">
              <a:buFont typeface="Arial" panose="020B0604020202020204" pitchFamily="34" charset="0"/>
              <a:buChar char="•"/>
              <a:defRPr/>
            </a:pPr>
            <a:r>
              <a:rPr lang="it-IT" sz="1600" dirty="0">
                <a:latin typeface="+mj-lt"/>
                <a:ea typeface="+mj-ea"/>
                <a:cs typeface="+mj-cs"/>
              </a:rPr>
              <a:t>esposizione dei </a:t>
            </a:r>
            <a:r>
              <a:rPr lang="it-IT" sz="1600" u="sng" dirty="0">
                <a:latin typeface="+mj-lt"/>
                <a:ea typeface="+mj-ea"/>
                <a:cs typeface="+mj-cs"/>
              </a:rPr>
              <a:t>fatti</a:t>
            </a:r>
          </a:p>
          <a:p>
            <a:pPr marL="285750" indent="-285750" algn="just">
              <a:buFont typeface="Arial" panose="020B0604020202020204" pitchFamily="34" charset="0"/>
              <a:buChar char="•"/>
              <a:defRPr/>
            </a:pPr>
            <a:r>
              <a:rPr lang="it-IT" sz="1600" dirty="0">
                <a:latin typeface="+mj-lt"/>
                <a:ea typeface="+mj-ea"/>
                <a:cs typeface="+mj-cs"/>
              </a:rPr>
              <a:t>indicazione dell’</a:t>
            </a:r>
            <a:r>
              <a:rPr lang="it-IT" sz="1600" u="sng" dirty="0">
                <a:latin typeface="+mj-lt"/>
                <a:ea typeface="+mj-ea"/>
                <a:cs typeface="+mj-cs"/>
              </a:rPr>
              <a:t>oggetto</a:t>
            </a:r>
            <a:r>
              <a:rPr lang="it-IT" sz="1600" dirty="0">
                <a:latin typeface="+mj-lt"/>
                <a:ea typeface="+mj-ea"/>
                <a:cs typeface="+mj-cs"/>
              </a:rPr>
              <a:t> (della domanda)</a:t>
            </a:r>
          </a:p>
        </p:txBody>
      </p:sp>
      <p:sp>
        <p:nvSpPr>
          <p:cNvPr id="4" name="Figura a mano libera 26">
            <a:extLst>
              <a:ext uri="{FF2B5EF4-FFF2-40B4-BE49-F238E27FC236}">
                <a16:creationId xmlns:a16="http://schemas.microsoft.com/office/drawing/2014/main" id="{D9A4B087-1C80-40AE-84F1-A73F93417A5A}"/>
              </a:ext>
            </a:extLst>
          </p:cNvPr>
          <p:cNvSpPr/>
          <p:nvPr/>
        </p:nvSpPr>
        <p:spPr>
          <a:xfrm>
            <a:off x="908661" y="1850392"/>
            <a:ext cx="3482467" cy="979525"/>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p:spPr>
        <p:style>
          <a:lnRef idx="1">
            <a:schemeClr val="accent6"/>
          </a:lnRef>
          <a:fillRef idx="2">
            <a:schemeClr val="accent6"/>
          </a:fillRef>
          <a:effectRef idx="1">
            <a:schemeClr val="accent6"/>
          </a:effectRef>
          <a:fontRef idx="minor">
            <a:schemeClr val="dk1"/>
          </a:fontRef>
        </p:style>
        <p:txBody>
          <a:bodyPr lIns="67850" tIns="67850" rIns="67850" bIns="67850" spcCol="1270" anchor="ctr"/>
          <a:lstStyle/>
          <a:p>
            <a:pPr algn="ctr" defTabSz="1244600">
              <a:lnSpc>
                <a:spcPct val="90000"/>
              </a:lnSpc>
              <a:spcAft>
                <a:spcPts val="0"/>
              </a:spcAft>
              <a:defRPr/>
            </a:pPr>
            <a:r>
              <a:rPr lang="it-IT" b="1" dirty="0">
                <a:solidFill>
                  <a:schemeClr val="tx1"/>
                </a:solidFill>
              </a:rPr>
              <a:t>NELLE FORME DEL RITO SEMPLIFICATO</a:t>
            </a:r>
          </a:p>
          <a:p>
            <a:pPr algn="ctr" defTabSz="1244600">
              <a:lnSpc>
                <a:spcPct val="90000"/>
              </a:lnSpc>
              <a:spcAft>
                <a:spcPts val="0"/>
              </a:spcAft>
              <a:defRPr/>
            </a:pPr>
            <a:r>
              <a:rPr lang="it-IT" sz="1600" b="1" dirty="0">
                <a:solidFill>
                  <a:schemeClr val="tx1"/>
                </a:solidFill>
              </a:rPr>
              <a:t>di cognizione</a:t>
            </a:r>
            <a:r>
              <a:rPr lang="it-IT" sz="1600" dirty="0">
                <a:solidFill>
                  <a:schemeClr val="tx1"/>
                </a:solidFill>
              </a:rPr>
              <a:t> </a:t>
            </a:r>
            <a:r>
              <a:rPr lang="it-IT" sz="1600" u="sng" dirty="0">
                <a:solidFill>
                  <a:schemeClr val="tx1"/>
                </a:solidFill>
              </a:rPr>
              <a:t>«in quanto compatibili»</a:t>
            </a:r>
          </a:p>
          <a:p>
            <a:pPr algn="ctr" defTabSz="1244600">
              <a:lnSpc>
                <a:spcPct val="90000"/>
              </a:lnSpc>
              <a:spcAft>
                <a:spcPts val="0"/>
              </a:spcAft>
              <a:defRPr/>
            </a:pPr>
            <a:r>
              <a:rPr lang="it-IT" sz="1600" dirty="0">
                <a:solidFill>
                  <a:schemeClr val="tx1"/>
                </a:solidFill>
              </a:rPr>
              <a:t>(316, co. 1 e 281 </a:t>
            </a:r>
            <a:r>
              <a:rPr lang="it-IT" sz="1600" dirty="0" err="1">
                <a:solidFill>
                  <a:schemeClr val="tx1"/>
                </a:solidFill>
              </a:rPr>
              <a:t>undecies</a:t>
            </a:r>
            <a:r>
              <a:rPr lang="it-IT" sz="1600" dirty="0">
                <a:solidFill>
                  <a:schemeClr val="tx1"/>
                </a:solidFill>
              </a:rPr>
              <a:t>, co. 1 e 163)</a:t>
            </a:r>
          </a:p>
        </p:txBody>
      </p:sp>
      <p:sp>
        <p:nvSpPr>
          <p:cNvPr id="5" name="Figura a mano libera 26">
            <a:extLst>
              <a:ext uri="{FF2B5EF4-FFF2-40B4-BE49-F238E27FC236}">
                <a16:creationId xmlns:a16="http://schemas.microsoft.com/office/drawing/2014/main" id="{DC1DB710-BA34-47AC-85C1-90C432DCCAE4}"/>
              </a:ext>
            </a:extLst>
          </p:cNvPr>
          <p:cNvSpPr/>
          <p:nvPr/>
        </p:nvSpPr>
        <p:spPr>
          <a:xfrm>
            <a:off x="3524980" y="1180831"/>
            <a:ext cx="2303487" cy="368052"/>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p:spPr>
        <p:style>
          <a:lnRef idx="1">
            <a:schemeClr val="accent6"/>
          </a:lnRef>
          <a:fillRef idx="2">
            <a:schemeClr val="accent6"/>
          </a:fillRef>
          <a:effectRef idx="1">
            <a:schemeClr val="accent6"/>
          </a:effectRef>
          <a:fontRef idx="minor">
            <a:schemeClr val="dk1"/>
          </a:fontRef>
        </p:style>
        <p:txBody>
          <a:bodyPr lIns="67850" tIns="67850" rIns="67850" bIns="67850" spcCol="1270" anchor="ctr"/>
          <a:lstStyle/>
          <a:p>
            <a:pPr algn="ctr" defTabSz="1244600">
              <a:lnSpc>
                <a:spcPct val="90000"/>
              </a:lnSpc>
              <a:spcAft>
                <a:spcPts val="0"/>
              </a:spcAft>
              <a:defRPr/>
            </a:pPr>
            <a:r>
              <a:rPr lang="it-IT" b="1" dirty="0">
                <a:solidFill>
                  <a:schemeClr val="tx1"/>
                </a:solidFill>
              </a:rPr>
              <a:t>SI PROPONE</a:t>
            </a:r>
            <a:endParaRPr lang="it-IT" sz="1600" dirty="0">
              <a:solidFill>
                <a:schemeClr val="tx1"/>
              </a:solidFill>
            </a:endParaRPr>
          </a:p>
        </p:txBody>
      </p:sp>
      <p:sp>
        <p:nvSpPr>
          <p:cNvPr id="6" name="Figura a mano libera 26">
            <a:extLst>
              <a:ext uri="{FF2B5EF4-FFF2-40B4-BE49-F238E27FC236}">
                <a16:creationId xmlns:a16="http://schemas.microsoft.com/office/drawing/2014/main" id="{5462BCB1-2173-43EE-966C-D346F01A0B5B}"/>
              </a:ext>
            </a:extLst>
          </p:cNvPr>
          <p:cNvSpPr/>
          <p:nvPr/>
        </p:nvSpPr>
        <p:spPr>
          <a:xfrm>
            <a:off x="5594517" y="1912776"/>
            <a:ext cx="2303487" cy="720725"/>
          </a:xfrm>
          <a:custGeom>
            <a:avLst/>
            <a:gdLst>
              <a:gd name="connsiteX0" fmla="*/ 0 w 1993138"/>
              <a:gd name="connsiteY0" fmla="*/ 170951 h 1709509"/>
              <a:gd name="connsiteX1" fmla="*/ 50071 w 1993138"/>
              <a:gd name="connsiteY1" fmla="*/ 50070 h 1709509"/>
              <a:gd name="connsiteX2" fmla="*/ 170952 w 1993138"/>
              <a:gd name="connsiteY2" fmla="*/ 0 h 1709509"/>
              <a:gd name="connsiteX3" fmla="*/ 1822187 w 1993138"/>
              <a:gd name="connsiteY3" fmla="*/ 0 h 1709509"/>
              <a:gd name="connsiteX4" fmla="*/ 1943068 w 1993138"/>
              <a:gd name="connsiteY4" fmla="*/ 50071 h 1709509"/>
              <a:gd name="connsiteX5" fmla="*/ 1993138 w 1993138"/>
              <a:gd name="connsiteY5" fmla="*/ 170952 h 1709509"/>
              <a:gd name="connsiteX6" fmla="*/ 1993138 w 1993138"/>
              <a:gd name="connsiteY6" fmla="*/ 1538558 h 1709509"/>
              <a:gd name="connsiteX7" fmla="*/ 1943068 w 1993138"/>
              <a:gd name="connsiteY7" fmla="*/ 1659439 h 1709509"/>
              <a:gd name="connsiteX8" fmla="*/ 1822187 w 1993138"/>
              <a:gd name="connsiteY8" fmla="*/ 1709509 h 1709509"/>
              <a:gd name="connsiteX9" fmla="*/ 170951 w 1993138"/>
              <a:gd name="connsiteY9" fmla="*/ 1709509 h 1709509"/>
              <a:gd name="connsiteX10" fmla="*/ 50070 w 1993138"/>
              <a:gd name="connsiteY10" fmla="*/ 1659439 h 1709509"/>
              <a:gd name="connsiteX11" fmla="*/ 0 w 1993138"/>
              <a:gd name="connsiteY11" fmla="*/ 1538558 h 1709509"/>
              <a:gd name="connsiteX12" fmla="*/ 0 w 1993138"/>
              <a:gd name="connsiteY12" fmla="*/ 170951 h 170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3138" h="1709509">
                <a:moveTo>
                  <a:pt x="0" y="170951"/>
                </a:moveTo>
                <a:cubicBezTo>
                  <a:pt x="0" y="125612"/>
                  <a:pt x="18011" y="82130"/>
                  <a:pt x="50071" y="50070"/>
                </a:cubicBezTo>
                <a:cubicBezTo>
                  <a:pt x="82131" y="18011"/>
                  <a:pt x="125613" y="0"/>
                  <a:pt x="170952" y="0"/>
                </a:cubicBezTo>
                <a:lnTo>
                  <a:pt x="1822187" y="0"/>
                </a:lnTo>
                <a:cubicBezTo>
                  <a:pt x="1867526" y="0"/>
                  <a:pt x="1911008" y="18011"/>
                  <a:pt x="1943068" y="50071"/>
                </a:cubicBezTo>
                <a:cubicBezTo>
                  <a:pt x="1975127" y="82131"/>
                  <a:pt x="1993138" y="125613"/>
                  <a:pt x="1993138" y="170952"/>
                </a:cubicBezTo>
                <a:lnTo>
                  <a:pt x="1993138" y="1538558"/>
                </a:lnTo>
                <a:cubicBezTo>
                  <a:pt x="1993138" y="1583897"/>
                  <a:pt x="1975127" y="1627379"/>
                  <a:pt x="1943068" y="1659439"/>
                </a:cubicBezTo>
                <a:cubicBezTo>
                  <a:pt x="1911008" y="1691499"/>
                  <a:pt x="1867526" y="1709509"/>
                  <a:pt x="1822187" y="1709509"/>
                </a:cubicBezTo>
                <a:lnTo>
                  <a:pt x="170951" y="1709509"/>
                </a:lnTo>
                <a:cubicBezTo>
                  <a:pt x="125612" y="1709509"/>
                  <a:pt x="82130" y="1691498"/>
                  <a:pt x="50070" y="1659439"/>
                </a:cubicBezTo>
                <a:cubicBezTo>
                  <a:pt x="18010" y="1627379"/>
                  <a:pt x="0" y="1583897"/>
                  <a:pt x="0" y="1538558"/>
                </a:cubicBezTo>
                <a:lnTo>
                  <a:pt x="0" y="170951"/>
                </a:lnTo>
                <a:close/>
              </a:path>
            </a:pathLst>
          </a:custGeom>
        </p:spPr>
        <p:style>
          <a:lnRef idx="1">
            <a:schemeClr val="accent6"/>
          </a:lnRef>
          <a:fillRef idx="2">
            <a:schemeClr val="accent6"/>
          </a:fillRef>
          <a:effectRef idx="1">
            <a:schemeClr val="accent6"/>
          </a:effectRef>
          <a:fontRef idx="minor">
            <a:schemeClr val="dk1"/>
          </a:fontRef>
        </p:style>
        <p:txBody>
          <a:bodyPr lIns="67850" tIns="67850" rIns="67850" bIns="67850" spcCol="1270" anchor="ctr"/>
          <a:lstStyle/>
          <a:p>
            <a:pPr algn="ctr" defTabSz="1244600">
              <a:lnSpc>
                <a:spcPct val="90000"/>
              </a:lnSpc>
              <a:spcAft>
                <a:spcPts val="0"/>
              </a:spcAft>
              <a:defRPr/>
            </a:pPr>
            <a:r>
              <a:rPr lang="it-IT" b="1" dirty="0">
                <a:solidFill>
                  <a:schemeClr val="tx1"/>
                </a:solidFill>
              </a:rPr>
              <a:t>o VERBALMENTE</a:t>
            </a:r>
          </a:p>
          <a:p>
            <a:pPr algn="ctr" defTabSz="1244600">
              <a:lnSpc>
                <a:spcPct val="90000"/>
              </a:lnSpc>
              <a:spcAft>
                <a:spcPts val="0"/>
              </a:spcAft>
              <a:defRPr/>
            </a:pPr>
            <a:r>
              <a:rPr lang="it-IT" sz="1600" dirty="0">
                <a:solidFill>
                  <a:schemeClr val="tx1"/>
                </a:solidFill>
              </a:rPr>
              <a:t>(316, co. 2)</a:t>
            </a:r>
          </a:p>
        </p:txBody>
      </p:sp>
      <p:cxnSp>
        <p:nvCxnSpPr>
          <p:cNvPr id="7" name="Connettore 2 6">
            <a:extLst>
              <a:ext uri="{FF2B5EF4-FFF2-40B4-BE49-F238E27FC236}">
                <a16:creationId xmlns:a16="http://schemas.microsoft.com/office/drawing/2014/main" id="{031E992D-7953-4400-96E7-89D6C0731F29}"/>
              </a:ext>
            </a:extLst>
          </p:cNvPr>
          <p:cNvCxnSpPr>
            <a:cxnSpLocks/>
          </p:cNvCxnSpPr>
          <p:nvPr/>
        </p:nvCxnSpPr>
        <p:spPr>
          <a:xfrm>
            <a:off x="5902258" y="1656591"/>
            <a:ext cx="432047" cy="21654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ttore 2 7">
            <a:extLst>
              <a:ext uri="{FF2B5EF4-FFF2-40B4-BE49-F238E27FC236}">
                <a16:creationId xmlns:a16="http://schemas.microsoft.com/office/drawing/2014/main" id="{900A777D-3B5C-470A-AE85-8BC3F6C69FF7}"/>
              </a:ext>
            </a:extLst>
          </p:cNvPr>
          <p:cNvCxnSpPr>
            <a:cxnSpLocks/>
          </p:cNvCxnSpPr>
          <p:nvPr/>
        </p:nvCxnSpPr>
        <p:spPr>
          <a:xfrm flipH="1">
            <a:off x="3452327" y="1656591"/>
            <a:ext cx="602169" cy="13225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a:extLst>
              <a:ext uri="{FF2B5EF4-FFF2-40B4-BE49-F238E27FC236}">
                <a16:creationId xmlns:a16="http://schemas.microsoft.com/office/drawing/2014/main" id="{3B11E5AD-310B-4725-87B4-E075C63003AE}"/>
              </a:ext>
            </a:extLst>
          </p:cNvPr>
          <p:cNvCxnSpPr>
            <a:cxnSpLocks/>
          </p:cNvCxnSpPr>
          <p:nvPr/>
        </p:nvCxnSpPr>
        <p:spPr>
          <a:xfrm>
            <a:off x="2649895" y="2965975"/>
            <a:ext cx="0" cy="29021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itolo 3">
            <a:extLst>
              <a:ext uri="{FF2B5EF4-FFF2-40B4-BE49-F238E27FC236}">
                <a16:creationId xmlns:a16="http://schemas.microsoft.com/office/drawing/2014/main" id="{3E5A5463-2AC4-4F89-A9E8-C4420ADCDB9B}"/>
              </a:ext>
            </a:extLst>
          </p:cNvPr>
          <p:cNvSpPr txBox="1">
            <a:spLocks/>
          </p:cNvSpPr>
          <p:nvPr/>
        </p:nvSpPr>
        <p:spPr bwMode="auto">
          <a:xfrm>
            <a:off x="986893" y="5105037"/>
            <a:ext cx="7587940" cy="146490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it-IT" sz="2800" b="1" dirty="0">
                <a:latin typeface="+mj-lt"/>
                <a:ea typeface="+mj-ea"/>
                <a:cs typeface="+mj-cs"/>
              </a:rPr>
              <a:t>IL GDP </a:t>
            </a:r>
            <a:r>
              <a:rPr lang="it-IT" sz="2000" dirty="0">
                <a:latin typeface="+mj-lt"/>
                <a:ea typeface="+mj-ea"/>
                <a:cs typeface="+mj-cs"/>
              </a:rPr>
              <a:t>(318, co. 2)</a:t>
            </a:r>
          </a:p>
          <a:p>
            <a:pPr algn="ctr">
              <a:defRPr/>
            </a:pPr>
            <a:r>
              <a:rPr lang="it-IT" sz="1600" dirty="0">
                <a:latin typeface="+mj-lt"/>
                <a:ea typeface="+mj-ea"/>
                <a:cs typeface="+mj-cs"/>
              </a:rPr>
              <a:t>entro gg. 5 dalla designazione (</a:t>
            </a:r>
            <a:r>
              <a:rPr lang="it-IT" sz="1600" dirty="0" err="1">
                <a:latin typeface="+mj-lt"/>
                <a:ea typeface="+mj-ea"/>
                <a:cs typeface="+mj-cs"/>
              </a:rPr>
              <a:t>n.b.</a:t>
            </a:r>
            <a:r>
              <a:rPr lang="it-IT" sz="1600" dirty="0">
                <a:latin typeface="+mj-lt"/>
                <a:ea typeface="+mj-ea"/>
                <a:cs typeface="+mj-cs"/>
              </a:rPr>
              <a:t> termine </a:t>
            </a:r>
            <a:r>
              <a:rPr lang="it-IT" sz="1600" u="sng" dirty="0">
                <a:latin typeface="+mj-lt"/>
                <a:ea typeface="+mj-ea"/>
                <a:cs typeface="+mj-cs"/>
              </a:rPr>
              <a:t>non perentorio</a:t>
            </a:r>
            <a:r>
              <a:rPr lang="it-IT" sz="1600" dirty="0">
                <a:latin typeface="+mj-lt"/>
                <a:ea typeface="+mj-ea"/>
                <a:cs typeface="+mj-cs"/>
              </a:rPr>
              <a:t>)</a:t>
            </a:r>
          </a:p>
          <a:p>
            <a:pPr marL="285750" indent="-285750" algn="just">
              <a:buFont typeface="Arial" panose="020B0604020202020204" pitchFamily="34" charset="0"/>
              <a:buChar char="•"/>
              <a:defRPr/>
            </a:pPr>
            <a:r>
              <a:rPr lang="it-IT" sz="1600" b="1" u="sng" dirty="0">
                <a:latin typeface="+mj-lt"/>
                <a:ea typeface="+mj-ea"/>
                <a:cs typeface="+mj-cs"/>
              </a:rPr>
              <a:t>FISSA </a:t>
            </a:r>
            <a:r>
              <a:rPr lang="it-IT" sz="1600" dirty="0">
                <a:latin typeface="+mj-lt"/>
                <a:ea typeface="+mj-ea"/>
                <a:cs typeface="+mj-cs"/>
              </a:rPr>
              <a:t>con decreto l’</a:t>
            </a:r>
            <a:r>
              <a:rPr lang="it-IT" sz="1600" b="1" u="sng" dirty="0">
                <a:latin typeface="+mj-lt"/>
                <a:ea typeface="+mj-ea"/>
                <a:cs typeface="+mj-cs"/>
              </a:rPr>
              <a:t>UDIENZA</a:t>
            </a:r>
            <a:r>
              <a:rPr lang="it-IT" sz="1600" dirty="0">
                <a:latin typeface="+mj-lt"/>
                <a:ea typeface="+mj-ea"/>
                <a:cs typeface="+mj-cs"/>
              </a:rPr>
              <a:t> di comparizione delle parti ex art. 281 </a:t>
            </a:r>
            <a:r>
              <a:rPr lang="it-IT" sz="1600" dirty="0" err="1">
                <a:latin typeface="+mj-lt"/>
                <a:ea typeface="+mj-ea"/>
                <a:cs typeface="+mj-cs"/>
              </a:rPr>
              <a:t>undecies</a:t>
            </a:r>
            <a:r>
              <a:rPr lang="it-IT" sz="1600" dirty="0">
                <a:latin typeface="+mj-lt"/>
                <a:ea typeface="+mj-ea"/>
                <a:cs typeface="+mj-cs"/>
              </a:rPr>
              <a:t>, co. 2, </a:t>
            </a:r>
            <a:r>
              <a:rPr lang="it-IT" sz="1600" b="0" i="0" dirty="0">
                <a:solidFill>
                  <a:srgbClr val="0C0C0F"/>
                </a:solidFill>
                <a:effectLst/>
                <a:latin typeface="Lato" panose="020F0502020204030203" pitchFamily="34" charset="0"/>
              </a:rPr>
              <a:t>comparizione delle parti assegnando il </a:t>
            </a:r>
            <a:r>
              <a:rPr lang="it-IT" sz="1600" b="1" i="0" u="sng" dirty="0">
                <a:solidFill>
                  <a:srgbClr val="0C0C0F"/>
                </a:solidFill>
                <a:effectLst/>
                <a:latin typeface="Lato" panose="020F0502020204030203" pitchFamily="34" charset="0"/>
              </a:rPr>
              <a:t>TERMINE PER LA COSTITUZIONE DEL CONVENUTO</a:t>
            </a:r>
            <a:r>
              <a:rPr lang="it-IT" sz="1600" b="0" i="0" dirty="0">
                <a:solidFill>
                  <a:srgbClr val="0C0C0F"/>
                </a:solidFill>
                <a:effectLst/>
                <a:latin typeface="Lato" panose="020F0502020204030203" pitchFamily="34" charset="0"/>
              </a:rPr>
              <a:t>, che deve avvenire </a:t>
            </a:r>
            <a:r>
              <a:rPr lang="it-IT" sz="1600" b="0" i="0" u="sng" dirty="0">
                <a:solidFill>
                  <a:srgbClr val="0C0C0F"/>
                </a:solidFill>
                <a:effectLst/>
                <a:latin typeface="Lato" panose="020F0502020204030203" pitchFamily="34" charset="0"/>
              </a:rPr>
              <a:t>non oltre dieci giorni prima dell'udienza</a:t>
            </a:r>
            <a:endParaRPr lang="it-IT" sz="1600" u="sng" dirty="0">
              <a:latin typeface="+mj-lt"/>
              <a:ea typeface="+mj-ea"/>
              <a:cs typeface="+mj-cs"/>
            </a:endParaRPr>
          </a:p>
        </p:txBody>
      </p:sp>
    </p:spTree>
    <p:extLst>
      <p:ext uri="{BB962C8B-B14F-4D97-AF65-F5344CB8AC3E}">
        <p14:creationId xmlns:p14="http://schemas.microsoft.com/office/powerpoint/2010/main" val="2496191668"/>
      </p:ext>
    </p:extLst>
  </p:cSld>
  <p:clrMapOvr>
    <a:masterClrMapping/>
  </p:clrMapOvr>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spPr>
      <a:bodyPr spcFirstLastPara="0" vert="horz" wrap="square" lIns="37291" tIns="37291" rIns="37291" bIns="37291" numCol="1" spcCol="1270" anchor="ctr" anchorCtr="0">
        <a:noAutofit/>
      </a:bodyPr>
      <a:lstStyle>
        <a:defPPr algn="ctr" defTabSz="800100">
          <a:spcBef>
            <a:spcPct val="0"/>
          </a:spcBef>
          <a:spcAft>
            <a:spcPts val="0"/>
          </a:spcAft>
          <a:defRPr sz="1800" kern="1200" baseline="0" dirty="0" smtClean="0">
            <a:solidFill>
              <a:schemeClr val="tx1"/>
            </a:solidFill>
          </a:defRPr>
        </a:defPPr>
      </a:lstStyle>
      <a: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a:style>
    </a:spDef>
    <a:lnDef>
      <a:spPr>
        <a:ln w="25400">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a:spAutoFit/>
      </a:bodyPr>
      <a:lstStyle>
        <a:defPPr algn="just">
          <a:defRPr sz="1400" dirty="0">
            <a:effectLst/>
            <a:latin typeface="Times New Roman" panose="02020603050405020304" pitchFamily="18" charset="0"/>
            <a:ea typeface="Times New Roman" panose="02020603050405020304" pitchFamily="18" charset="0"/>
          </a:defRPr>
        </a:defPPr>
      </a:lstStyle>
    </a:tx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10985</TotalTime>
  <Words>5345</Words>
  <Application>Microsoft Office PowerPoint</Application>
  <PresentationFormat>Presentazione su schermo (4:3)</PresentationFormat>
  <Paragraphs>345</Paragraphs>
  <Slides>35</Slides>
  <Notes>9</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35</vt:i4>
      </vt:variant>
    </vt:vector>
  </HeadingPairs>
  <TitlesOfParts>
    <vt:vector size="40" baseType="lpstr">
      <vt:lpstr>Arial</vt:lpstr>
      <vt:lpstr>Calibri</vt:lpstr>
      <vt:lpstr>Lato</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Ice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negoziato e la conciliazione</dc:title>
  <dc:creator>UWP</dc:creator>
  <cp:lastModifiedBy>emi cap</cp:lastModifiedBy>
  <cp:revision>1810</cp:revision>
  <cp:lastPrinted>2023-10-16T07:45:04Z</cp:lastPrinted>
  <dcterms:created xsi:type="dcterms:W3CDTF">2011-01-20T07:09:15Z</dcterms:created>
  <dcterms:modified xsi:type="dcterms:W3CDTF">2023-10-16T08:01:48Z</dcterms:modified>
</cp:coreProperties>
</file>