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8" r:id="rId12"/>
    <p:sldId id="267" r:id="rId13"/>
    <p:sldId id="269" r:id="rId14"/>
    <p:sldId id="268" r:id="rId15"/>
    <p:sldId id="270" r:id="rId16"/>
    <p:sldId id="277" r:id="rId17"/>
    <p:sldId id="279" r:id="rId18"/>
    <p:sldId id="275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91" autoAdjust="0"/>
  </p:normalViewPr>
  <p:slideViewPr>
    <p:cSldViewPr>
      <p:cViewPr varScale="1">
        <p:scale>
          <a:sx n="104" d="100"/>
          <a:sy n="104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85B3C-D134-4B88-8D28-535A09EB5EE9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70973-0D08-46A0-A475-A39B172C8D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39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dirty="0"/>
              <a:t>FASI DELLA PRATICA COLLABORATIVA / NEGOZIAZIONE ASSISTITA : </a:t>
            </a:r>
          </a:p>
          <a:p>
            <a:pPr eaLnBrk="1" hangingPunct="1"/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446FE6-4AD5-4526-A086-40679117EE71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B92C-7249-4DCF-B91D-B6D4A3C6C88F}" type="datetimeFigureOut">
              <a:rPr lang="it-IT" smtClean="0"/>
              <a:pPr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DE06-8E1D-48C7-9060-B7099983B5E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sellaDiTesto 2"/>
          <p:cNvSpPr txBox="1">
            <a:spLocks noChangeArrowheads="1"/>
          </p:cNvSpPr>
          <p:nvPr/>
        </p:nvSpPr>
        <p:spPr bwMode="auto">
          <a:xfrm>
            <a:off x="179512" y="404664"/>
            <a:ext cx="8784975" cy="498598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altLang="it-IT" sz="1200" b="1" dirty="0">
              <a:latin typeface="+mj-lt"/>
            </a:endParaRPr>
          </a:p>
          <a:p>
            <a:pPr algn="ctr"/>
            <a:r>
              <a:rPr lang="it-IT" altLang="it-IT" sz="1600" b="1" dirty="0">
                <a:latin typeface="+mj-lt"/>
              </a:rPr>
              <a:t>ISTITUTO  ITALIANO DI DIRITTO COLLABORATIVO E NEGOZIAZIONE ASSISTITA </a:t>
            </a:r>
          </a:p>
          <a:p>
            <a:pPr algn="ctr"/>
            <a:endParaRPr lang="it-IT" altLang="it-IT" sz="3200" b="1" dirty="0">
              <a:latin typeface="+mj-lt"/>
            </a:endParaRPr>
          </a:p>
          <a:p>
            <a:pPr algn="ctr"/>
            <a:endParaRPr lang="it-IT" altLang="it-IT" sz="3200" b="1" dirty="0">
              <a:latin typeface="+mj-lt"/>
            </a:endParaRPr>
          </a:p>
          <a:p>
            <a:pPr algn="ctr"/>
            <a:r>
              <a:rPr lang="it-IT" alt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NEGOZIAZIONE</a:t>
            </a:r>
            <a:endParaRPr lang="it-IT" alt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it-IT" alt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it-IT" alt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ASSISTITA IN MATERIA </a:t>
            </a:r>
            <a:r>
              <a:rPr lang="it-IT" altLang="it-IT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</a:t>
            </a:r>
            <a:r>
              <a:rPr lang="it-IT" alt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FAMIGLIA </a:t>
            </a:r>
          </a:p>
          <a:p>
            <a:pPr algn="ctr"/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DL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132/2014 CONVERTITO IN L 162/2014</a:t>
            </a:r>
            <a:endParaRPr lang="it-IT" alt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it-IT" altLang="it-IT" sz="1200" b="1" dirty="0">
              <a:latin typeface="Calisto MT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altLang="it-IT" sz="1600" b="1" dirty="0" smtClean="0">
                <a:latin typeface="Calisto MT" pitchFamily="18" charset="0"/>
              </a:rPr>
              <a:t>Artt. 6 e seguenti</a:t>
            </a:r>
            <a:endParaRPr lang="it-IT" altLang="it-IT" sz="1600" b="1" dirty="0">
              <a:latin typeface="Calisto MT" pitchFamily="18" charset="0"/>
            </a:endParaRPr>
          </a:p>
          <a:p>
            <a:pPr algn="ctr">
              <a:lnSpc>
                <a:spcPct val="300000"/>
              </a:lnSpc>
            </a:pPr>
            <a:r>
              <a:rPr lang="it-IT" altLang="it-IT" sz="1600" b="1" dirty="0">
                <a:latin typeface="Calisto MT" pitchFamily="18" charset="0"/>
              </a:rPr>
              <a:t>   </a:t>
            </a: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45224"/>
            <a:ext cx="3384376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1"/>
          <p:cNvSpPr txBox="1">
            <a:spLocks noChangeArrowheads="1"/>
          </p:cNvSpPr>
          <p:nvPr/>
        </p:nvSpPr>
        <p:spPr bwMode="auto">
          <a:xfrm>
            <a:off x="179512" y="472018"/>
            <a:ext cx="8784976" cy="65248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defRPr/>
            </a:pPr>
            <a:r>
              <a:rPr lang="it-IT" alt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FINO AL LOCKDOWN </a:t>
            </a:r>
          </a:p>
          <a:p>
            <a:pPr>
              <a:lnSpc>
                <a:spcPct val="100000"/>
              </a:lnSpc>
              <a:defRPr/>
            </a:pPr>
            <a:r>
              <a:rPr lang="it-IT" alt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DEPOSITO </a:t>
            </a:r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ALL’UFFICIO DEL PM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 3 COPIE DELL’ ACCORDO ENTRO 10 GG. DALLA SOTTOSCRIZIONE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endParaRPr lang="it-IT" altLang="it-IT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l">
              <a:lnSpc>
                <a:spcPct val="100000"/>
              </a:lnSpc>
              <a:defRPr/>
            </a:pPr>
            <a:r>
              <a:rPr lang="it-IT" altLang="it-IT" sz="2400" b="1" dirty="0">
                <a:latin typeface="Calibri" panose="020F0502020204030204" pitchFamily="34" charset="0"/>
              </a:rPr>
              <a:t>CON I  SEGUENTI DOCUMENTI:</a:t>
            </a:r>
          </a:p>
          <a:p>
            <a:pPr>
              <a:lnSpc>
                <a:spcPct val="100000"/>
              </a:lnSpc>
              <a:defRPr/>
            </a:pPr>
            <a:endParaRPr lang="it-IT" altLang="it-IT" sz="1600" dirty="0">
              <a:latin typeface="Calibri" panose="020F0502020204030204" pitchFamily="34" charset="0"/>
            </a:endParaRP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Calibri" panose="020F0502020204030204" pitchFamily="34" charset="0"/>
              </a:rPr>
              <a:t>COPIA DELLA CONVENZIONE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Calibri" panose="020F0502020204030204" pitchFamily="34" charset="0"/>
              </a:rPr>
              <a:t>ESTRATTO PER RIASSUNTO DELL’ATTO </a:t>
            </a:r>
            <a:r>
              <a:rPr lang="it-IT" altLang="it-IT" sz="2800" dirty="0" err="1">
                <a:latin typeface="Calibri" panose="020F0502020204030204" pitchFamily="34" charset="0"/>
              </a:rPr>
              <a:t>DI</a:t>
            </a:r>
            <a:r>
              <a:rPr lang="it-IT" altLang="it-IT" sz="2800" dirty="0">
                <a:latin typeface="Calibri" panose="020F0502020204030204" pitchFamily="34" charset="0"/>
              </a:rPr>
              <a:t> MATRIMONIO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Calibri" panose="020F0502020204030204" pitchFamily="34" charset="0"/>
              </a:rPr>
              <a:t> CERTIFICATI ANAGRAFICI </a:t>
            </a:r>
            <a:r>
              <a:rPr lang="it-IT" altLang="it-IT" sz="2800" dirty="0" err="1">
                <a:latin typeface="Calibri" panose="020F0502020204030204" pitchFamily="34" charset="0"/>
              </a:rPr>
              <a:t>DI</a:t>
            </a:r>
            <a:r>
              <a:rPr lang="it-IT" altLang="it-IT" sz="2800" dirty="0">
                <a:latin typeface="Calibri" panose="020F0502020204030204" pitchFamily="34" charset="0"/>
              </a:rPr>
              <a:t> RESIDENZA E STATO </a:t>
            </a:r>
            <a:r>
              <a:rPr lang="it-IT" altLang="it-IT" sz="2800" dirty="0" err="1">
                <a:latin typeface="Calibri" panose="020F0502020204030204" pitchFamily="34" charset="0"/>
              </a:rPr>
              <a:t>DI</a:t>
            </a:r>
            <a:r>
              <a:rPr lang="it-IT" altLang="it-IT" sz="2800" dirty="0">
                <a:latin typeface="Calibri" panose="020F0502020204030204" pitchFamily="34" charset="0"/>
              </a:rPr>
              <a:t> FAMIGLIA </a:t>
            </a:r>
            <a:r>
              <a:rPr lang="it-IT" altLang="it-IT" sz="2800" dirty="0" err="1">
                <a:latin typeface="Calibri" panose="020F0502020204030204" pitchFamily="34" charset="0"/>
              </a:rPr>
              <a:t>DI</a:t>
            </a:r>
            <a:r>
              <a:rPr lang="it-IT" altLang="it-IT" sz="2800" dirty="0">
                <a:latin typeface="Calibri" panose="020F0502020204030204" pitchFamily="34" charset="0"/>
              </a:rPr>
              <a:t> ENTRAMBE LE PARTI 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Calibri" panose="020F0502020204030204" pitchFamily="34" charset="0"/>
              </a:rPr>
              <a:t> DICHIARAZIONI DEI REDDITI DELL’ULTIMO TRIENNIO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Calibri" panose="020F0502020204030204" pitchFamily="34" charset="0"/>
              </a:rPr>
              <a:t>IN CASO </a:t>
            </a:r>
            <a:r>
              <a:rPr lang="it-IT" altLang="it-IT" sz="2800" dirty="0" err="1">
                <a:latin typeface="Calibri" panose="020F0502020204030204" pitchFamily="34" charset="0"/>
              </a:rPr>
              <a:t>DI</a:t>
            </a:r>
            <a:r>
              <a:rPr lang="it-IT" altLang="it-IT" sz="2800" dirty="0">
                <a:latin typeface="Calibri" panose="020F0502020204030204" pitchFamily="34" charset="0"/>
              </a:rPr>
              <a:t> FIGLI MAGGIORENNI AUTOSUFFICIENTI LA RELATIVA </a:t>
            </a:r>
            <a:r>
              <a:rPr lang="it-IT" altLang="it-IT" sz="2800" dirty="0" err="1">
                <a:latin typeface="Calibri" panose="020F0502020204030204" pitchFamily="34" charset="0"/>
              </a:rPr>
              <a:t>DICH</a:t>
            </a:r>
            <a:r>
              <a:rPr lang="it-IT" altLang="it-IT" sz="2800" dirty="0">
                <a:latin typeface="Calibri" panose="020F0502020204030204" pitchFamily="34" charset="0"/>
              </a:rPr>
              <a:t>. </a:t>
            </a:r>
            <a:r>
              <a:rPr lang="it-IT" altLang="it-IT" sz="2800" dirty="0" err="1">
                <a:latin typeface="Calibri" panose="020F0502020204030204" pitchFamily="34" charset="0"/>
              </a:rPr>
              <a:t>SOSTIT</a:t>
            </a:r>
            <a:r>
              <a:rPr lang="it-IT" altLang="it-IT" sz="2800" dirty="0">
                <a:latin typeface="Calibri" panose="020F0502020204030204" pitchFamily="34" charset="0"/>
              </a:rPr>
              <a:t>. D’ATTO NOTORIO </a:t>
            </a:r>
          </a:p>
          <a:p>
            <a:pPr marL="177800" indent="-177800" algn="just">
              <a:lnSpc>
                <a:spcPct val="100000"/>
              </a:lnSpc>
              <a:buFontTx/>
              <a:buChar char="-"/>
              <a:defRPr/>
            </a:pPr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65304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1"/>
          <p:cNvSpPr txBox="1">
            <a:spLocks noChangeArrowheads="1"/>
          </p:cNvSpPr>
          <p:nvPr/>
        </p:nvSpPr>
        <p:spPr bwMode="auto">
          <a:xfrm>
            <a:off x="179512" y="472018"/>
            <a:ext cx="8784976" cy="669414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 EPOCA POST COVID SI EFFETTUA L’INVIO  ALL’UFFICIO DEL PM - </a:t>
            </a:r>
            <a:r>
              <a:rPr lang="fr-FR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PEC: affaricivili.procura.roma@giustiziacert.it</a:t>
            </a:r>
            <a:endParaRPr lang="it-IT" alt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DELLA SCANSIONE DEI SEGUENTI ATTI E DOCUMENTI ENTRO 10 GG. DALLA SOTTOSCRIZIONE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endParaRPr lang="it-IT" alt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Calibri" panose="020F0502020204030204" pitchFamily="34" charset="0"/>
              </a:rPr>
              <a:t> ACCORDO SOTTOSCRITTO DALLE PARTI E FIRME AUTENTICATE DAGLI AVVOCATI (A MANO E NON CON  FIRMA DIGITALE CHE NON LEGGONO)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Calibri" panose="020F0502020204030204" pitchFamily="34" charset="0"/>
              </a:rPr>
              <a:t>CONVENZIONE (IDEM C.S.)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Calibri" panose="020F0502020204030204" pitchFamily="34" charset="0"/>
              </a:rPr>
              <a:t>ESTRATTO PER RIASSUNTO DELL’ATTO </a:t>
            </a:r>
            <a:r>
              <a:rPr lang="it-IT" altLang="it-IT" sz="2400" dirty="0" err="1">
                <a:latin typeface="Calibri" panose="020F0502020204030204" pitchFamily="34" charset="0"/>
              </a:rPr>
              <a:t>DI</a:t>
            </a:r>
            <a:r>
              <a:rPr lang="it-IT" altLang="it-IT" sz="2400" dirty="0">
                <a:latin typeface="Calibri" panose="020F0502020204030204" pitchFamily="34" charset="0"/>
              </a:rPr>
              <a:t> MATRIMONIO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Calibri" panose="020F0502020204030204" pitchFamily="34" charset="0"/>
              </a:rPr>
              <a:t> CERTIFICATI ANAGRAFICI (RESIDENZA E STATO DI FAMIGLIA) DI ENTRAMBE LE PARTI 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Calibri" panose="020F0502020204030204" pitchFamily="34" charset="0"/>
              </a:rPr>
              <a:t> DICHIARAZIONI DEI REDDITI DELL’ULTIMO TRIENNIO DI ENTRAMBI</a:t>
            </a:r>
          </a:p>
          <a:p>
            <a:pPr marL="177800" indent="-177800" algn="just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Calibri" panose="020F0502020204030204" pitchFamily="34" charset="0"/>
              </a:rPr>
              <a:t>IN CASO DI FIGLI MAGGIORENNI </a:t>
            </a:r>
            <a:r>
              <a:rPr lang="it-IT" altLang="it-IT" sz="2400" u="sng" dirty="0">
                <a:latin typeface="Calibri" panose="020F0502020204030204" pitchFamily="34" charset="0"/>
              </a:rPr>
              <a:t>AUTOSUFFICIENTI</a:t>
            </a:r>
            <a:r>
              <a:rPr lang="it-IT" altLang="it-IT" sz="2400" dirty="0">
                <a:latin typeface="Calibri" panose="020F0502020204030204" pitchFamily="34" charset="0"/>
              </a:rPr>
              <a:t> LA </a:t>
            </a:r>
            <a:r>
              <a:rPr lang="it-IT" altLang="it-IT" sz="2400" dirty="0" err="1">
                <a:latin typeface="Calibri" panose="020F0502020204030204" pitchFamily="34" charset="0"/>
              </a:rPr>
              <a:t>DICH</a:t>
            </a:r>
            <a:r>
              <a:rPr lang="it-IT" altLang="it-IT" sz="2400" dirty="0">
                <a:latin typeface="Calibri" panose="020F0502020204030204" pitchFamily="34" charset="0"/>
              </a:rPr>
              <a:t>. </a:t>
            </a:r>
            <a:r>
              <a:rPr lang="it-IT" altLang="it-IT" sz="2400" dirty="0" err="1">
                <a:latin typeface="Calibri" panose="020F0502020204030204" pitchFamily="34" charset="0"/>
              </a:rPr>
              <a:t>SOSTIT</a:t>
            </a:r>
            <a:r>
              <a:rPr lang="it-IT" altLang="it-IT" sz="2400" dirty="0">
                <a:latin typeface="Calibri" panose="020F0502020204030204" pitchFamily="34" charset="0"/>
              </a:rPr>
              <a:t>. D’ATTO NOTORIO  FATTA DAI GENITORI SENZA NECESSITA’ DI AUTENTICA </a:t>
            </a:r>
          </a:p>
          <a:p>
            <a:pPr marL="177800" indent="-177800" algn="just">
              <a:lnSpc>
                <a:spcPct val="100000"/>
              </a:lnSpc>
              <a:buFontTx/>
              <a:buChar char="-"/>
              <a:defRPr/>
            </a:pPr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65304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00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51520" y="404813"/>
            <a:ext cx="8712968" cy="6247864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20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it-IT" altLang="it-IT" sz="2800" b="1" dirty="0">
                <a:latin typeface="Calibri" panose="020F0502020204030204" pitchFamily="34" charset="0"/>
              </a:rPr>
              <a:t>RITIRO DELL’ACCORDO MUNITO DELL’AUTORIZZAZIONE E DEL NULLA OSTA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it-IT" altLang="it-IT" sz="2800" b="1" i="1" dirty="0">
                <a:latin typeface="Calibri" panose="020F0502020204030204" pitchFamily="34" charset="0"/>
              </a:rPr>
              <a:t>ATTUALMENTE VIENE RESTITUITO TRAMITE PEC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2800" b="1" i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it-IT" altLang="it-IT" sz="2800" b="1" dirty="0">
                <a:latin typeface="Calibri" panose="020F0502020204030204" pitchFamily="34" charset="0"/>
              </a:rPr>
              <a:t>E TRASMISSIONE ENTRO 10 GG AL COMUNE PRESSO CUI E’ STATO CELEBRATO IL MATRIMONIO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it-IT" altLang="it-IT" sz="3600" b="1" i="1" dirty="0">
                <a:latin typeface="Calibri" panose="020F0502020204030204" pitchFamily="34" charset="0"/>
              </a:rPr>
              <a:t>con attestazione in calce, da parte dell’avvocato,  della conformità all’originale cartaceo </a:t>
            </a: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77272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07504" y="260648"/>
            <a:ext cx="8856984" cy="6053474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  <a:defRPr/>
            </a:pPr>
            <a:endParaRPr lang="it-IT" sz="28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ATTESTAZIONE </a:t>
            </a:r>
            <a:r>
              <a:rPr lang="it-IT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CONFORMITA’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defRPr/>
            </a:pPr>
            <a:endParaRPr lang="it-IT" sz="2800" dirty="0"/>
          </a:p>
          <a:p>
            <a:pPr algn="just">
              <a:lnSpc>
                <a:spcPct val="100000"/>
              </a:lnSpc>
              <a:spcBef>
                <a:spcPts val="1200"/>
              </a:spcBef>
              <a:defRPr/>
            </a:pPr>
            <a:r>
              <a:rPr lang="it-IT" sz="2800" dirty="0"/>
              <a:t>Il sottoscritto Avv. </a:t>
            </a:r>
            <a:r>
              <a:rPr lang="it-IT" sz="2800" dirty="0" err="1"/>
              <a:t>XXXXX</a:t>
            </a:r>
            <a:r>
              <a:rPr lang="it-IT" sz="2800" dirty="0"/>
              <a:t> attesta, ai sensi del combinato disposto degli artt. 16 </a:t>
            </a:r>
            <a:r>
              <a:rPr lang="it-IT" sz="2800" dirty="0" err="1"/>
              <a:t>decies</a:t>
            </a:r>
            <a:r>
              <a:rPr lang="it-IT" sz="2800" dirty="0"/>
              <a:t> e 16 </a:t>
            </a:r>
            <a:r>
              <a:rPr lang="it-IT" sz="2800" dirty="0" err="1"/>
              <a:t>undecies</a:t>
            </a:r>
            <a:r>
              <a:rPr lang="it-IT" sz="2800" dirty="0"/>
              <a:t> comma 2 del </a:t>
            </a:r>
            <a:r>
              <a:rPr lang="it-IT" sz="2800" dirty="0" err="1"/>
              <a:t>DL</a:t>
            </a:r>
            <a:r>
              <a:rPr lang="it-IT" sz="2800" dirty="0"/>
              <a:t> 179/12, che la copia informatica del </a:t>
            </a:r>
            <a:r>
              <a:rPr lang="it-IT" sz="2800" dirty="0" err="1"/>
              <a:t>suesteso</a:t>
            </a:r>
            <a:r>
              <a:rPr lang="it-IT" sz="2800" dirty="0"/>
              <a:t> accordo di separazione in negoziazione assistita dei coniugi </a:t>
            </a:r>
            <a:r>
              <a:rPr lang="it-IT" sz="2800" dirty="0" err="1"/>
              <a:t>xxxx</a:t>
            </a:r>
            <a:r>
              <a:rPr lang="it-IT" sz="2800" dirty="0"/>
              <a:t> ed </a:t>
            </a:r>
            <a:r>
              <a:rPr lang="it-IT" sz="2800" dirty="0" err="1"/>
              <a:t>yyyyyy</a:t>
            </a:r>
            <a:r>
              <a:rPr lang="it-IT" sz="2800" dirty="0"/>
              <a:t> relativa Autorizzazione del PM presso la Procura della Repubblica di Roma,  è conforme all’originale analogico dal quale è estratta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2800" b="1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1200" b="1" dirty="0">
              <a:latin typeface="Calibri" panose="020F0502020204030204" pitchFamily="34" charset="0"/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89240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79512" y="404664"/>
            <a:ext cx="8784976" cy="581697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50000"/>
              </a:lnSpc>
              <a:buNone/>
            </a:pPr>
            <a:r>
              <a:rPr lang="it-IT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ACCORDO ESECUTIVO EX ART. </a:t>
            </a:r>
            <a:r>
              <a:rPr lang="it-IT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 </a:t>
            </a:r>
            <a:r>
              <a:rPr lang="it-IT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162/2014 </a:t>
            </a:r>
          </a:p>
          <a:p>
            <a:pPr>
              <a:lnSpc>
                <a:spcPct val="150000"/>
              </a:lnSpc>
              <a:buNone/>
            </a:pPr>
            <a:endParaRPr lang="it-IT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endParaRPr lang="it-IT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7188" indent="-357188" algn="just">
              <a:lnSpc>
                <a:spcPct val="150000"/>
              </a:lnSpc>
            </a:pPr>
            <a:r>
              <a:rPr lang="it-IT" sz="3600" dirty="0"/>
              <a:t>• </a:t>
            </a:r>
            <a:r>
              <a:rPr lang="it-IT" sz="2800" dirty="0"/>
              <a:t>COSTITUISCE TITOLO  ESECUTIVO E PER L’ISCRIZIONE </a:t>
            </a:r>
            <a:r>
              <a:rPr lang="it-IT" sz="2800" dirty="0" err="1"/>
              <a:t>DI</a:t>
            </a:r>
            <a:r>
              <a:rPr lang="it-IT" sz="2800" dirty="0"/>
              <a:t>  IPOTECA GIUDIZIALE </a:t>
            </a:r>
          </a:p>
          <a:p>
            <a:pPr marL="357188" indent="-3571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/>
              <a:t>ATTO </a:t>
            </a:r>
            <a:r>
              <a:rPr lang="it-IT" sz="2800" dirty="0" err="1"/>
              <a:t>DI</a:t>
            </a:r>
            <a:r>
              <a:rPr lang="it-IT" sz="2800" dirty="0"/>
              <a:t> PRECETTO </a:t>
            </a:r>
          </a:p>
          <a:p>
            <a:pPr marL="357188" indent="-357188" algn="just">
              <a:lnSpc>
                <a:spcPct val="150000"/>
              </a:lnSpc>
            </a:pPr>
            <a:r>
              <a:rPr lang="it-IT" sz="2800" dirty="0"/>
              <a:t>• L’ ACCORDO DEVE ESSERE RIPORTATO PER INTERO NEL PRECETTO </a:t>
            </a:r>
            <a:r>
              <a:rPr lang="it-IT" sz="2800" dirty="0" smtClean="0"/>
              <a:t>EX ART. 4bis L. 162/14        (EX </a:t>
            </a:r>
            <a:r>
              <a:rPr lang="it-IT" sz="2800" dirty="0"/>
              <a:t>ART. 480 </a:t>
            </a:r>
            <a:r>
              <a:rPr lang="it-IT" sz="2800" dirty="0" smtClean="0"/>
              <a:t>CPC) </a:t>
            </a:r>
            <a:endParaRPr lang="it-IT" sz="2800" dirty="0"/>
          </a:p>
          <a:p>
            <a:pPr marL="357188" indent="-357188" algn="just">
              <a:lnSpc>
                <a:spcPct val="150000"/>
              </a:lnSpc>
            </a:pPr>
            <a:endParaRPr lang="it-IT" sz="2400" dirty="0"/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17232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539750" y="404813"/>
            <a:ext cx="8280722" cy="424731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altLang="it-IT" sz="3600" b="1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5" name="Segnaposto contenuto 10" descr="PAG13BIS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4" t="-4252" r="-2299" b="-11882"/>
          <a:stretch/>
        </p:blipFill>
        <p:spPr>
          <a:xfrm>
            <a:off x="-289048" y="0"/>
            <a:ext cx="9433048" cy="6490793"/>
          </a:xfrm>
          <a:prstGeom prst="rect">
            <a:avLst/>
          </a:prstGeom>
        </p:spPr>
      </p:pic>
      <p:pic>
        <p:nvPicPr>
          <p:cNvPr id="7" name="Immagin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93430"/>
            <a:ext cx="1656184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539750" y="404813"/>
            <a:ext cx="8135938" cy="424731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altLang="it-IT" sz="3600" b="1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5" name="Segnaposto contenuto 3" descr="PAG14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" r="836"/>
          <a:stretch>
            <a:fillRect/>
          </a:stretch>
        </p:blipFill>
        <p:spPr>
          <a:xfrm>
            <a:off x="251520" y="260648"/>
            <a:ext cx="8640960" cy="6261226"/>
          </a:xfrm>
          <a:prstGeom prst="rect">
            <a:avLst/>
          </a:prstGeom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77272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51520" y="404813"/>
            <a:ext cx="8712968" cy="618630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defRPr/>
            </a:pPr>
            <a:r>
              <a:rPr lang="it-IT" altLang="it-IT" sz="3600" b="1" dirty="0" smtClean="0">
                <a:latin typeface="Calibri" panose="020F0502020204030204" pitchFamily="34" charset="0"/>
              </a:rPr>
              <a:t>OBBLIGHI DEI DIFENSORI (ART.9)</a:t>
            </a:r>
          </a:p>
          <a:p>
            <a:pPr marL="571500" indent="-571500" algn="just">
              <a:lnSpc>
                <a:spcPct val="100000"/>
              </a:lnSpc>
              <a:buFont typeface="Wingdings" panose="05000000000000000000" pitchFamily="2" charset="2"/>
              <a:buChar char="q"/>
              <a:defRPr/>
            </a:pPr>
            <a:r>
              <a:rPr lang="it-IT" altLang="it-IT" sz="3600" b="1" dirty="0" smtClean="0">
                <a:latin typeface="Calibri" panose="020F0502020204030204" pitchFamily="34" charset="0"/>
              </a:rPr>
              <a:t>NON POSSONO ESSERE NOMINATI ARBITRI (EX ART. 810 CPC)</a:t>
            </a:r>
          </a:p>
          <a:p>
            <a:pPr marL="571500" indent="-571500" algn="just">
              <a:lnSpc>
                <a:spcPct val="100000"/>
              </a:lnSpc>
              <a:buFont typeface="Wingdings" panose="05000000000000000000" pitchFamily="2" charset="2"/>
              <a:buChar char="q"/>
              <a:defRPr/>
            </a:pPr>
            <a:r>
              <a:rPr lang="it-IT" altLang="it-IT" sz="3600" b="1" dirty="0" smtClean="0">
                <a:latin typeface="Calibri" panose="020F0502020204030204" pitchFamily="34" charset="0"/>
              </a:rPr>
              <a:t>LEALTA’ E RISERVATEZZA (ILLECITO DISCIPLINARE)</a:t>
            </a:r>
          </a:p>
          <a:p>
            <a:pPr marL="571500" indent="-571500" algn="just">
              <a:lnSpc>
                <a:spcPct val="100000"/>
              </a:lnSpc>
              <a:buFont typeface="Wingdings" panose="05000000000000000000" pitchFamily="2" charset="2"/>
              <a:buChar char="q"/>
              <a:defRPr/>
            </a:pPr>
            <a:r>
              <a:rPr lang="it-IT" altLang="it-IT" sz="3600" b="1" dirty="0" smtClean="0">
                <a:latin typeface="Calibri" panose="020F0502020204030204" pitchFamily="34" charset="0"/>
              </a:rPr>
              <a:t>IMPOSSIBILITA’ DI DEPORRE (art. 200 </a:t>
            </a:r>
            <a:r>
              <a:rPr lang="it-IT" altLang="it-IT" sz="3600" b="1" dirty="0" err="1" smtClean="0">
                <a:latin typeface="Calibri" panose="020F0502020204030204" pitchFamily="34" charset="0"/>
              </a:rPr>
              <a:t>cpp</a:t>
            </a:r>
            <a:r>
              <a:rPr lang="it-IT" altLang="it-IT" sz="3600" b="1" dirty="0" smtClean="0">
                <a:latin typeface="Calibri" panose="020F0502020204030204" pitchFamily="34" charset="0"/>
              </a:rPr>
              <a:t> segreto professionale)</a:t>
            </a:r>
          </a:p>
          <a:p>
            <a:pPr marL="571500" indent="-571500" algn="just">
              <a:lnSpc>
                <a:spcPct val="100000"/>
              </a:lnSpc>
              <a:buFont typeface="Wingdings" panose="05000000000000000000" pitchFamily="2" charset="2"/>
              <a:buChar char="q"/>
              <a:defRPr/>
            </a:pPr>
            <a:r>
              <a:rPr lang="it-IT" altLang="it-IT" sz="3600" b="1" dirty="0" smtClean="0">
                <a:latin typeface="Calibri" panose="020F0502020204030204" pitchFamily="34" charset="0"/>
              </a:rPr>
              <a:t>ART. 103 CPP (limiti alle ispezioni</a:t>
            </a:r>
            <a:r>
              <a:rPr lang="it-IT" altLang="it-IT" sz="3600" b="1" dirty="0">
                <a:latin typeface="Calibri" panose="020F0502020204030204" pitchFamily="34" charset="0"/>
              </a:rPr>
              <a:t>, </a:t>
            </a:r>
            <a:r>
              <a:rPr lang="it-IT" altLang="it-IT" sz="3600" b="1" dirty="0" smtClean="0">
                <a:latin typeface="Calibri" panose="020F0502020204030204" pitchFamily="34" charset="0"/>
              </a:rPr>
              <a:t> perquisizioni e sequestri presso il difensore)</a:t>
            </a:r>
            <a:endParaRPr lang="it-IT" altLang="it-IT" sz="3600" b="1" dirty="0" smtClean="0">
              <a:latin typeface="Calibri" panose="020F0502020204030204" pitchFamily="34" charset="0"/>
            </a:endParaRPr>
          </a:p>
          <a:p>
            <a:pPr marL="571500" indent="-571500" algn="just">
              <a:lnSpc>
                <a:spcPct val="100000"/>
              </a:lnSpc>
              <a:buFont typeface="Wingdings" panose="05000000000000000000" pitchFamily="2" charset="2"/>
              <a:buChar char="q"/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77272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073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51520" y="404813"/>
            <a:ext cx="8712968" cy="674030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altLang="it-IT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ULTIMO INCOMBENTE</a:t>
            </a:r>
          </a:p>
          <a:p>
            <a:pPr>
              <a:lnSpc>
                <a:spcPct val="150000"/>
              </a:lnSpc>
              <a:defRPr/>
            </a:pPr>
            <a:r>
              <a:rPr lang="it-IT" altLang="it-IT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 CASO </a:t>
            </a:r>
            <a:r>
              <a:rPr lang="it-IT" altLang="it-IT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</a:t>
            </a:r>
            <a:r>
              <a:rPr lang="it-IT" altLang="it-IT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ESITO POSITIVO  </a:t>
            </a:r>
          </a:p>
          <a:p>
            <a:pPr>
              <a:lnSpc>
                <a:spcPct val="150000"/>
              </a:lnSpc>
              <a:defRPr/>
            </a:pP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altLang="it-IT" sz="3600" b="1" dirty="0">
                <a:latin typeface="Calibri" panose="020F0502020204030204" pitchFamily="34" charset="0"/>
              </a:rPr>
              <a:t>INVIO DI COPIA  AL </a:t>
            </a:r>
            <a:r>
              <a:rPr lang="it-IT" altLang="it-IT" sz="3600" b="1" dirty="0" smtClean="0">
                <a:latin typeface="Calibri" panose="020F0502020204030204" pitchFamily="34" charset="0"/>
              </a:rPr>
              <a:t>CNF (ART. 11)</a:t>
            </a:r>
          </a:p>
          <a:p>
            <a:pPr>
              <a:lnSpc>
                <a:spcPct val="150000"/>
              </a:lnSpc>
              <a:defRPr/>
            </a:pPr>
            <a:r>
              <a:rPr lang="it-IT" altLang="it-IT" sz="3600" b="1" dirty="0" smtClean="0">
                <a:latin typeface="Calibri" panose="020F0502020204030204" pitchFamily="34" charset="0"/>
              </a:rPr>
              <a:t>(che una volta l’anno trasmette i dati al Ministero della Giustizia)</a:t>
            </a:r>
            <a:r>
              <a:rPr lang="it-IT" altLang="it-IT" sz="3600" b="1" dirty="0" smtClean="0">
                <a:latin typeface="Calibri" panose="020F0502020204030204" pitchFamily="34" charset="0"/>
              </a:rPr>
              <a:t> </a:t>
            </a:r>
            <a:endParaRPr lang="it-IT" altLang="it-IT" sz="36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it-IT" altLang="it-IT" sz="1600" b="1" dirty="0">
              <a:latin typeface="Calibri" panose="020F0502020204030204" pitchFamily="34" charset="0"/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77349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sellaDiTesto 1"/>
          <p:cNvSpPr txBox="1">
            <a:spLocks noChangeArrowheads="1"/>
          </p:cNvSpPr>
          <p:nvPr/>
        </p:nvSpPr>
        <p:spPr bwMode="auto">
          <a:xfrm>
            <a:off x="179512" y="0"/>
            <a:ext cx="8784976" cy="698652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it-IT" sz="3600" dirty="0"/>
          </a:p>
          <a:p>
            <a:pPr algn="ctr">
              <a:buNone/>
            </a:pP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APPLICABILITA’ (FACOLTATIVA) </a:t>
            </a:r>
            <a:endParaRPr lang="it-IT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6.1</a:t>
            </a:r>
            <a:endParaRPr lang="it-IT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sz="1600" dirty="0"/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q"/>
              <a:tabLst>
                <a:tab pos="720725" algn="l"/>
              </a:tabLst>
            </a:pPr>
            <a:r>
              <a:rPr lang="it-IT" sz="3200" b="1" dirty="0"/>
              <a:t>SEPARAZIONI PERSONALI </a:t>
            </a: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q"/>
              <a:tabLst>
                <a:tab pos="720725" algn="l"/>
              </a:tabLst>
            </a:pPr>
            <a:r>
              <a:rPr lang="it-IT" sz="3200" b="1" dirty="0"/>
              <a:t>CESSAZIONE EFFETTI CIVILI DEL MATRIMONIO </a:t>
            </a: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q"/>
              <a:tabLst>
                <a:tab pos="720725" algn="l"/>
              </a:tabLst>
            </a:pPr>
            <a:r>
              <a:rPr lang="it-IT" sz="3200" b="1" dirty="0"/>
              <a:t>SCIOGLIMENTO DEL MATRIMONIO </a:t>
            </a: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q"/>
              <a:tabLst>
                <a:tab pos="720725" algn="l"/>
              </a:tabLst>
            </a:pPr>
            <a:r>
              <a:rPr lang="it-IT" sz="3200" b="1" dirty="0"/>
              <a:t>MODIFICA CONDIZIONI DIVORZIO </a:t>
            </a: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q"/>
              <a:tabLst>
                <a:tab pos="720725" algn="l"/>
              </a:tabLst>
            </a:pPr>
            <a:r>
              <a:rPr lang="it-IT" sz="3200" b="1" dirty="0"/>
              <a:t>MODIFICA CONDIZIONI DI SEPARAZIONE</a:t>
            </a: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q"/>
              <a:tabLst>
                <a:tab pos="720725" algn="l"/>
              </a:tabLst>
            </a:pPr>
            <a:r>
              <a:rPr lang="it-IT" sz="3200" b="1" dirty="0"/>
              <a:t>UNIONI CIVILI </a:t>
            </a:r>
          </a:p>
          <a:p>
            <a:pPr>
              <a:buNone/>
            </a:pPr>
            <a:r>
              <a:rPr lang="it-IT" sz="3600" dirty="0"/>
              <a:t> </a:t>
            </a: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sellaDiTesto 1"/>
          <p:cNvSpPr txBox="1">
            <a:spLocks noChangeArrowheads="1"/>
          </p:cNvSpPr>
          <p:nvPr/>
        </p:nvSpPr>
        <p:spPr bwMode="auto">
          <a:xfrm>
            <a:off x="179512" y="332656"/>
            <a:ext cx="8712968" cy="6001643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defRPr sz="3200" b="1">
                <a:latin typeface="Calibri" panose="020F0502020204030204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268288" indent="-268288" algn="just"/>
            <a:endParaRPr lang="it-IT" sz="3600" dirty="0"/>
          </a:p>
          <a:p>
            <a:pPr marL="268288" indent="-268288">
              <a:lnSpc>
                <a:spcPct val="150000"/>
              </a:lnSpc>
              <a:buNone/>
            </a:pP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PRESCRIZIONI OBBLIGATORIE </a:t>
            </a:r>
          </a:p>
          <a:p>
            <a:pPr marL="268288" indent="-268288">
              <a:lnSpc>
                <a:spcPct val="150000"/>
              </a:lnSpc>
              <a:buNone/>
            </a:pP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 FINI DELLA VALIDITA’</a:t>
            </a:r>
          </a:p>
          <a:p>
            <a:pPr marL="268288" indent="-268288" algn="just">
              <a:buNone/>
            </a:pPr>
            <a:endParaRPr lang="it-IT" sz="3600" dirty="0"/>
          </a:p>
          <a:p>
            <a:pPr marL="268288" indent="-268288" algn="just">
              <a:buNone/>
            </a:pPr>
            <a:endParaRPr lang="it-IT" sz="1600" dirty="0"/>
          </a:p>
          <a:p>
            <a:pPr marL="268288" indent="-268288" algn="just">
              <a:buNone/>
            </a:pPr>
            <a:endParaRPr lang="it-IT" sz="2400" dirty="0"/>
          </a:p>
          <a:p>
            <a:pPr marL="268288" indent="-268288" algn="just">
              <a:buFont typeface="Wingdings" pitchFamily="2" charset="2"/>
              <a:buChar char="q"/>
            </a:pPr>
            <a:r>
              <a:rPr lang="it-IT" dirty="0"/>
              <a:t>LA PRESENZA DI ALMENO UN AVVOCATO PER PARTE </a:t>
            </a:r>
            <a:r>
              <a:rPr lang="it-IT" dirty="0" smtClean="0"/>
              <a:t>art. 6.1</a:t>
            </a:r>
            <a:endParaRPr lang="it-IT" dirty="0"/>
          </a:p>
          <a:p>
            <a:pPr>
              <a:buFont typeface="Wingdings" pitchFamily="2" charset="2"/>
              <a:buChar char="q"/>
            </a:pPr>
            <a:endParaRPr lang="it-IT" dirty="0"/>
          </a:p>
          <a:p>
            <a:pPr algn="just">
              <a:buFont typeface="Wingdings" pitchFamily="2" charset="2"/>
              <a:buChar char="q"/>
            </a:pPr>
            <a:r>
              <a:rPr lang="it-IT" dirty="0"/>
              <a:t>FORMA SCRITTA </a:t>
            </a:r>
          </a:p>
          <a:p>
            <a:pPr algn="just"/>
            <a:endParaRPr lang="it-IT" altLang="it-IT" sz="1800" b="0" dirty="0"/>
          </a:p>
          <a:p>
            <a:pPr algn="just">
              <a:buNone/>
            </a:pPr>
            <a:endParaRPr lang="it-IT" altLang="it-IT" sz="1600" b="0" dirty="0"/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589240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asellaDiTesto 1"/>
          <p:cNvSpPr txBox="1">
            <a:spLocks noChangeArrowheads="1"/>
          </p:cNvSpPr>
          <p:nvPr/>
        </p:nvSpPr>
        <p:spPr bwMode="auto">
          <a:xfrm>
            <a:off x="179512" y="332656"/>
            <a:ext cx="8784976" cy="6617196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CONTENUTI DELL’ INVITO ALLA NEGOZIAZIONE ASSISTITA DA INVIARE CON </a:t>
            </a:r>
            <a:r>
              <a:rPr lang="it-IT" altLang="it-IT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RACC</a:t>
            </a:r>
            <a:r>
              <a:rPr lang="it-IT" altLang="it-IT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A.R. </a:t>
            </a:r>
            <a:r>
              <a:rPr lang="it-IT" altLang="it-IT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it-IT" altLang="it-IT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Art</a:t>
            </a:r>
            <a:r>
              <a:rPr lang="it-IT" altLang="it-IT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</a:t>
            </a:r>
            <a:r>
              <a:rPr lang="it-IT" altLang="it-IT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4)</a:t>
            </a:r>
            <a:endParaRPr lang="it-IT" altLang="it-IT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55600" indent="-355600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dirty="0" smtClean="0"/>
              <a:t>• </a:t>
            </a:r>
            <a:r>
              <a:rPr lang="it-IT" sz="2400" dirty="0"/>
              <a:t>INDICAZIONE DELL’OGGETTO DELLA CONTROVERSIA </a:t>
            </a:r>
          </a:p>
          <a:p>
            <a:pPr marL="355600" indent="-355600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dirty="0"/>
              <a:t>• INDICAZIONE DEL TERMINE </a:t>
            </a:r>
            <a:r>
              <a:rPr lang="it-IT" sz="2400" dirty="0" err="1"/>
              <a:t>DI</a:t>
            </a:r>
            <a:r>
              <a:rPr lang="it-IT" sz="2400" dirty="0"/>
              <a:t> RISPOSTA </a:t>
            </a:r>
          </a:p>
          <a:p>
            <a:pPr marL="268288" indent="-268288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dirty="0"/>
              <a:t>• L’ AVVERTIMENTO CHE LA MANCATA RISPOSTA AVRA’ VALORE </a:t>
            </a:r>
            <a:r>
              <a:rPr lang="it-IT" sz="2400" dirty="0" err="1"/>
              <a:t>DI</a:t>
            </a:r>
            <a:r>
              <a:rPr lang="it-IT" sz="2400" dirty="0"/>
              <a:t> RIFIUTO (</a:t>
            </a:r>
            <a:r>
              <a:rPr lang="it-IT" sz="2400" i="1" dirty="0"/>
              <a:t>SENZA TUTTAVIA LE CONSEGUENZE CHE LA LEGGE PREVEDE PER LE MATERIE IN CUI LA </a:t>
            </a:r>
            <a:r>
              <a:rPr lang="it-IT" sz="2400" i="1" dirty="0" err="1"/>
              <a:t>N.A.</a:t>
            </a:r>
            <a:r>
              <a:rPr lang="it-IT" sz="2400" i="1" dirty="0"/>
              <a:t> E’ OBBLIGATORIA</a:t>
            </a:r>
            <a:r>
              <a:rPr lang="it-IT" sz="2400" dirty="0"/>
              <a:t>)</a:t>
            </a:r>
          </a:p>
          <a:p>
            <a:pPr marL="355600" indent="-355600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dirty="0"/>
              <a:t>• MANDATO E FIRMA DELLA PARTE AUTENTICATA DALL’AVVOCATO </a:t>
            </a:r>
          </a:p>
          <a:p>
            <a:pPr marL="355600" indent="-355600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dirty="0"/>
              <a:t>• FIRMA </a:t>
            </a:r>
            <a:r>
              <a:rPr lang="it-IT" sz="2400" dirty="0" smtClean="0"/>
              <a:t>DELL’AVVOCATO</a:t>
            </a:r>
          </a:p>
          <a:p>
            <a:pPr marL="355600" indent="-355600" algn="just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b="1" dirty="0" smtClean="0"/>
              <a:t>INTERRUZIONE DELLA 1. PRESCRIZIONE E 2. DECADENZA (ART. 8)</a:t>
            </a:r>
            <a:endParaRPr lang="it-IT" sz="2400" b="1" dirty="0" smtClean="0"/>
          </a:p>
          <a:p>
            <a:pPr marL="355600" indent="-355600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b="1" dirty="0" smtClean="0">
                <a:latin typeface="Calibri" pitchFamily="34" charset="0"/>
              </a:rPr>
              <a:t>1.Dall’invito o dalla sottoscrizione della convenzione</a:t>
            </a:r>
          </a:p>
          <a:p>
            <a:pPr marL="355600" indent="-355600">
              <a:lnSpc>
                <a:spcPct val="150000"/>
              </a:lnSpc>
              <a:buNone/>
              <a:tabLst>
                <a:tab pos="268288" algn="l"/>
              </a:tabLst>
            </a:pPr>
            <a:r>
              <a:rPr lang="it-IT" sz="2400" b="1" dirty="0" smtClean="0">
                <a:latin typeface="Calibri" pitchFamily="34" charset="0"/>
              </a:rPr>
              <a:t>2. Dalla stessa data – o dal rifiuto - per una sola volta</a:t>
            </a:r>
            <a:endParaRPr lang="it-IT" sz="2400" b="1" dirty="0">
              <a:latin typeface="Calibri" pitchFamily="34" charset="0"/>
            </a:endParaRPr>
          </a:p>
        </p:txBody>
      </p:sp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12" y="6281936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sellaDiTesto 1"/>
          <p:cNvSpPr txBox="1">
            <a:spLocks noChangeArrowheads="1"/>
          </p:cNvSpPr>
          <p:nvPr/>
        </p:nvSpPr>
        <p:spPr bwMode="auto">
          <a:xfrm>
            <a:off x="179512" y="411197"/>
            <a:ext cx="8784976" cy="63094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CONTENUTI OBBLIGATORI </a:t>
            </a:r>
          </a:p>
          <a:p>
            <a:pPr algn="ctr"/>
            <a:r>
              <a:rPr lang="it-IT" altLang="it-IT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DELLA CONVENZIONE</a:t>
            </a:r>
          </a:p>
          <a:p>
            <a:pPr algn="ctr"/>
            <a:endParaRPr lang="it-IT" altLang="it-IT" sz="1600" b="1" dirty="0">
              <a:latin typeface="Calibri" pitchFamily="34" charset="0"/>
            </a:endParaRPr>
          </a:p>
          <a:p>
            <a:pPr marL="182563" indent="-182563">
              <a:lnSpc>
                <a:spcPct val="150000"/>
              </a:lnSpc>
              <a:buNone/>
            </a:pPr>
            <a:r>
              <a:rPr lang="it-IT" sz="2400" dirty="0" smtClean="0"/>
              <a:t>•</a:t>
            </a:r>
            <a:r>
              <a:rPr lang="it-IT" sz="2400" dirty="0"/>
              <a:t>IMPEGNO A COOPERARE IN BUONA FEDE E  CON LEALTA’</a:t>
            </a:r>
          </a:p>
          <a:p>
            <a:pPr marL="182563" indent="-182563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/>
              <a:t>INDICAZIONE DEL TERMINE NON INFERIORE AD UN MESE NE SUPERIORE A TRE (PROROGABILE DI ULTERIORI 30 GIORNI MAX SU ACCORDO DELLE PARTI ) </a:t>
            </a:r>
          </a:p>
          <a:p>
            <a:pPr marL="182563" indent="-182563">
              <a:lnSpc>
                <a:spcPct val="150000"/>
              </a:lnSpc>
              <a:buNone/>
            </a:pPr>
            <a:r>
              <a:rPr lang="it-IT" sz="2400" dirty="0"/>
              <a:t>•L’INDICAZIONE DELLA CONTROVERSIA </a:t>
            </a:r>
          </a:p>
          <a:p>
            <a:pPr marL="182563" indent="-182563">
              <a:lnSpc>
                <a:spcPct val="150000"/>
              </a:lnSpc>
              <a:buNone/>
            </a:pPr>
            <a:r>
              <a:rPr lang="it-IT" sz="2400" dirty="0"/>
              <a:t>•L’INDICAZIONE DEI LEGALI NOMINATI </a:t>
            </a:r>
          </a:p>
          <a:p>
            <a:pPr marL="182563" indent="-182563">
              <a:lnSpc>
                <a:spcPct val="150000"/>
              </a:lnSpc>
              <a:buNone/>
            </a:pPr>
            <a:r>
              <a:rPr lang="it-IT" sz="2400" dirty="0"/>
              <a:t>•FIRMA DELLE PARTI AUTENTICATA DAGLI AVVOCATI </a:t>
            </a:r>
          </a:p>
          <a:p>
            <a:pPr marL="182563" indent="-182563">
              <a:lnSpc>
                <a:spcPct val="150000"/>
              </a:lnSpc>
              <a:buNone/>
            </a:pPr>
            <a:r>
              <a:rPr lang="it-IT" sz="2400" dirty="0"/>
              <a:t>•IMPEGNO DI TUTTE LE PARTI AL DOVERE DELLA RISERVATEZZA </a:t>
            </a:r>
            <a:endParaRPr lang="it-IT" sz="2400" dirty="0" smtClean="0"/>
          </a:p>
          <a:p>
            <a:pPr marL="182563" indent="-182563">
              <a:lnSpc>
                <a:spcPct val="150000"/>
              </a:lnSpc>
              <a:buNone/>
            </a:pPr>
            <a:endParaRPr lang="it-IT" altLang="it-IT" sz="2400" dirty="0">
              <a:latin typeface="Calibri" pitchFamily="34" charset="0"/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332656"/>
            <a:ext cx="8784976" cy="63401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sz="2400" dirty="0"/>
          </a:p>
          <a:p>
            <a:pPr algn="ctr"/>
            <a:r>
              <a:rPr lang="it-IT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CONTENUTI FACOLTATIVI </a:t>
            </a:r>
          </a:p>
          <a:p>
            <a:pPr algn="ctr"/>
            <a:r>
              <a:rPr lang="it-IT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CONVENZIONE </a:t>
            </a:r>
          </a:p>
          <a:p>
            <a:pPr>
              <a:buFont typeface="Arial" pitchFamily="34" charset="0"/>
              <a:buChar char="•"/>
            </a:pPr>
            <a:endParaRPr lang="it-IT" sz="2400" dirty="0"/>
          </a:p>
          <a:p>
            <a:pPr>
              <a:buFont typeface="Arial" pitchFamily="34" charset="0"/>
              <a:buChar char="•"/>
            </a:pPr>
            <a:endParaRPr lang="it-IT" sz="2400" dirty="0"/>
          </a:p>
          <a:p>
            <a:pPr marL="1778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/>
              <a:t>L’INDICAZIONI </a:t>
            </a:r>
            <a:r>
              <a:rPr lang="it-IT" sz="2800" dirty="0" err="1"/>
              <a:t>DI</a:t>
            </a:r>
            <a:r>
              <a:rPr lang="it-IT" sz="2800" dirty="0"/>
              <a:t> MODALITA’ </a:t>
            </a:r>
            <a:r>
              <a:rPr lang="it-IT" sz="2800" dirty="0" err="1"/>
              <a:t>DI</a:t>
            </a:r>
            <a:r>
              <a:rPr lang="it-IT" sz="2800" dirty="0"/>
              <a:t> SCAMBIO </a:t>
            </a:r>
            <a:r>
              <a:rPr lang="it-IT" sz="2800" dirty="0" err="1"/>
              <a:t>DI</a:t>
            </a:r>
            <a:r>
              <a:rPr lang="it-IT" sz="2800" dirty="0"/>
              <a:t> DOCUMENTI</a:t>
            </a:r>
          </a:p>
          <a:p>
            <a:pPr marL="177800" indent="-177800">
              <a:lnSpc>
                <a:spcPct val="150000"/>
              </a:lnSpc>
            </a:pPr>
            <a:r>
              <a:rPr lang="it-IT" sz="2800" dirty="0"/>
              <a:t> </a:t>
            </a:r>
          </a:p>
          <a:p>
            <a:pPr marL="177800" indent="-177800">
              <a:lnSpc>
                <a:spcPct val="150000"/>
              </a:lnSpc>
              <a:buNone/>
            </a:pPr>
            <a:r>
              <a:rPr lang="it-IT" sz="2800" dirty="0" err="1"/>
              <a:t>•L</a:t>
            </a:r>
            <a:r>
              <a:rPr lang="it-IT" sz="2800" dirty="0"/>
              <a:t>’INDICAZIONE DELL’ADOZIONE </a:t>
            </a:r>
            <a:r>
              <a:rPr lang="it-IT" sz="2800" dirty="0" err="1"/>
              <a:t>DI</a:t>
            </a:r>
            <a:r>
              <a:rPr lang="it-IT" sz="2800" dirty="0"/>
              <a:t> TUTTI I MEZZI NECESSARI ALLA RISOLUZIONE DELLA CONTROVERSIA (PREVISIONE AUSILIO EVENTUALI CONSULENTI) </a:t>
            </a:r>
          </a:p>
          <a:p>
            <a:pPr marL="177800" indent="-177800">
              <a:lnSpc>
                <a:spcPct val="150000"/>
              </a:lnSpc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9280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728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sellaDiTesto 1"/>
          <p:cNvSpPr txBox="1">
            <a:spLocks noChangeArrowheads="1"/>
          </p:cNvSpPr>
          <p:nvPr/>
        </p:nvSpPr>
        <p:spPr bwMode="auto">
          <a:xfrm>
            <a:off x="251520" y="260649"/>
            <a:ext cx="8640960" cy="6370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CONTENUTI OBBLIGATORI DELL’ACCORDO   </a:t>
            </a:r>
          </a:p>
          <a:p>
            <a:pPr algn="ctr">
              <a:buNone/>
            </a:pPr>
            <a:endParaRPr lang="it-IT" sz="1100" dirty="0"/>
          </a:p>
          <a:p>
            <a:pPr algn="ctr">
              <a:buNone/>
            </a:pPr>
            <a:r>
              <a:rPr lang="it-IT" sz="2800" b="1" u="sng" dirty="0"/>
              <a:t>IN ASSENZA </a:t>
            </a:r>
            <a:r>
              <a:rPr lang="it-IT" sz="2800" b="1" u="sng" dirty="0" err="1"/>
              <a:t>DI</a:t>
            </a:r>
            <a:r>
              <a:rPr lang="it-IT" sz="2800" b="1" u="sng" dirty="0"/>
              <a:t> FIGLI </a:t>
            </a:r>
          </a:p>
          <a:p>
            <a:pPr>
              <a:lnSpc>
                <a:spcPct val="150000"/>
              </a:lnSpc>
              <a:buNone/>
            </a:pPr>
            <a:r>
              <a:rPr lang="it-IT" sz="2400" dirty="0" err="1"/>
              <a:t>•</a:t>
            </a:r>
            <a:r>
              <a:rPr lang="it-IT" sz="2200" dirty="0" err="1"/>
              <a:t>DARE</a:t>
            </a:r>
            <a:r>
              <a:rPr lang="it-IT" sz="2200" dirty="0"/>
              <a:t> ATTO DEL TENTATIVO </a:t>
            </a:r>
            <a:r>
              <a:rPr lang="it-IT" sz="2200" dirty="0" err="1"/>
              <a:t>DI</a:t>
            </a:r>
            <a:r>
              <a:rPr lang="it-IT" sz="2200" dirty="0"/>
              <a:t> CONCILIAZIONE </a:t>
            </a:r>
          </a:p>
          <a:p>
            <a:pPr>
              <a:lnSpc>
                <a:spcPct val="150000"/>
              </a:lnSpc>
              <a:buNone/>
            </a:pPr>
            <a:r>
              <a:rPr lang="it-IT" sz="2200" dirty="0"/>
              <a:t>• INFORMARE DELLA POSSIBILITA’ </a:t>
            </a:r>
            <a:r>
              <a:rPr lang="it-IT" sz="2200" dirty="0" err="1"/>
              <a:t>DI</a:t>
            </a:r>
            <a:r>
              <a:rPr lang="it-IT" sz="2200" dirty="0"/>
              <a:t> ESPERIRE LA MEDIAZIONE FAMILIARE </a:t>
            </a:r>
          </a:p>
          <a:p>
            <a:pPr>
              <a:lnSpc>
                <a:spcPct val="150000"/>
              </a:lnSpc>
              <a:buNone/>
            </a:pPr>
            <a:r>
              <a:rPr lang="it-IT" sz="2200" dirty="0" err="1"/>
              <a:t>•FIRMA</a:t>
            </a:r>
            <a:r>
              <a:rPr lang="it-IT" sz="2200" dirty="0"/>
              <a:t> DELLE PARTI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200" dirty="0"/>
              <a:t> DICHIARAZIONE DEGLI AVVOCATI CHE L’ACCORDO NON VIOLA DIRITTI INDISPONIBILI E NON E’ CONTRARIO A NORME DI ORDINE PUBBLICO (ART. </a:t>
            </a:r>
            <a:r>
              <a:rPr lang="it-IT" sz="2200" dirty="0" smtClean="0"/>
              <a:t>5.2 </a:t>
            </a:r>
            <a:r>
              <a:rPr lang="it-IT" sz="2200" dirty="0"/>
              <a:t>L</a:t>
            </a:r>
            <a:r>
              <a:rPr lang="it-IT" sz="2200" dirty="0" smtClean="0"/>
              <a:t>. </a:t>
            </a:r>
            <a:r>
              <a:rPr lang="it-IT" sz="2200" dirty="0"/>
              <a:t>162/2014)</a:t>
            </a:r>
          </a:p>
          <a:p>
            <a:pPr>
              <a:lnSpc>
                <a:spcPct val="150000"/>
              </a:lnSpc>
              <a:buNone/>
            </a:pPr>
            <a:r>
              <a:rPr lang="it-IT" sz="2200" dirty="0"/>
              <a:t>•SOTTOSCRIZIONE AVVOCATI E AUTENTICA </a:t>
            </a:r>
          </a:p>
          <a:p>
            <a:pPr>
              <a:lnSpc>
                <a:spcPct val="150000"/>
              </a:lnSpc>
              <a:buNone/>
            </a:pPr>
            <a:r>
              <a:rPr lang="it-IT" sz="2200" dirty="0"/>
              <a:t>•TRASMISSIONE ATTI AL PM COMPETENTE ENTRO 10 GG. DALLA FIRMA  PER IL “</a:t>
            </a:r>
            <a:r>
              <a:rPr 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NULLA OSTA</a:t>
            </a:r>
            <a:r>
              <a:rPr lang="it-IT" sz="2200" dirty="0"/>
              <a:t>”</a:t>
            </a:r>
          </a:p>
          <a:p>
            <a:pPr>
              <a:lnSpc>
                <a:spcPct val="150000"/>
              </a:lnSpc>
              <a:buNone/>
            </a:pPr>
            <a:endParaRPr lang="it-IT" sz="2200" dirty="0"/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77272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sellaDiTesto 1"/>
          <p:cNvSpPr txBox="1">
            <a:spLocks noChangeArrowheads="1"/>
          </p:cNvSpPr>
          <p:nvPr/>
        </p:nvSpPr>
        <p:spPr bwMode="auto">
          <a:xfrm>
            <a:off x="251520" y="462159"/>
            <a:ext cx="8640960" cy="618630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CONTENUTI OBBLIGATORI DELL’ACCORDO 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3200" b="1" u="sng" dirty="0"/>
              <a:t>IN  PRESENZA FIGLI  - 1 </a:t>
            </a:r>
          </a:p>
          <a:p>
            <a:pPr algn="ctr">
              <a:buNone/>
            </a:pPr>
            <a:endParaRPr lang="it-IT" sz="1600" b="1" u="sng" dirty="0"/>
          </a:p>
          <a:p>
            <a:pPr marL="268288" indent="-268288">
              <a:lnSpc>
                <a:spcPct val="150000"/>
              </a:lnSpc>
              <a:buNone/>
            </a:pPr>
            <a:r>
              <a:rPr lang="it-IT" sz="2800" dirty="0" err="1"/>
              <a:t>•</a:t>
            </a:r>
            <a:r>
              <a:rPr lang="it-IT" sz="2400" dirty="0" err="1"/>
              <a:t>DARE</a:t>
            </a:r>
            <a:r>
              <a:rPr lang="it-IT" sz="2400" dirty="0"/>
              <a:t> ATTO DEL TENTATIVO </a:t>
            </a:r>
            <a:r>
              <a:rPr lang="it-IT" sz="2400" dirty="0" err="1"/>
              <a:t>DI</a:t>
            </a:r>
            <a:r>
              <a:rPr lang="it-IT" sz="2400" dirty="0"/>
              <a:t> CONCILIAZIONE  </a:t>
            </a:r>
          </a:p>
          <a:p>
            <a:pPr marL="268288" indent="-268288">
              <a:lnSpc>
                <a:spcPct val="150000"/>
              </a:lnSpc>
              <a:buNone/>
            </a:pPr>
            <a:r>
              <a:rPr lang="it-IT" sz="2400" dirty="0"/>
              <a:t>• INFORMARE DELLA POSSIBILITA’ </a:t>
            </a:r>
            <a:r>
              <a:rPr lang="it-IT" sz="2400" dirty="0" err="1"/>
              <a:t>DI</a:t>
            </a:r>
            <a:r>
              <a:rPr lang="it-IT" sz="2400" dirty="0"/>
              <a:t> ESPERIRE LA MEDIAZIONE FAMILIARE </a:t>
            </a:r>
          </a:p>
          <a:p>
            <a:pPr marL="268288" indent="-268288">
              <a:lnSpc>
                <a:spcPct val="150000"/>
              </a:lnSpc>
              <a:buNone/>
            </a:pPr>
            <a:r>
              <a:rPr lang="it-IT" sz="2400" dirty="0"/>
              <a:t>• INFORMARE DELL’IMPORTANZA PER I FIGLI MINORI </a:t>
            </a:r>
            <a:r>
              <a:rPr lang="it-IT" sz="2400" dirty="0" err="1"/>
              <a:t>DI</a:t>
            </a:r>
            <a:r>
              <a:rPr lang="it-IT" sz="2400" dirty="0"/>
              <a:t> TRASCORRERE TEMPI ADEGUATI CON I RISPETTIVI GENITORI </a:t>
            </a:r>
          </a:p>
          <a:p>
            <a:pPr marL="268288" indent="-268288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/>
              <a:t>AFFIDAMENTO E COLLOCAMENTO DEI FIGLI </a:t>
            </a:r>
          </a:p>
          <a:p>
            <a:pPr marL="268288" indent="-268288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/>
              <a:t>ESPLICITA PREVISIONE DEI TEMPI </a:t>
            </a:r>
            <a:r>
              <a:rPr lang="it-IT" sz="2400" dirty="0" err="1"/>
              <a:t>DI</a:t>
            </a:r>
            <a:r>
              <a:rPr lang="it-IT" sz="2400" dirty="0"/>
              <a:t> FREQUENTAZIONE </a:t>
            </a:r>
          </a:p>
          <a:p>
            <a:pPr marL="268288" indent="-268288">
              <a:lnSpc>
                <a:spcPct val="150000"/>
              </a:lnSpc>
              <a:buNone/>
            </a:pPr>
            <a:endParaRPr lang="it-IT" sz="2400" dirty="0"/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1"/>
          <p:cNvSpPr txBox="1">
            <a:spLocks noChangeArrowheads="1"/>
          </p:cNvSpPr>
          <p:nvPr/>
        </p:nvSpPr>
        <p:spPr bwMode="auto">
          <a:xfrm>
            <a:off x="179512" y="332656"/>
            <a:ext cx="8784976" cy="612068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eaLnBrk="1" hangingPunct="1">
              <a:lnSpc>
                <a:spcPct val="300000"/>
              </a:lnSpc>
              <a:defRPr sz="3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CONTENUTI OBBLIGATORI DELL’ACCORDO </a:t>
            </a:r>
          </a:p>
          <a:p>
            <a:pPr>
              <a:lnSpc>
                <a:spcPct val="100000"/>
              </a:lnSpc>
            </a:pPr>
            <a:r>
              <a:rPr lang="it-IT" b="1" u="sng" dirty="0"/>
              <a:t>IN PRESENZA </a:t>
            </a:r>
            <a:r>
              <a:rPr lang="it-IT" b="1" u="sng" dirty="0" err="1"/>
              <a:t>DI</a:t>
            </a:r>
            <a:r>
              <a:rPr lang="it-IT" b="1" u="sng" dirty="0"/>
              <a:t> FIGLI – 2 </a:t>
            </a:r>
          </a:p>
          <a:p>
            <a:pPr>
              <a:lnSpc>
                <a:spcPct val="100000"/>
              </a:lnSpc>
            </a:pPr>
            <a:endParaRPr lang="it-IT" sz="1600" b="1" dirty="0"/>
          </a:p>
          <a:p>
            <a:pPr marL="177800" indent="-177800" algn="just">
              <a:lnSpc>
                <a:spcPct val="150000"/>
              </a:lnSpc>
              <a:buNone/>
            </a:pPr>
            <a:r>
              <a:rPr lang="it-IT" sz="2400" dirty="0" err="1"/>
              <a:t>•DETERMINAZIONE</a:t>
            </a:r>
            <a:r>
              <a:rPr lang="it-IT" sz="2400" dirty="0"/>
              <a:t> DEGLI OBBLIGHI </a:t>
            </a:r>
            <a:r>
              <a:rPr lang="it-IT" sz="2400" dirty="0" err="1"/>
              <a:t>DI</a:t>
            </a:r>
            <a:r>
              <a:rPr lang="it-IT" sz="2400" dirty="0"/>
              <a:t> MANTENIMENTO </a:t>
            </a:r>
          </a:p>
          <a:p>
            <a:pPr marL="177800" indent="-177800" algn="just">
              <a:lnSpc>
                <a:spcPct val="150000"/>
              </a:lnSpc>
              <a:buNone/>
            </a:pPr>
            <a:r>
              <a:rPr lang="it-IT" sz="2400" dirty="0" err="1"/>
              <a:t>•SOTTOSCRIZIONE</a:t>
            </a:r>
            <a:r>
              <a:rPr lang="it-IT" sz="2400" dirty="0"/>
              <a:t> DELLE PARTI </a:t>
            </a:r>
          </a:p>
          <a:p>
            <a:pPr marL="177800" lvl="0" indent="-177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000" dirty="0">
                <a:solidFill>
                  <a:prstClr val="black"/>
                </a:solidFill>
              </a:rPr>
              <a:t> </a:t>
            </a:r>
            <a:r>
              <a:rPr lang="it-IT" sz="2400" dirty="0"/>
              <a:t>DICHIARAZIONE DEGLI AVVOCATI CHE L’ACCORDO NON VIOLA DIRITTI INDISPONIBILI E NON E’ CONTRARIO A NORME </a:t>
            </a:r>
            <a:r>
              <a:rPr lang="it-IT" sz="2400" dirty="0" err="1"/>
              <a:t>DI</a:t>
            </a:r>
            <a:r>
              <a:rPr lang="it-IT" sz="2400" dirty="0"/>
              <a:t> ORDINE PUBBLICO (ART. 5 l. 162/2014)</a:t>
            </a:r>
          </a:p>
          <a:p>
            <a:pPr marL="177800" indent="-177800" algn="just">
              <a:lnSpc>
                <a:spcPct val="150000"/>
              </a:lnSpc>
              <a:buNone/>
            </a:pPr>
            <a:r>
              <a:rPr lang="it-IT" sz="2400" dirty="0" err="1"/>
              <a:t>•FIRMA</a:t>
            </a:r>
            <a:r>
              <a:rPr lang="it-IT" sz="2400" dirty="0"/>
              <a:t> E AUTENTICA DEGLI AVVOCATI </a:t>
            </a:r>
          </a:p>
          <a:p>
            <a:pPr marL="177800" indent="-177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 smtClean="0"/>
              <a:t>TRASMISSIONE </a:t>
            </a:r>
            <a:r>
              <a:rPr lang="it-IT" sz="2400" dirty="0"/>
              <a:t>ACCORDO PM ENTRO 10 GG. PER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L’AUTORIZZAZIONE</a:t>
            </a:r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0" y="0"/>
            <a:ext cx="9144000" cy="163513"/>
          </a:xfrm>
          <a:prstGeom prst="roundRect">
            <a:avLst>
              <a:gd name="adj" fmla="val 889"/>
            </a:avLst>
          </a:prstGeom>
          <a:solidFill>
            <a:srgbClr val="FF950E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it-IT" altLang="it-IT">
              <a:latin typeface="Verdana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733256"/>
            <a:ext cx="1440160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891</Words>
  <Application>Microsoft Office PowerPoint</Application>
  <PresentationFormat>Presentazione su schermo (4:3)</PresentationFormat>
  <Paragraphs>148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Calisto MT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petrolom1</dc:creator>
  <cp:lastModifiedBy>laura.nissolino</cp:lastModifiedBy>
  <cp:revision>34</cp:revision>
  <dcterms:created xsi:type="dcterms:W3CDTF">2015-05-18T17:41:01Z</dcterms:created>
  <dcterms:modified xsi:type="dcterms:W3CDTF">2021-03-08T11:48:37Z</dcterms:modified>
</cp:coreProperties>
</file>