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7"/>
  </p:notesMasterIdLst>
  <p:sldIdLst>
    <p:sldId id="282" r:id="rId2"/>
    <p:sldId id="262" r:id="rId3"/>
    <p:sldId id="260" r:id="rId4"/>
    <p:sldId id="286" r:id="rId5"/>
    <p:sldId id="285" r:id="rId6"/>
    <p:sldId id="283" r:id="rId7"/>
    <p:sldId id="284" r:id="rId8"/>
    <p:sldId id="288" r:id="rId9"/>
    <p:sldId id="289" r:id="rId10"/>
    <p:sldId id="290" r:id="rId11"/>
    <p:sldId id="293" r:id="rId12"/>
    <p:sldId id="292" r:id="rId13"/>
    <p:sldId id="287" r:id="rId14"/>
    <p:sldId id="294" r:id="rId15"/>
    <p:sldId id="295" r:id="rId16"/>
  </p:sldIdLst>
  <p:sldSz cx="10799763" cy="7559675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1">
          <p15:clr>
            <a:srgbClr val="A4A3A4"/>
          </p15:clr>
        </p15:guide>
        <p15:guide id="2" pos="340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818"/>
    <p:restoredTop sz="94665"/>
  </p:normalViewPr>
  <p:slideViewPr>
    <p:cSldViewPr snapToGrid="0" snapToObjects="1">
      <p:cViewPr varScale="1">
        <p:scale>
          <a:sx n="86" d="100"/>
          <a:sy n="86" d="100"/>
        </p:scale>
        <p:origin x="-104" y="-912"/>
      </p:cViewPr>
      <p:guideLst>
        <p:guide orient="horz" pos="2381"/>
        <p:guide pos="340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592283" y="685800"/>
            <a:ext cx="3674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8753063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477f559e8b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g477f559e8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685800"/>
            <a:ext cx="48958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4848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477f559e8b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g477f559e8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685800"/>
            <a:ext cx="48958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28984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477f559e8b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g477f559e8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685800"/>
            <a:ext cx="48958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28984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477f559e8b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g477f559e8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685800"/>
            <a:ext cx="48958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28984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477f559e8b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g477f559e8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685800"/>
            <a:ext cx="48958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28984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477f559e8b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g477f559e8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685800"/>
            <a:ext cx="48958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28984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477f559e8b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g477f559e8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685800"/>
            <a:ext cx="48958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2898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477f559e8b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g477f559e8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685800"/>
            <a:ext cx="48958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4175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477f559e8b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g477f559e8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685800"/>
            <a:ext cx="48958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4175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477f559e8b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g477f559e8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685800"/>
            <a:ext cx="48958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83646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477f559e8b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g477f559e8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685800"/>
            <a:ext cx="48958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78584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477f559e8b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g477f559e8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685800"/>
            <a:ext cx="48958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072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477f559e8b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g477f559e8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685800"/>
            <a:ext cx="48958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28984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477f559e8b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g477f559e8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685800"/>
            <a:ext cx="48958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28984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477f559e8b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g477f559e8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685800"/>
            <a:ext cx="48958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2898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742500" y="402500"/>
            <a:ext cx="9315000" cy="14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body" idx="1"/>
          </p:nvPr>
        </p:nvSpPr>
        <p:spPr>
          <a:xfrm>
            <a:off x="742500" y="2012500"/>
            <a:ext cx="9315000" cy="47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742500" y="7007000"/>
            <a:ext cx="24300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577500" y="7007000"/>
            <a:ext cx="36450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7627500" y="7007000"/>
            <a:ext cx="24300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736875" y="1884751"/>
            <a:ext cx="9315000" cy="31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736875" y="5059250"/>
            <a:ext cx="9315000" cy="16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742500" y="7007000"/>
            <a:ext cx="24300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3577500" y="7007000"/>
            <a:ext cx="36450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7627500" y="7007000"/>
            <a:ext cx="24300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742500" y="402500"/>
            <a:ext cx="9315000" cy="14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742500" y="2012500"/>
            <a:ext cx="4590000" cy="47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5467500" y="2012500"/>
            <a:ext cx="4590000" cy="47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742500" y="7007000"/>
            <a:ext cx="24300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3577500" y="7007000"/>
            <a:ext cx="36450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7627500" y="7007000"/>
            <a:ext cx="24300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743907" y="402500"/>
            <a:ext cx="9315000" cy="14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743907" y="1853251"/>
            <a:ext cx="4569000" cy="9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743907" y="2761500"/>
            <a:ext cx="4569000" cy="40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5467500" y="1853251"/>
            <a:ext cx="4591500" cy="9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5467500" y="2761500"/>
            <a:ext cx="4591500" cy="40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742500" y="7007000"/>
            <a:ext cx="24300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3577500" y="7007000"/>
            <a:ext cx="36450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7627500" y="7007000"/>
            <a:ext cx="24300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742500" y="402500"/>
            <a:ext cx="9315000" cy="14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742500" y="7007000"/>
            <a:ext cx="24300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577500" y="7007000"/>
            <a:ext cx="36450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7627500" y="7007000"/>
            <a:ext cx="24300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743907" y="504000"/>
            <a:ext cx="3483300" cy="17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4591407" y="1088500"/>
            <a:ext cx="5467500" cy="53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743907" y="2268000"/>
            <a:ext cx="3483300" cy="42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742500" y="7007000"/>
            <a:ext cx="24300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577500" y="7007000"/>
            <a:ext cx="36450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7627500" y="7007000"/>
            <a:ext cx="24300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743907" y="504000"/>
            <a:ext cx="3483300" cy="17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4591407" y="1088500"/>
            <a:ext cx="5467500" cy="53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743907" y="2268000"/>
            <a:ext cx="3483300" cy="42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742500" y="7007000"/>
            <a:ext cx="24300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577500" y="7007000"/>
            <a:ext cx="36450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7627500" y="7007000"/>
            <a:ext cx="24300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742500" y="402500"/>
            <a:ext cx="9315000" cy="14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001650" y="-246650"/>
            <a:ext cx="4796700" cy="93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742500" y="7007000"/>
            <a:ext cx="24300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577500" y="7007000"/>
            <a:ext cx="36450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7627500" y="7007000"/>
            <a:ext cx="24300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5689800" y="2441600"/>
            <a:ext cx="6406800" cy="23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964800" y="180350"/>
            <a:ext cx="6406800" cy="68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742500" y="7007000"/>
            <a:ext cx="24300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577500" y="7007000"/>
            <a:ext cx="36450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7627500" y="7007000"/>
            <a:ext cx="24300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42500" y="402500"/>
            <a:ext cx="9315000" cy="14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42500" y="2012500"/>
            <a:ext cx="9315000" cy="47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742500" y="7007000"/>
            <a:ext cx="24300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577500" y="7007000"/>
            <a:ext cx="36450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7627500" y="7007000"/>
            <a:ext cx="24300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-237" y="0"/>
            <a:ext cx="10800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t-IT" sz="3200" b="1" dirty="0" smtClean="0">
              <a:solidFill>
                <a:srgbClr val="2F5597"/>
              </a:solidFill>
              <a:latin typeface="Times New Roman"/>
              <a:cs typeface="Times New Roman"/>
            </a:endParaRPr>
          </a:p>
          <a:p>
            <a:pPr algn="ctr"/>
            <a:endParaRPr lang="it-IT" sz="3200" b="1" dirty="0">
              <a:solidFill>
                <a:srgbClr val="2F5597"/>
              </a:solidFill>
              <a:latin typeface="Times New Roman"/>
              <a:cs typeface="Times New Roman"/>
            </a:endParaRPr>
          </a:p>
          <a:p>
            <a:pPr algn="ctr"/>
            <a:endParaRPr lang="it-IT" sz="3200" b="1" dirty="0">
              <a:solidFill>
                <a:srgbClr val="2F5597"/>
              </a:solidFill>
              <a:latin typeface="Times New Roman"/>
              <a:cs typeface="Times New Roman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" y="5986040"/>
            <a:ext cx="10800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t-IT" sz="3200" b="1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ctr"/>
            <a:r>
              <a:rPr lang="it-IT" sz="32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Avv</a:t>
            </a:r>
            <a:r>
              <a:rPr lang="it-IT" sz="3200" b="1" dirty="0">
                <a:solidFill>
                  <a:schemeClr val="tx1"/>
                </a:solidFill>
                <a:latin typeface="Times New Roman"/>
                <a:cs typeface="Times New Roman"/>
              </a:rPr>
              <a:t>. </a:t>
            </a:r>
            <a:r>
              <a:rPr lang="it-IT" sz="32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Luciana Delfini</a:t>
            </a:r>
            <a:r>
              <a:rPr lang="it-IT" sz="32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endParaRPr lang="it-IT" sz="3200" b="1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ctr"/>
            <a:r>
              <a:rPr lang="it-IT" sz="2400" b="1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delfini.lex@gmail.com</a:t>
            </a:r>
            <a:endParaRPr lang="it-IT" sz="2400" b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"/>
            <a:ext cx="10799763" cy="4320540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297180" y="4537737"/>
            <a:ext cx="10264140" cy="1649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it-IT" sz="4400" b="1" dirty="0" smtClean="0">
                <a:latin typeface="Times New Roman" charset="0"/>
                <a:ea typeface="Times New Roman" charset="0"/>
                <a:cs typeface="Times New Roman" charset="0"/>
              </a:rPr>
              <a:t>Donne, tecnologia  </a:t>
            </a:r>
            <a:r>
              <a:rPr lang="it-IT" sz="4400" b="1" dirty="0">
                <a:latin typeface="Times New Roman" charset="0"/>
                <a:ea typeface="Times New Roman" charset="0"/>
                <a:cs typeface="Times New Roman" charset="0"/>
              </a:rPr>
              <a:t>e lavoro nella </a:t>
            </a:r>
            <a:r>
              <a:rPr lang="en-GB" sz="4400" b="1" i="1" dirty="0">
                <a:latin typeface="Times New Roman" charset="0"/>
                <a:ea typeface="Times New Roman" charset="0"/>
                <a:cs typeface="Times New Roman" charset="0"/>
              </a:rPr>
              <a:t>homebody</a:t>
            </a:r>
            <a:r>
              <a:rPr lang="it-IT" sz="4400" b="1" i="1" dirty="0">
                <a:latin typeface="Times New Roman" charset="0"/>
                <a:ea typeface="Times New Roman" charset="0"/>
                <a:cs typeface="Times New Roman" charset="0"/>
              </a:rPr>
              <a:t> economy</a:t>
            </a:r>
            <a:endParaRPr lang="it-IT" sz="4400" dirty="0"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470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/>
          <p:nvPr/>
        </p:nvSpPr>
        <p:spPr>
          <a:xfrm>
            <a:off x="0" y="277782"/>
            <a:ext cx="10800000" cy="129187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it-IT" sz="2800" b="1" dirty="0" smtClean="0">
                <a:latin typeface="Times New Roman"/>
                <a:cs typeface="Times New Roman"/>
              </a:rPr>
              <a:t>FIGURA 1</a:t>
            </a:r>
            <a:endParaRPr lang="it-IT" sz="2800" b="1" dirty="0">
              <a:latin typeface="Times New Roman"/>
              <a:cs typeface="Times New Roman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-237" y="0"/>
            <a:ext cx="10800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t-IT" sz="3200" b="1" dirty="0" smtClean="0">
              <a:solidFill>
                <a:srgbClr val="2F5597"/>
              </a:solidFill>
              <a:latin typeface="Times New Roman"/>
              <a:cs typeface="Times New Roman"/>
            </a:endParaRPr>
          </a:p>
          <a:p>
            <a:pPr algn="ctr"/>
            <a:endParaRPr lang="it-IT" sz="3200" b="1" dirty="0">
              <a:solidFill>
                <a:srgbClr val="2F5597"/>
              </a:solidFill>
              <a:latin typeface="Times New Roman"/>
              <a:cs typeface="Times New Roman"/>
            </a:endParaRPr>
          </a:p>
          <a:p>
            <a:pPr algn="ctr"/>
            <a:endParaRPr lang="it-IT" sz="3200" b="1" dirty="0">
              <a:solidFill>
                <a:srgbClr val="2F5597"/>
              </a:solidFill>
              <a:latin typeface="Times New Roman"/>
              <a:cs typeface="Times New Roman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57963" y="1569659"/>
            <a:ext cx="1035824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3200" dirty="0" smtClean="0">
                <a:latin typeface="Times New Roman"/>
                <a:cs typeface="Times New Roman"/>
              </a:rPr>
              <a:t>il </a:t>
            </a:r>
            <a:r>
              <a:rPr lang="it-IT" sz="3200" dirty="0">
                <a:latin typeface="Times New Roman"/>
                <a:cs typeface="Times New Roman"/>
              </a:rPr>
              <a:t>modello per l'impatto di recessioni regolari e pandemiche su donne e uomini corrisponde all'evidenza. </a:t>
            </a:r>
            <a:endParaRPr lang="it-IT" sz="3200" dirty="0" smtClean="0">
              <a:latin typeface="Times New Roman"/>
              <a:cs typeface="Times New Roman"/>
            </a:endParaRPr>
          </a:p>
          <a:p>
            <a:pPr algn="just"/>
            <a:endParaRPr lang="it-IT" sz="3200" dirty="0">
              <a:latin typeface="Times New Roman"/>
              <a:cs typeface="Times New Roman"/>
            </a:endParaRPr>
          </a:p>
          <a:p>
            <a:pPr algn="just"/>
            <a:r>
              <a:rPr lang="it-IT" sz="3200" dirty="0" smtClean="0">
                <a:latin typeface="Times New Roman"/>
                <a:cs typeface="Times New Roman"/>
              </a:rPr>
              <a:t>Una </a:t>
            </a:r>
            <a:r>
              <a:rPr lang="it-IT" sz="3200" dirty="0">
                <a:latin typeface="Times New Roman"/>
                <a:cs typeface="Times New Roman"/>
              </a:rPr>
              <a:t>recessione regolare è una "</a:t>
            </a:r>
            <a:r>
              <a:rPr lang="it-IT"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man </a:t>
            </a:r>
            <a:r>
              <a:rPr lang="it-IT" sz="32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recession</a:t>
            </a:r>
            <a:r>
              <a:rPr lang="it-IT" sz="3200" dirty="0">
                <a:latin typeface="Times New Roman"/>
                <a:cs typeface="Times New Roman"/>
              </a:rPr>
              <a:t>", il che significa che l'offerta totale di lavoro delle donne aumenta rispetto a quella degli uomini, mentre la recessione pandemica è una "</a:t>
            </a:r>
            <a:r>
              <a:rPr lang="it-IT" sz="32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she</a:t>
            </a:r>
            <a:r>
              <a:rPr lang="it-IT" sz="32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it-IT" sz="32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recession</a:t>
            </a:r>
            <a:r>
              <a:rPr lang="it-IT" sz="3200" dirty="0">
                <a:latin typeface="Times New Roman"/>
                <a:cs typeface="Times New Roman"/>
              </a:rPr>
              <a:t>", con profonde perdite di occupazione per le donne</a:t>
            </a:r>
          </a:p>
        </p:txBody>
      </p:sp>
    </p:spTree>
    <p:extLst>
      <p:ext uri="{BB962C8B-B14F-4D97-AF65-F5344CB8AC3E}">
        <p14:creationId xmlns:p14="http://schemas.microsoft.com/office/powerpoint/2010/main" val="2129787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/>
          <p:nvPr/>
        </p:nvSpPr>
        <p:spPr>
          <a:xfrm>
            <a:off x="198435" y="130096"/>
            <a:ext cx="10601328" cy="129187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it-IT" sz="2800" b="1" dirty="0" smtClean="0">
                <a:latin typeface="Times New Roman"/>
                <a:cs typeface="Times New Roman"/>
              </a:rPr>
              <a:t>FIGURA 2</a:t>
            </a:r>
            <a:endParaRPr lang="it-IT" sz="2800" b="1" dirty="0">
              <a:latin typeface="Times New Roman"/>
              <a:cs typeface="Times New Roman"/>
            </a:endParaRPr>
          </a:p>
          <a:p>
            <a:pPr algn="ctr"/>
            <a:r>
              <a:rPr lang="it-IT" sz="2800" b="1" dirty="0" smtClean="0">
                <a:latin typeface="Times New Roman"/>
                <a:cs typeface="Times New Roman"/>
              </a:rPr>
              <a:t>Donne divario </a:t>
            </a:r>
            <a:r>
              <a:rPr lang="it-IT" sz="2800" b="1" dirty="0">
                <a:latin typeface="Times New Roman"/>
                <a:cs typeface="Times New Roman"/>
              </a:rPr>
              <a:t>salariale </a:t>
            </a:r>
            <a:r>
              <a:rPr lang="it-IT" sz="2800" b="1" dirty="0" smtClean="0">
                <a:latin typeface="Times New Roman"/>
                <a:cs typeface="Times New Roman"/>
              </a:rPr>
              <a:t>nelle </a:t>
            </a:r>
            <a:r>
              <a:rPr lang="it-IT" sz="2800" b="1" dirty="0">
                <a:latin typeface="Times New Roman"/>
                <a:cs typeface="Times New Roman"/>
              </a:rPr>
              <a:t>recessioni </a:t>
            </a:r>
            <a:r>
              <a:rPr lang="it-IT" sz="2800" b="1" dirty="0" smtClean="0">
                <a:latin typeface="Times New Roman"/>
                <a:cs typeface="Times New Roman"/>
              </a:rPr>
              <a:t>regolari </a:t>
            </a:r>
          </a:p>
          <a:p>
            <a:pPr algn="ctr"/>
            <a:r>
              <a:rPr lang="it-IT" sz="2800" b="1" dirty="0" smtClean="0">
                <a:latin typeface="Times New Roman"/>
                <a:cs typeface="Times New Roman"/>
              </a:rPr>
              <a:t>ancora </a:t>
            </a:r>
            <a:r>
              <a:rPr lang="it-IT" sz="2800" b="1" dirty="0">
                <a:latin typeface="Times New Roman"/>
                <a:cs typeface="Times New Roman"/>
              </a:rPr>
              <a:t>più indietro in una recessione pandemica</a:t>
            </a:r>
          </a:p>
        </p:txBody>
      </p:sp>
      <p:sp>
        <p:nvSpPr>
          <p:cNvPr id="2" name="Rettangolo 1"/>
          <p:cNvSpPr/>
          <p:nvPr/>
        </p:nvSpPr>
        <p:spPr>
          <a:xfrm>
            <a:off x="-237" y="0"/>
            <a:ext cx="10800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t-IT" sz="3200" b="1" dirty="0" smtClean="0">
              <a:solidFill>
                <a:srgbClr val="2F5597"/>
              </a:solidFill>
              <a:latin typeface="Times New Roman"/>
              <a:cs typeface="Times New Roman"/>
            </a:endParaRPr>
          </a:p>
          <a:p>
            <a:pPr algn="ctr"/>
            <a:endParaRPr lang="it-IT" sz="3200" b="1" dirty="0">
              <a:solidFill>
                <a:srgbClr val="2F5597"/>
              </a:solidFill>
              <a:latin typeface="Times New Roman"/>
              <a:cs typeface="Times New Roman"/>
            </a:endParaRPr>
          </a:p>
          <a:p>
            <a:pPr algn="ctr"/>
            <a:endParaRPr lang="it-IT" sz="3200" b="1" dirty="0">
              <a:solidFill>
                <a:srgbClr val="2F5597"/>
              </a:solidFill>
              <a:latin typeface="Times New Roman"/>
              <a:cs typeface="Times New Roman"/>
            </a:endParaRPr>
          </a:p>
        </p:txBody>
      </p:sp>
      <p:pic>
        <p:nvPicPr>
          <p:cNvPr id="5" name="Immagin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5" y="1832927"/>
            <a:ext cx="10418593" cy="55956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8306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/>
          <p:nvPr/>
        </p:nvSpPr>
        <p:spPr>
          <a:xfrm>
            <a:off x="0" y="277782"/>
            <a:ext cx="10800000" cy="129187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it-IT" sz="2800" b="1" dirty="0" smtClean="0">
                <a:latin typeface="Times New Roman"/>
                <a:cs typeface="Times New Roman"/>
              </a:rPr>
              <a:t>FIGURA 2</a:t>
            </a:r>
            <a:endParaRPr lang="it-IT" sz="2800" b="1" dirty="0">
              <a:latin typeface="Times New Roman"/>
              <a:cs typeface="Times New Roman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-237" y="0"/>
            <a:ext cx="10800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t-IT" sz="3200" b="1" dirty="0" smtClean="0">
              <a:solidFill>
                <a:srgbClr val="2F5597"/>
              </a:solidFill>
              <a:latin typeface="Times New Roman"/>
              <a:cs typeface="Times New Roman"/>
            </a:endParaRPr>
          </a:p>
          <a:p>
            <a:pPr algn="ctr"/>
            <a:endParaRPr lang="it-IT" sz="3200" b="1" dirty="0">
              <a:solidFill>
                <a:srgbClr val="2F5597"/>
              </a:solidFill>
              <a:latin typeface="Times New Roman"/>
              <a:cs typeface="Times New Roman"/>
            </a:endParaRPr>
          </a:p>
          <a:p>
            <a:pPr algn="ctr"/>
            <a:endParaRPr lang="it-IT" sz="3200" b="1" dirty="0">
              <a:solidFill>
                <a:srgbClr val="2F5597"/>
              </a:solidFill>
              <a:latin typeface="Times New Roman"/>
              <a:cs typeface="Times New Roman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57963" y="1569659"/>
            <a:ext cx="10358247" cy="4803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20000"/>
              </a:lnSpc>
              <a:buFont typeface="Arial"/>
              <a:buChar char="•"/>
            </a:pPr>
            <a:r>
              <a:rPr lang="it-IT" sz="3200" dirty="0">
                <a:latin typeface="Times New Roman"/>
                <a:cs typeface="Times New Roman"/>
              </a:rPr>
              <a:t>In una regolare recessione, gli uomini perdono più posti di lavoro, il che riduce la loro esperienza sul mercato del lavoro e i loro guadagni. </a:t>
            </a:r>
            <a:endParaRPr lang="it-IT" sz="3200" dirty="0" smtClean="0">
              <a:latin typeface="Times New Roman"/>
              <a:cs typeface="Times New Roman"/>
            </a:endParaRPr>
          </a:p>
          <a:p>
            <a:pPr marL="457200" indent="-457200" algn="just">
              <a:lnSpc>
                <a:spcPct val="120000"/>
              </a:lnSpc>
              <a:buFont typeface="Arial"/>
              <a:buChar char="•"/>
            </a:pPr>
            <a:r>
              <a:rPr lang="it-IT" sz="3200" dirty="0" smtClean="0">
                <a:latin typeface="Times New Roman"/>
                <a:cs typeface="Times New Roman"/>
              </a:rPr>
              <a:t>Il capitale </a:t>
            </a:r>
            <a:r>
              <a:rPr lang="it-IT" sz="3200" dirty="0">
                <a:latin typeface="Times New Roman"/>
                <a:cs typeface="Times New Roman"/>
              </a:rPr>
              <a:t>umano relativo </a:t>
            </a:r>
            <a:r>
              <a:rPr lang="it-IT" sz="3200" dirty="0" smtClean="0">
                <a:latin typeface="Times New Roman"/>
                <a:cs typeface="Times New Roman"/>
              </a:rPr>
              <a:t>alle donne </a:t>
            </a:r>
            <a:r>
              <a:rPr lang="it-IT" sz="3200" dirty="0">
                <a:latin typeface="Times New Roman"/>
                <a:cs typeface="Times New Roman"/>
              </a:rPr>
              <a:t>aumenta, il che riduce il divario retributivo di genere. </a:t>
            </a:r>
          </a:p>
          <a:p>
            <a:pPr marL="457200" indent="-457200" algn="just">
              <a:lnSpc>
                <a:spcPct val="120000"/>
              </a:lnSpc>
              <a:buFont typeface="Arial"/>
              <a:buChar char="•"/>
            </a:pPr>
            <a:r>
              <a:rPr lang="it-IT" sz="3200" dirty="0">
                <a:latin typeface="Times New Roman"/>
                <a:cs typeface="Times New Roman"/>
              </a:rPr>
              <a:t>Al contrario, nella recessione pandemica le retribuzioni delle donne cadono bruscamente, e rimangono depresse durante la </a:t>
            </a:r>
            <a:r>
              <a:rPr lang="it-IT" sz="3200" dirty="0" smtClean="0">
                <a:latin typeface="Times New Roman"/>
                <a:cs typeface="Times New Roman"/>
              </a:rPr>
              <a:t>ripresa</a:t>
            </a:r>
            <a:r>
              <a:rPr lang="it-IT" sz="3200" dirty="0">
                <a:latin typeface="Times New Roman"/>
                <a:cs typeface="Times New Roman"/>
              </a:rPr>
              <a:t> </a:t>
            </a:r>
            <a:r>
              <a:rPr lang="it-IT" sz="3200" dirty="0" smtClean="0">
                <a:latin typeface="Times New Roman"/>
                <a:cs typeface="Times New Roman"/>
              </a:rPr>
              <a:t>ed oltre</a:t>
            </a:r>
            <a:endParaRPr lang="it-IT" sz="3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048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/>
          <p:nvPr/>
        </p:nvSpPr>
        <p:spPr>
          <a:xfrm>
            <a:off x="0" y="-4724"/>
            <a:ext cx="10800000" cy="15743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" name="Rettangolo 1"/>
          <p:cNvSpPr/>
          <p:nvPr/>
        </p:nvSpPr>
        <p:spPr>
          <a:xfrm>
            <a:off x="-237" y="0"/>
            <a:ext cx="10800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t-IT" sz="3200" b="1" dirty="0" smtClean="0">
              <a:solidFill>
                <a:srgbClr val="2F5597"/>
              </a:solidFill>
              <a:latin typeface="Times New Roman"/>
              <a:cs typeface="Times New Roman"/>
            </a:endParaRPr>
          </a:p>
          <a:p>
            <a:pPr algn="ctr"/>
            <a:endParaRPr lang="it-IT" sz="3200" b="1" dirty="0">
              <a:solidFill>
                <a:srgbClr val="2F5597"/>
              </a:solidFill>
              <a:latin typeface="Times New Roman"/>
              <a:cs typeface="Times New Roman"/>
            </a:endParaRPr>
          </a:p>
          <a:p>
            <a:pPr algn="ctr"/>
            <a:endParaRPr lang="it-IT" sz="3200" b="1" dirty="0">
              <a:solidFill>
                <a:srgbClr val="2F5597"/>
              </a:solidFill>
              <a:latin typeface="Times New Roman"/>
              <a:cs typeface="Times New Roman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98433" y="1569659"/>
            <a:ext cx="10601567" cy="2951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it-IT" sz="2800" b="1" dirty="0">
                <a:latin typeface="Times New Roman"/>
                <a:cs typeface="Times New Roman"/>
              </a:rPr>
              <a:t>1</a:t>
            </a:r>
            <a:r>
              <a:rPr lang="it-IT" sz="3200" b="1" dirty="0">
                <a:latin typeface="Times New Roman"/>
                <a:cs typeface="Times New Roman"/>
              </a:rPr>
              <a:t>. </a:t>
            </a:r>
            <a:r>
              <a:rPr lang="it-IT" sz="2800" b="1" dirty="0">
                <a:latin typeface="Times New Roman"/>
                <a:cs typeface="Times New Roman"/>
              </a:rPr>
              <a:t>La quantità di posti di lavoro disponibili (disoccupazione e sottoccupazione)</a:t>
            </a:r>
          </a:p>
          <a:p>
            <a:pPr>
              <a:lnSpc>
                <a:spcPct val="130000"/>
              </a:lnSpc>
            </a:pPr>
            <a:r>
              <a:rPr lang="it-IT" sz="2800" b="1" dirty="0">
                <a:latin typeface="Times New Roman"/>
                <a:cs typeface="Times New Roman"/>
              </a:rPr>
              <a:t>2. La qualità del lavoro (salari e accesso alle protezioni sociali)</a:t>
            </a:r>
          </a:p>
          <a:p>
            <a:pPr>
              <a:lnSpc>
                <a:spcPct val="130000"/>
              </a:lnSpc>
            </a:pPr>
            <a:r>
              <a:rPr lang="it-IT" sz="2800" b="1" dirty="0">
                <a:latin typeface="Times New Roman"/>
                <a:cs typeface="Times New Roman"/>
              </a:rPr>
              <a:t>3. Gli effetti esagerati sui lavoratori più vulnerabili (in particolare le donne</a:t>
            </a:r>
            <a:r>
              <a:rPr lang="it-IT" sz="2800" b="1" dirty="0" smtClean="0">
                <a:latin typeface="Times New Roman"/>
                <a:cs typeface="Times New Roman"/>
              </a:rPr>
              <a:t>)</a:t>
            </a:r>
            <a:endParaRPr lang="it-IT" sz="2800" b="1" dirty="0">
              <a:latin typeface="Times New Roman"/>
              <a:cs typeface="Times New Roman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" y="0"/>
            <a:ext cx="10800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>
                <a:latin typeface="Times New Roman"/>
                <a:cs typeface="Times New Roman"/>
              </a:rPr>
              <a:t>COVID-19 avrà un impatto sul mondo del </a:t>
            </a:r>
            <a:r>
              <a:rPr lang="it-IT" sz="2800" b="1" dirty="0" smtClean="0">
                <a:latin typeface="Times New Roman"/>
                <a:cs typeface="Times New Roman"/>
              </a:rPr>
              <a:t>lavoro</a:t>
            </a:r>
          </a:p>
          <a:p>
            <a:pPr algn="ctr"/>
            <a:r>
              <a:rPr lang="it-IT" sz="2800" b="1" dirty="0" smtClean="0">
                <a:latin typeface="Times New Roman"/>
                <a:cs typeface="Times New Roman"/>
              </a:rPr>
              <a:t>tre punti chiave </a:t>
            </a:r>
            <a:r>
              <a:rPr lang="it-IT" sz="2800" b="1" dirty="0">
                <a:latin typeface="Times New Roman"/>
                <a:cs typeface="Times New Roman"/>
              </a:rPr>
              <a:t>secondo l'Organizzazione Internazionale del Lavoro (ILO</a:t>
            </a:r>
            <a:r>
              <a:rPr lang="it-IT" sz="2800" b="1" dirty="0" smtClean="0">
                <a:latin typeface="Times New Roman"/>
                <a:cs typeface="Times New Roman"/>
              </a:rPr>
              <a:t>)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198433" y="4893646"/>
            <a:ext cx="1060132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Ci </a:t>
            </a:r>
            <a:r>
              <a:rPr lang="it-IT" sz="3600" dirty="0">
                <a:solidFill>
                  <a:srgbClr val="FF0000"/>
                </a:solidFill>
                <a:latin typeface="Times New Roman"/>
                <a:cs typeface="Times New Roman"/>
              </a:rPr>
              <a:t>sono molti modi per affrontare queste tre </a:t>
            </a:r>
            <a:r>
              <a:rPr lang="it-IT" sz="36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categorie</a:t>
            </a:r>
          </a:p>
          <a:p>
            <a:pPr algn="ctr"/>
            <a:r>
              <a:rPr lang="it-IT" sz="36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it-IT" sz="3600" dirty="0">
                <a:solidFill>
                  <a:srgbClr val="FF0000"/>
                </a:solidFill>
                <a:latin typeface="Times New Roman"/>
                <a:cs typeface="Times New Roman"/>
              </a:rPr>
              <a:t>di perturbazioni </a:t>
            </a:r>
            <a:endParaRPr lang="it-IT" sz="3600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algn="ctr"/>
            <a:r>
              <a:rPr lang="it-IT" sz="3600" dirty="0">
                <a:solidFill>
                  <a:srgbClr val="FF0000"/>
                </a:solidFill>
                <a:latin typeface="Times New Roman"/>
                <a:cs typeface="Times New Roman"/>
              </a:rPr>
              <a:t>Qualsiasi sforzo per mitigare le ricadute di COVID-19 senza la lente di genere ne diluisce l'efficacia.</a:t>
            </a:r>
            <a:endParaRPr lang="it-IT" sz="3200" dirty="0" smtClean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92878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-237" y="0"/>
            <a:ext cx="10800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t-IT" sz="3200" b="1" dirty="0" smtClean="0">
              <a:solidFill>
                <a:srgbClr val="2F5597"/>
              </a:solidFill>
              <a:latin typeface="Times New Roman"/>
              <a:cs typeface="Times New Roman"/>
            </a:endParaRPr>
          </a:p>
          <a:p>
            <a:pPr algn="ctr"/>
            <a:endParaRPr lang="it-IT" sz="3200" b="1" dirty="0">
              <a:solidFill>
                <a:srgbClr val="2F5597"/>
              </a:solidFill>
              <a:latin typeface="Times New Roman"/>
              <a:cs typeface="Times New Roman"/>
            </a:endParaRPr>
          </a:p>
          <a:p>
            <a:pPr algn="ctr"/>
            <a:endParaRPr lang="it-IT" sz="3200" b="1" dirty="0">
              <a:solidFill>
                <a:srgbClr val="2F5597"/>
              </a:solidFill>
              <a:latin typeface="Times New Roman"/>
              <a:cs typeface="Times New Roman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700338" y="2764176"/>
            <a:ext cx="53975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-237" y="103380"/>
            <a:ext cx="10602499" cy="6469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30000"/>
              </a:lnSpc>
              <a:buFont typeface="Arial"/>
              <a:buChar char="•"/>
            </a:pPr>
            <a:endParaRPr lang="it-IT" sz="3200" b="1" dirty="0" smtClean="0">
              <a:latin typeface="Times New Roman"/>
              <a:cs typeface="Times New Roman"/>
            </a:endParaRPr>
          </a:p>
          <a:p>
            <a:pPr marL="457200" indent="-457200" algn="just">
              <a:lnSpc>
                <a:spcPct val="130000"/>
              </a:lnSpc>
              <a:buFont typeface="Arial"/>
              <a:buChar char="•"/>
            </a:pPr>
            <a:r>
              <a:rPr lang="it-IT" sz="3200" b="1" dirty="0" smtClean="0">
                <a:latin typeface="Times New Roman"/>
                <a:cs typeface="Times New Roman"/>
              </a:rPr>
              <a:t>Disaggregare </a:t>
            </a:r>
            <a:r>
              <a:rPr lang="it-IT" sz="3200" b="1" dirty="0">
                <a:latin typeface="Times New Roman"/>
                <a:cs typeface="Times New Roman"/>
              </a:rPr>
              <a:t>tutti i dati economici in base al </a:t>
            </a:r>
            <a:r>
              <a:rPr lang="it-IT" sz="3200" b="1" dirty="0" smtClean="0">
                <a:latin typeface="Times New Roman"/>
                <a:cs typeface="Times New Roman"/>
              </a:rPr>
              <a:t>genere. I </a:t>
            </a:r>
            <a:r>
              <a:rPr lang="it-IT" sz="3200" b="1" dirty="0">
                <a:latin typeface="Times New Roman"/>
                <a:cs typeface="Times New Roman"/>
              </a:rPr>
              <a:t>dati disaggregati per genere sono utili a guidare la creazione di soluzioni politiche. </a:t>
            </a:r>
          </a:p>
          <a:p>
            <a:pPr marL="457200" indent="-457200" algn="just">
              <a:lnSpc>
                <a:spcPct val="130000"/>
              </a:lnSpc>
              <a:buFont typeface="Arial"/>
              <a:buChar char="•"/>
            </a:pPr>
            <a:r>
              <a:rPr lang="it-IT" sz="3200" b="1" dirty="0">
                <a:latin typeface="Times New Roman"/>
                <a:cs typeface="Times New Roman"/>
              </a:rPr>
              <a:t>Coinvolgere le donne nei processi </a:t>
            </a:r>
            <a:r>
              <a:rPr lang="it-IT" sz="3200" b="1" dirty="0" smtClean="0">
                <a:latin typeface="Times New Roman"/>
                <a:cs typeface="Times New Roman"/>
              </a:rPr>
              <a:t>decisionali. Le </a:t>
            </a:r>
            <a:r>
              <a:rPr lang="it-IT" sz="3200" b="1" dirty="0">
                <a:latin typeface="Times New Roman"/>
                <a:cs typeface="Times New Roman"/>
              </a:rPr>
              <a:t>donne sono il 50% della popolazione mondiale. Le loro esperienze di vita, i loro talenti e le loro prospettive devono essere considerati</a:t>
            </a:r>
          </a:p>
          <a:p>
            <a:pPr marL="457200" indent="-457200" algn="just">
              <a:lnSpc>
                <a:spcPct val="130000"/>
              </a:lnSpc>
              <a:buFont typeface="Arial"/>
              <a:buChar char="•"/>
            </a:pPr>
            <a:r>
              <a:rPr lang="it-IT" sz="3200" b="1" dirty="0">
                <a:latin typeface="Times New Roman"/>
                <a:cs typeface="Times New Roman"/>
              </a:rPr>
              <a:t>Le donne sono responsabili politici efficaci e quando sono coinvolte nei processi </a:t>
            </a:r>
            <a:r>
              <a:rPr lang="it-IT" sz="3200" b="1" dirty="0" smtClean="0">
                <a:latin typeface="Times New Roman"/>
                <a:cs typeface="Times New Roman"/>
              </a:rPr>
              <a:t>di policy sono </a:t>
            </a:r>
            <a:r>
              <a:rPr lang="it-IT" sz="3200" b="1" dirty="0">
                <a:latin typeface="Times New Roman"/>
                <a:cs typeface="Times New Roman"/>
              </a:rPr>
              <a:t>estremamente capaci</a:t>
            </a:r>
          </a:p>
        </p:txBody>
      </p:sp>
    </p:spTree>
    <p:extLst>
      <p:ext uri="{BB962C8B-B14F-4D97-AF65-F5344CB8AC3E}">
        <p14:creationId xmlns:p14="http://schemas.microsoft.com/office/powerpoint/2010/main" val="1729574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-237" y="0"/>
            <a:ext cx="10800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t-IT" sz="3200" b="1" dirty="0" smtClean="0">
              <a:solidFill>
                <a:srgbClr val="2F5597"/>
              </a:solidFill>
              <a:latin typeface="Times New Roman"/>
              <a:cs typeface="Times New Roman"/>
            </a:endParaRPr>
          </a:p>
          <a:p>
            <a:pPr algn="ctr"/>
            <a:endParaRPr lang="it-IT" sz="3200" b="1" dirty="0">
              <a:solidFill>
                <a:srgbClr val="2F5597"/>
              </a:solidFill>
              <a:latin typeface="Times New Roman"/>
              <a:cs typeface="Times New Roman"/>
            </a:endParaRPr>
          </a:p>
          <a:p>
            <a:pPr algn="ctr"/>
            <a:endParaRPr lang="it-IT" sz="3200" b="1" dirty="0">
              <a:solidFill>
                <a:srgbClr val="2F5597"/>
              </a:solidFill>
              <a:latin typeface="Times New Roman"/>
              <a:cs typeface="Times New Roman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700338" y="2764176"/>
            <a:ext cx="53975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398692" y="-103380"/>
            <a:ext cx="9731046" cy="7471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t-IT" b="1" dirty="0" smtClean="0"/>
          </a:p>
          <a:p>
            <a:pPr algn="ctr"/>
            <a:r>
              <a:rPr lang="it-IT" b="1" dirty="0" smtClean="0"/>
              <a:t> </a:t>
            </a:r>
            <a:r>
              <a:rPr lang="it-IT" sz="3200" b="1" dirty="0" smtClean="0">
                <a:latin typeface="Times New Roman"/>
                <a:cs typeface="Times New Roman"/>
              </a:rPr>
              <a:t>CONCLUSIONI </a:t>
            </a:r>
          </a:p>
          <a:p>
            <a:pPr marL="457200" indent="-457200" algn="just">
              <a:lnSpc>
                <a:spcPct val="130000"/>
              </a:lnSpc>
              <a:buFont typeface="Arial"/>
              <a:buChar char="•"/>
            </a:pPr>
            <a:r>
              <a:rPr lang="it-IT" sz="3200" dirty="0" smtClean="0">
                <a:latin typeface="Times New Roman"/>
                <a:cs typeface="Times New Roman"/>
              </a:rPr>
              <a:t>tra </a:t>
            </a:r>
            <a:r>
              <a:rPr lang="it-IT" sz="3200" dirty="0">
                <a:latin typeface="Times New Roman"/>
                <a:cs typeface="Times New Roman"/>
              </a:rPr>
              <a:t>il 2019 e il </a:t>
            </a:r>
            <a:r>
              <a:rPr lang="it-IT" sz="3200" dirty="0" smtClean="0">
                <a:latin typeface="Times New Roman"/>
                <a:cs typeface="Times New Roman"/>
              </a:rPr>
              <a:t>2020 </a:t>
            </a:r>
            <a:r>
              <a:rPr lang="it-IT" sz="3200" dirty="0">
                <a:latin typeface="Times New Roman"/>
                <a:cs typeface="Times New Roman"/>
              </a:rPr>
              <a:t>abbiamo aggiunto 55 anni alla linea temporale </a:t>
            </a:r>
            <a:r>
              <a:rPr lang="it-IT" sz="3200" smtClean="0">
                <a:latin typeface="Times New Roman"/>
                <a:cs typeface="Times New Roman"/>
              </a:rPr>
              <a:t>da percorrere per </a:t>
            </a:r>
            <a:r>
              <a:rPr lang="it-IT" sz="3200" dirty="0">
                <a:latin typeface="Times New Roman"/>
                <a:cs typeface="Times New Roman"/>
              </a:rPr>
              <a:t>colmare il divario di genere nella parità </a:t>
            </a:r>
            <a:r>
              <a:rPr lang="it-IT" sz="3200" dirty="0" smtClean="0">
                <a:latin typeface="Times New Roman"/>
                <a:cs typeface="Times New Roman"/>
              </a:rPr>
              <a:t>economica </a:t>
            </a:r>
          </a:p>
          <a:p>
            <a:pPr marL="457200" indent="-457200" algn="just">
              <a:lnSpc>
                <a:spcPct val="130000"/>
              </a:lnSpc>
              <a:buFont typeface="Arial"/>
              <a:buChar char="•"/>
            </a:pPr>
            <a:r>
              <a:rPr lang="it-IT" sz="3200" dirty="0" smtClean="0">
                <a:latin typeface="Times New Roman"/>
                <a:cs typeface="Times New Roman"/>
              </a:rPr>
              <a:t>si stima che il </a:t>
            </a:r>
            <a:r>
              <a:rPr lang="it-IT" sz="3200" dirty="0">
                <a:latin typeface="Times New Roman"/>
                <a:cs typeface="Times New Roman"/>
              </a:rPr>
              <a:t>raggiungimento dell'equità economica tra i </a:t>
            </a:r>
            <a:r>
              <a:rPr lang="it-IT" sz="3200" dirty="0" smtClean="0">
                <a:latin typeface="Times New Roman"/>
                <a:cs typeface="Times New Roman"/>
              </a:rPr>
              <a:t>sessi</a:t>
            </a:r>
            <a:r>
              <a:rPr lang="it-IT" sz="3200" dirty="0">
                <a:latin typeface="Times New Roman"/>
                <a:cs typeface="Times New Roman"/>
              </a:rPr>
              <a:t> </a:t>
            </a:r>
            <a:r>
              <a:rPr lang="it-IT" sz="3200" dirty="0" smtClean="0">
                <a:latin typeface="Times New Roman"/>
                <a:cs typeface="Times New Roman"/>
              </a:rPr>
              <a:t>avverrà tra  257 </a:t>
            </a:r>
            <a:r>
              <a:rPr lang="it-IT" sz="3200" dirty="0">
                <a:latin typeface="Times New Roman"/>
                <a:cs typeface="Times New Roman"/>
              </a:rPr>
              <a:t>anni </a:t>
            </a:r>
          </a:p>
          <a:p>
            <a:pPr marL="457200" indent="-457200" algn="just">
              <a:lnSpc>
                <a:spcPct val="130000"/>
              </a:lnSpc>
              <a:buFont typeface="Arial"/>
              <a:buChar char="•"/>
            </a:pPr>
            <a:r>
              <a:rPr lang="it-IT" sz="3200" dirty="0" smtClean="0">
                <a:latin typeface="Times New Roman"/>
                <a:cs typeface="Times New Roman"/>
              </a:rPr>
              <a:t>se </a:t>
            </a:r>
            <a:r>
              <a:rPr lang="it-IT" sz="3200" dirty="0">
                <a:latin typeface="Times New Roman"/>
                <a:cs typeface="Times New Roman"/>
              </a:rPr>
              <a:t>crediamo veramente che l'equità di genere sia la chiave del successo globale - </a:t>
            </a:r>
            <a:r>
              <a:rPr lang="it-IT" sz="3200" dirty="0" smtClean="0">
                <a:latin typeface="Times New Roman"/>
                <a:cs typeface="Times New Roman"/>
              </a:rPr>
              <a:t>ed è così e i </a:t>
            </a:r>
            <a:r>
              <a:rPr lang="it-IT" sz="3200" dirty="0">
                <a:latin typeface="Times New Roman"/>
                <a:cs typeface="Times New Roman"/>
              </a:rPr>
              <a:t>dati </a:t>
            </a:r>
            <a:r>
              <a:rPr lang="it-IT" sz="3200" dirty="0" smtClean="0">
                <a:latin typeface="Times New Roman"/>
                <a:cs typeface="Times New Roman"/>
              </a:rPr>
              <a:t>confermano questa conclusione – questo è </a:t>
            </a:r>
            <a:r>
              <a:rPr lang="it-IT" sz="3200" dirty="0">
                <a:latin typeface="Times New Roman"/>
                <a:cs typeface="Times New Roman"/>
              </a:rPr>
              <a:t>il momento di </a:t>
            </a:r>
            <a:r>
              <a:rPr lang="it-IT" sz="3200" dirty="0" smtClean="0">
                <a:latin typeface="Times New Roman"/>
                <a:cs typeface="Times New Roman"/>
              </a:rPr>
              <a:t>cambiare paradigma, fare </a:t>
            </a:r>
            <a:r>
              <a:rPr lang="it-IT" sz="3200" dirty="0">
                <a:latin typeface="Times New Roman"/>
                <a:cs typeface="Times New Roman"/>
              </a:rPr>
              <a:t>un passo avanti e stabilire </a:t>
            </a:r>
            <a:r>
              <a:rPr lang="it-IT" sz="3200" dirty="0" smtClean="0">
                <a:latin typeface="Times New Roman"/>
                <a:cs typeface="Times New Roman"/>
              </a:rPr>
              <a:t>nuovi modelli più inclusivi.</a:t>
            </a:r>
            <a:endParaRPr lang="it-IT" sz="3200" dirty="0">
              <a:latin typeface="Times New Roman"/>
              <a:cs typeface="Times New Roman"/>
            </a:endParaRPr>
          </a:p>
          <a:p>
            <a:pPr>
              <a:lnSpc>
                <a:spcPct val="130000"/>
              </a:lnSpc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01608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-237" y="0"/>
            <a:ext cx="10800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t-IT" sz="3200" b="1" dirty="0" smtClean="0">
              <a:solidFill>
                <a:srgbClr val="2F5597"/>
              </a:solidFill>
              <a:latin typeface="Times New Roman"/>
              <a:cs typeface="Times New Roman"/>
            </a:endParaRPr>
          </a:p>
          <a:p>
            <a:pPr algn="ctr"/>
            <a:endParaRPr lang="it-IT" sz="3200" b="1" dirty="0">
              <a:solidFill>
                <a:srgbClr val="2F5597"/>
              </a:solidFill>
              <a:latin typeface="Times New Roman"/>
              <a:cs typeface="Times New Roman"/>
            </a:endParaRPr>
          </a:p>
          <a:p>
            <a:pPr algn="ctr"/>
            <a:endParaRPr lang="it-IT" sz="3200" b="1" dirty="0">
              <a:solidFill>
                <a:srgbClr val="2F5597"/>
              </a:solidFill>
              <a:latin typeface="Times New Roman"/>
              <a:cs typeface="Times New Roman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38121" y="0"/>
            <a:ext cx="10159813" cy="7632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/>
              <a:buChar char="•"/>
            </a:pPr>
            <a:endParaRPr lang="it-IT" sz="2800" b="1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 algn="just">
              <a:buFont typeface="Arial"/>
              <a:buChar char="•"/>
            </a:pPr>
            <a:r>
              <a:rPr lang="it-IT" sz="3200" b="1" dirty="0" smtClean="0">
                <a:latin typeface="Times New Roman" charset="0"/>
                <a:ea typeface="Times New Roman" charset="0"/>
                <a:cs typeface="Times New Roman" charset="0"/>
              </a:rPr>
              <a:t>L’evoluzione </a:t>
            </a:r>
            <a:r>
              <a:rPr lang="it-IT" sz="3200" b="1" dirty="0">
                <a:latin typeface="Times New Roman" charset="0"/>
                <a:ea typeface="Times New Roman" charset="0"/>
                <a:cs typeface="Times New Roman" charset="0"/>
              </a:rPr>
              <a:t>del concetto di “spazio fisico di </a:t>
            </a:r>
            <a:r>
              <a:rPr lang="it-IT" sz="3200" b="1" dirty="0" smtClean="0">
                <a:latin typeface="Times New Roman" charset="0"/>
                <a:ea typeface="Times New Roman" charset="0"/>
                <a:cs typeface="Times New Roman" charset="0"/>
              </a:rPr>
              <a:t>lavoro”, dovuta al processo di </a:t>
            </a:r>
            <a:r>
              <a:rPr lang="en-GB" sz="3200" b="1" i="1" dirty="0">
                <a:latin typeface="Times New Roman" charset="0"/>
                <a:ea typeface="Times New Roman" charset="0"/>
                <a:cs typeface="Times New Roman" charset="0"/>
              </a:rPr>
              <a:t>digital transformation</a:t>
            </a:r>
            <a:r>
              <a:rPr lang="it-IT" sz="3200" b="1" dirty="0" smtClean="0">
                <a:latin typeface="Times New Roman" charset="0"/>
                <a:ea typeface="Times New Roman" charset="0"/>
                <a:cs typeface="Times New Roman" charset="0"/>
              </a:rPr>
              <a:t>, ha ridefinito l’ambiente lavorativo </a:t>
            </a:r>
            <a:r>
              <a:rPr lang="it-IT" sz="3200" b="1" dirty="0">
                <a:latin typeface="Times New Roman" charset="0"/>
                <a:ea typeface="Times New Roman" charset="0"/>
                <a:cs typeface="Times New Roman" charset="0"/>
              </a:rPr>
              <a:t>e i modelli </a:t>
            </a:r>
            <a:r>
              <a:rPr lang="it-IT" sz="3200" b="1" dirty="0" smtClean="0">
                <a:latin typeface="Times New Roman" charset="0"/>
                <a:ea typeface="Times New Roman" charset="0"/>
                <a:cs typeface="Times New Roman" charset="0"/>
              </a:rPr>
              <a:t>organizzativi </a:t>
            </a:r>
            <a:r>
              <a:rPr lang="it-IT" sz="3200" b="1" dirty="0">
                <a:latin typeface="Times New Roman" charset="0"/>
                <a:ea typeface="Times New Roman" charset="0"/>
                <a:cs typeface="Times New Roman" charset="0"/>
              </a:rPr>
              <a:t>che </a:t>
            </a:r>
            <a:r>
              <a:rPr lang="it-IT" sz="3200" b="1" dirty="0" smtClean="0">
                <a:latin typeface="Times New Roman" charset="0"/>
                <a:ea typeface="Times New Roman" charset="0"/>
                <a:cs typeface="Times New Roman" charset="0"/>
              </a:rPr>
              <a:t>possono </a:t>
            </a:r>
            <a:r>
              <a:rPr lang="it-IT" sz="3200" b="1" dirty="0">
                <a:latin typeface="Times New Roman" charset="0"/>
                <a:ea typeface="Times New Roman" charset="0"/>
                <a:cs typeface="Times New Roman" charset="0"/>
              </a:rPr>
              <a:t>essere delocalizzati e  destrutturati dal punto di vista spazio-temporale</a:t>
            </a:r>
            <a:r>
              <a:rPr lang="it-IT" sz="3200" dirty="0" smtClean="0"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  <a:p>
            <a:pPr marL="457200" indent="-457200" algn="just">
              <a:buFont typeface="Arial"/>
              <a:buChar char="•"/>
            </a:pPr>
            <a:endParaRPr lang="it-IT" sz="32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 algn="just">
              <a:buFont typeface="Arial"/>
              <a:buChar char="•"/>
            </a:pPr>
            <a:r>
              <a:rPr lang="it-IT" sz="3200" b="1" dirty="0" smtClean="0">
                <a:latin typeface="Times New Roman" charset="0"/>
                <a:ea typeface="Times New Roman" charset="0"/>
                <a:cs typeface="Times New Roman" charset="0"/>
              </a:rPr>
              <a:t>Le </a:t>
            </a:r>
            <a:r>
              <a:rPr lang="it-IT" sz="3200" b="1" dirty="0">
                <a:latin typeface="Times New Roman" charset="0"/>
                <a:ea typeface="Times New Roman" charset="0"/>
                <a:cs typeface="Times New Roman" charset="0"/>
              </a:rPr>
              <a:t>nuove piattaforme di comunicazione abbattono le barriere tra </a:t>
            </a:r>
            <a:r>
              <a:rPr lang="it-IT" sz="3200" b="1" dirty="0" smtClean="0">
                <a:latin typeface="Times New Roman" charset="0"/>
                <a:ea typeface="Times New Roman" charset="0"/>
                <a:cs typeface="Times New Roman" charset="0"/>
              </a:rPr>
              <a:t>sedi e uffici</a:t>
            </a:r>
            <a:endParaRPr lang="it-IT" sz="3200" b="1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 algn="just">
              <a:buFont typeface="Arial"/>
              <a:buChar char="•"/>
            </a:pPr>
            <a:endParaRPr lang="it-IT" sz="32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 algn="just">
              <a:buFont typeface="Arial"/>
              <a:buChar char="•"/>
            </a:pPr>
            <a:r>
              <a:rPr lang="it-IT" sz="3200" b="1" dirty="0" smtClean="0">
                <a:latin typeface="Times New Roman" charset="0"/>
                <a:ea typeface="Times New Roman" charset="0"/>
                <a:cs typeface="Times New Roman" charset="0"/>
              </a:rPr>
              <a:t>Questa </a:t>
            </a:r>
            <a:r>
              <a:rPr lang="it-IT" sz="3200" b="1" dirty="0">
                <a:latin typeface="Times New Roman" charset="0"/>
                <a:ea typeface="Times New Roman" charset="0"/>
                <a:cs typeface="Times New Roman" charset="0"/>
              </a:rPr>
              <a:t>nuova indipendenza spaziale ha comportato </a:t>
            </a:r>
            <a:r>
              <a:rPr lang="it-IT" sz="3200" b="1" dirty="0" smtClean="0">
                <a:latin typeface="Times New Roman" charset="0"/>
                <a:ea typeface="Times New Roman" charset="0"/>
                <a:cs typeface="Times New Roman" charset="0"/>
              </a:rPr>
              <a:t>la necessità di un </a:t>
            </a:r>
            <a:r>
              <a:rPr lang="it-IT" sz="3200" b="1" dirty="0">
                <a:latin typeface="Times New Roman" charset="0"/>
                <a:ea typeface="Times New Roman" charset="0"/>
                <a:cs typeface="Times New Roman" charset="0"/>
              </a:rPr>
              <a:t>adeguamento nella tutela dei diritti della persona che debbono necessariamente trovare garanzia, a prescindere dal luogo in cui vengono ad essere violati. </a:t>
            </a:r>
            <a:endParaRPr lang="it-IT" sz="32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285750" indent="-285750">
              <a:buFont typeface="Arial"/>
              <a:buChar char="•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41148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/>
          <p:nvPr/>
        </p:nvSpPr>
        <p:spPr>
          <a:xfrm>
            <a:off x="0" y="-4724"/>
            <a:ext cx="10800000" cy="1574384"/>
          </a:xfrm>
          <a:prstGeom prst="rect">
            <a:avLst/>
          </a:prstGeom>
          <a:solidFill>
            <a:schemeClr val="bg1"/>
          </a:solidFill>
          <a:ln>
            <a:solidFill>
              <a:srgbClr val="B4C7E7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it-IT" sz="3600" b="1" dirty="0">
                <a:latin typeface="Times New Roman" charset="0"/>
                <a:ea typeface="Times New Roman" charset="0"/>
                <a:cs typeface="Times New Roman" charset="0"/>
              </a:rPr>
              <a:t>Lo </a:t>
            </a:r>
            <a:r>
              <a:rPr lang="en-GB" sz="3600" b="1" i="1" dirty="0">
                <a:latin typeface="Times New Roman" charset="0"/>
                <a:ea typeface="Times New Roman" charset="0"/>
                <a:cs typeface="Times New Roman" charset="0"/>
              </a:rPr>
              <a:t>smart </a:t>
            </a:r>
            <a:r>
              <a:rPr lang="en-GB" sz="3600" b="1" i="1" dirty="0" err="1">
                <a:latin typeface="Times New Roman" charset="0"/>
                <a:ea typeface="Times New Roman" charset="0"/>
                <a:cs typeface="Times New Roman" charset="0"/>
              </a:rPr>
              <a:t>workin</a:t>
            </a:r>
            <a:r>
              <a:rPr lang="it-IT" sz="3600" b="1" dirty="0">
                <a:latin typeface="Times New Roman" charset="0"/>
                <a:ea typeface="Times New Roman" charset="0"/>
                <a:cs typeface="Times New Roman" charset="0"/>
              </a:rPr>
              <a:t>g, lavoro agile l. 22 maggio 2017 n. 81 (GU n.135 del 13-6-2017)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" name="Rettangolo 1"/>
          <p:cNvSpPr/>
          <p:nvPr/>
        </p:nvSpPr>
        <p:spPr>
          <a:xfrm>
            <a:off x="-237" y="0"/>
            <a:ext cx="10800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t-IT" sz="3200" b="1" dirty="0" smtClean="0">
              <a:solidFill>
                <a:srgbClr val="2F5597"/>
              </a:solidFill>
              <a:latin typeface="Times New Roman"/>
              <a:cs typeface="Times New Roman"/>
            </a:endParaRPr>
          </a:p>
          <a:p>
            <a:pPr algn="ctr"/>
            <a:endParaRPr lang="it-IT" sz="3200" b="1" dirty="0">
              <a:solidFill>
                <a:srgbClr val="2F5597"/>
              </a:solidFill>
              <a:latin typeface="Times New Roman"/>
              <a:cs typeface="Times New Roman"/>
            </a:endParaRPr>
          </a:p>
          <a:p>
            <a:pPr algn="ctr"/>
            <a:endParaRPr lang="it-IT" sz="3200" b="1" dirty="0">
              <a:solidFill>
                <a:srgbClr val="2F5597"/>
              </a:solidFill>
              <a:latin typeface="Times New Roman"/>
              <a:cs typeface="Times New Roman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78295" y="1249103"/>
            <a:ext cx="10296939" cy="5837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it-IT" sz="28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algn="just"/>
            <a:r>
              <a:rPr lang="it-IT" sz="2800" b="1" dirty="0" smtClean="0"/>
              <a:t>La </a:t>
            </a:r>
            <a:r>
              <a:rPr lang="it-IT" sz="2800" b="1" dirty="0"/>
              <a:t>flessibilità nei tempi e luoghi di lavoro è sicuramente l’elemento più </a:t>
            </a:r>
            <a:r>
              <a:rPr lang="it-IT" sz="2800" b="1" dirty="0" smtClean="0"/>
              <a:t>apprezzabile</a:t>
            </a:r>
          </a:p>
          <a:p>
            <a:pPr algn="just"/>
            <a:endParaRPr lang="it-IT" sz="2800" b="1" dirty="0" smtClean="0"/>
          </a:p>
          <a:p>
            <a:pPr algn="just"/>
            <a:r>
              <a:rPr lang="it-IT" sz="2800" b="1" dirty="0">
                <a:latin typeface="Times New Roman" charset="0"/>
                <a:ea typeface="Times New Roman" charset="0"/>
                <a:cs typeface="Times New Roman" charset="0"/>
              </a:rPr>
              <a:t>NUOVE SFIDE E NUOVE DIFFICOLTA</a:t>
            </a:r>
            <a:r>
              <a:rPr lang="it-IT" sz="2800" b="1" dirty="0" smtClean="0">
                <a:latin typeface="Times New Roman" charset="0"/>
                <a:ea typeface="Times New Roman" charset="0"/>
                <a:cs typeface="Times New Roman" charset="0"/>
              </a:rPr>
              <a:t>’</a:t>
            </a:r>
            <a:endParaRPr lang="it-IT" sz="2800" b="1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>
              <a:lnSpc>
                <a:spcPct val="140000"/>
              </a:lnSpc>
              <a:buFont typeface="Arial"/>
              <a:buChar char="•"/>
            </a:pPr>
            <a:r>
              <a:rPr lang="it-IT" sz="2800" b="1" dirty="0">
                <a:latin typeface="Times New Roman"/>
                <a:cs typeface="Times New Roman"/>
              </a:rPr>
              <a:t>velocità per i datori di lavoro di preparare il personale per il passaggio all'attività a distanza </a:t>
            </a:r>
          </a:p>
          <a:p>
            <a:pPr marL="457200" indent="-457200">
              <a:lnSpc>
                <a:spcPct val="140000"/>
              </a:lnSpc>
              <a:buFont typeface="Arial"/>
              <a:buChar char="•"/>
            </a:pPr>
            <a:r>
              <a:rPr lang="it-IT" sz="2800" b="1" u="sng" dirty="0" smtClean="0">
                <a:latin typeface="Times New Roman"/>
                <a:cs typeface="Times New Roman"/>
              </a:rPr>
              <a:t>nuovi </a:t>
            </a:r>
            <a:r>
              <a:rPr lang="it-IT" sz="2800" b="1" u="sng" dirty="0">
                <a:latin typeface="Times New Roman"/>
                <a:cs typeface="Times New Roman"/>
              </a:rPr>
              <a:t>stili di leadership </a:t>
            </a:r>
          </a:p>
          <a:p>
            <a:pPr marL="457200" indent="-457200">
              <a:lnSpc>
                <a:spcPct val="140000"/>
              </a:lnSpc>
              <a:buFont typeface="Arial"/>
              <a:buChar char="•"/>
            </a:pPr>
            <a:r>
              <a:rPr lang="it-IT" sz="2800" b="1" dirty="0" smtClean="0">
                <a:latin typeface="Times New Roman"/>
                <a:cs typeface="Times New Roman"/>
              </a:rPr>
              <a:t>si </a:t>
            </a:r>
            <a:r>
              <a:rPr lang="it-IT" sz="2800" b="1" dirty="0">
                <a:latin typeface="Times New Roman"/>
                <a:cs typeface="Times New Roman"/>
              </a:rPr>
              <a:t>affievolisce il mantra dell'essere sempre presenti</a:t>
            </a:r>
          </a:p>
          <a:p>
            <a:pPr marL="457200" indent="-457200">
              <a:lnSpc>
                <a:spcPct val="140000"/>
              </a:lnSpc>
              <a:buFont typeface="Arial"/>
              <a:buChar char="•"/>
            </a:pPr>
            <a:r>
              <a:rPr lang="it-IT" sz="2800" b="1" u="sng" dirty="0" smtClean="0">
                <a:latin typeface="Times New Roman"/>
                <a:cs typeface="Times New Roman"/>
              </a:rPr>
              <a:t>si </a:t>
            </a:r>
            <a:r>
              <a:rPr lang="it-IT" sz="2800" b="1" u="sng" dirty="0">
                <a:latin typeface="Times New Roman"/>
                <a:cs typeface="Times New Roman"/>
              </a:rPr>
              <a:t>modificano negli standard di comportamento e interazione</a:t>
            </a:r>
          </a:p>
          <a:p>
            <a:pPr marL="457200" indent="-457200">
              <a:lnSpc>
                <a:spcPct val="140000"/>
              </a:lnSpc>
              <a:buFont typeface="Arial"/>
              <a:buChar char="•"/>
            </a:pPr>
            <a:r>
              <a:rPr lang="it-IT" sz="2800" b="1" u="sng" dirty="0" smtClean="0">
                <a:latin typeface="Times New Roman"/>
                <a:cs typeface="Times New Roman"/>
              </a:rPr>
              <a:t>problematiche </a:t>
            </a:r>
            <a:r>
              <a:rPr lang="it-IT" sz="2800" b="1" u="sng" dirty="0">
                <a:latin typeface="Times New Roman"/>
                <a:cs typeface="Times New Roman"/>
              </a:rPr>
              <a:t>connesse alla </a:t>
            </a:r>
            <a:r>
              <a:rPr lang="it-IT" sz="2800" b="1" u="sng" dirty="0" smtClean="0">
                <a:latin typeface="Times New Roman"/>
                <a:cs typeface="Times New Roman"/>
              </a:rPr>
              <a:t>creatività</a:t>
            </a:r>
            <a:endParaRPr lang="it-IT" sz="2800" b="1" u="sng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33100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-237" y="0"/>
            <a:ext cx="10800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t-IT" sz="3200" b="1" dirty="0" smtClean="0">
              <a:solidFill>
                <a:srgbClr val="2F5597"/>
              </a:solidFill>
              <a:latin typeface="Times New Roman"/>
              <a:cs typeface="Times New Roman"/>
            </a:endParaRPr>
          </a:p>
          <a:p>
            <a:pPr algn="ctr"/>
            <a:endParaRPr lang="it-IT" sz="3200" b="1" dirty="0">
              <a:solidFill>
                <a:srgbClr val="2F5597"/>
              </a:solidFill>
              <a:latin typeface="Times New Roman"/>
              <a:cs typeface="Times New Roman"/>
            </a:endParaRPr>
          </a:p>
          <a:p>
            <a:pPr algn="ctr"/>
            <a:endParaRPr lang="it-IT" sz="3200" b="1" dirty="0">
              <a:solidFill>
                <a:srgbClr val="2F5597"/>
              </a:solidFill>
              <a:latin typeface="Times New Roman"/>
              <a:cs typeface="Times New Roman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0" y="1"/>
            <a:ext cx="10799763" cy="7909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3200" dirty="0">
                <a:latin typeface="Times New Roman"/>
                <a:cs typeface="Times New Roman"/>
              </a:rPr>
              <a:t>In </a:t>
            </a:r>
            <a:r>
              <a:rPr lang="it-IT" sz="3000" b="1" dirty="0">
                <a:solidFill>
                  <a:srgbClr val="FF0000"/>
                </a:solidFill>
                <a:latin typeface="Times New Roman"/>
                <a:cs typeface="Times New Roman"/>
              </a:rPr>
              <a:t>termini di sostenibilità sul lavoro</a:t>
            </a:r>
            <a:r>
              <a:rPr lang="it-IT" sz="3200" dirty="0">
                <a:latin typeface="Times New Roman"/>
                <a:cs typeface="Times New Roman"/>
              </a:rPr>
              <a:t>, la </a:t>
            </a:r>
            <a:r>
              <a:rPr lang="it-IT"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criticità</a:t>
            </a:r>
            <a:r>
              <a:rPr lang="it-IT" sz="3200" dirty="0">
                <a:latin typeface="Times New Roman"/>
                <a:cs typeface="Times New Roman"/>
              </a:rPr>
              <a:t> legata alle nuove tecnologie mobili è proprio quella di aver reso complicato prendere le distanze dal lavoro stesso	</a:t>
            </a: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it-IT" sz="3200" b="1" dirty="0" smtClean="0">
                <a:latin typeface="Times New Roman" charset="0"/>
                <a:ea typeface="Times New Roman" charset="0"/>
                <a:cs typeface="Times New Roman" charset="0"/>
              </a:rPr>
              <a:t>pressione </a:t>
            </a:r>
            <a:r>
              <a:rPr lang="it-IT" sz="3200" b="1" dirty="0">
                <a:latin typeface="Times New Roman" charset="0"/>
                <a:ea typeface="Times New Roman" charset="0"/>
                <a:cs typeface="Times New Roman" charset="0"/>
              </a:rPr>
              <a:t>temporale </a:t>
            </a:r>
            <a:r>
              <a:rPr lang="it-IT" sz="3200" b="1" dirty="0" smtClean="0">
                <a:latin typeface="Times New Roman" charset="0"/>
                <a:ea typeface="Times New Roman" charset="0"/>
                <a:cs typeface="Times New Roman" charset="0"/>
              </a:rPr>
              <a:t>costante. I </a:t>
            </a:r>
            <a:r>
              <a:rPr lang="it-IT" sz="3200" b="1" dirty="0" smtClean="0">
                <a:latin typeface="Times New Roman"/>
                <a:cs typeface="Times New Roman"/>
              </a:rPr>
              <a:t>confini </a:t>
            </a:r>
            <a:r>
              <a:rPr lang="it-IT" sz="3200" b="1" dirty="0">
                <a:latin typeface="Times New Roman"/>
                <a:cs typeface="Times New Roman"/>
              </a:rPr>
              <a:t>tra il lavoro e la sfera personale sono </a:t>
            </a:r>
            <a:r>
              <a:rPr lang="it-IT" sz="3200" b="1" dirty="0" smtClean="0">
                <a:latin typeface="Times New Roman"/>
                <a:cs typeface="Times New Roman"/>
              </a:rPr>
              <a:t>sfumati </a:t>
            </a:r>
            <a:endParaRPr lang="it-IT" sz="3200" b="1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it-IT" sz="3200" b="1" dirty="0" smtClean="0">
                <a:latin typeface="Times New Roman" charset="0"/>
                <a:ea typeface="Times New Roman" charset="0"/>
                <a:cs typeface="Times New Roman" charset="0"/>
              </a:rPr>
              <a:t>difficoltà </a:t>
            </a:r>
            <a:r>
              <a:rPr lang="it-IT" sz="3200" b="1" dirty="0">
                <a:latin typeface="Times New Roman" charset="0"/>
                <a:ea typeface="Times New Roman" charset="0"/>
                <a:cs typeface="Times New Roman" charset="0"/>
              </a:rPr>
              <a:t>di gestire </a:t>
            </a:r>
            <a:r>
              <a:rPr lang="it-IT" sz="3200" b="1" dirty="0" smtClean="0">
                <a:latin typeface="Times New Roman" charset="0"/>
                <a:ea typeface="Times New Roman" charset="0"/>
                <a:cs typeface="Times New Roman" charset="0"/>
              </a:rPr>
              <a:t>prestazione </a:t>
            </a:r>
            <a:r>
              <a:rPr lang="it-IT" sz="3200" b="1" dirty="0">
                <a:latin typeface="Times New Roman" charset="0"/>
                <a:ea typeface="Times New Roman" charset="0"/>
                <a:cs typeface="Times New Roman" charset="0"/>
              </a:rPr>
              <a:t>lavorativa e </a:t>
            </a:r>
            <a:r>
              <a:rPr lang="it-IT" sz="3200" b="1" dirty="0" smtClean="0">
                <a:latin typeface="Times New Roman" charset="0"/>
                <a:ea typeface="Times New Roman" charset="0"/>
                <a:cs typeface="Times New Roman" charset="0"/>
              </a:rPr>
              <a:t>famiglia</a:t>
            </a:r>
            <a:endParaRPr lang="it-IT" sz="3200" b="1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it-IT" sz="3200" b="1" dirty="0" smtClean="0">
                <a:latin typeface="Times New Roman" charset="0"/>
                <a:ea typeface="Times New Roman" charset="0"/>
                <a:cs typeface="Times New Roman" charset="0"/>
              </a:rPr>
              <a:t>diminuzione </a:t>
            </a:r>
            <a:r>
              <a:rPr lang="it-IT" sz="3200" b="1" dirty="0">
                <a:latin typeface="Times New Roman" charset="0"/>
                <a:ea typeface="Times New Roman" charset="0"/>
                <a:cs typeface="Times New Roman" charset="0"/>
              </a:rPr>
              <a:t>del confronto diretto e </a:t>
            </a:r>
            <a:r>
              <a:rPr lang="it-IT" sz="3200" b="1" dirty="0" smtClean="0">
                <a:latin typeface="Times New Roman" charset="0"/>
                <a:ea typeface="Times New Roman" charset="0"/>
                <a:cs typeface="Times New Roman" charset="0"/>
              </a:rPr>
              <a:t>scambio </a:t>
            </a:r>
            <a:r>
              <a:rPr lang="it-IT" sz="3200" b="1" dirty="0">
                <a:latin typeface="Times New Roman" charset="0"/>
                <a:ea typeface="Times New Roman" charset="0"/>
                <a:cs typeface="Times New Roman" charset="0"/>
              </a:rPr>
              <a:t>espressivo e creativo con colleghi e </a:t>
            </a:r>
            <a:r>
              <a:rPr lang="it-IT" sz="3200" b="1" dirty="0" smtClean="0">
                <a:latin typeface="Times New Roman" charset="0"/>
                <a:ea typeface="Times New Roman" charset="0"/>
                <a:cs typeface="Times New Roman" charset="0"/>
              </a:rPr>
              <a:t>referenti</a:t>
            </a: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it-IT" sz="3200" b="1" dirty="0" smtClean="0">
                <a:latin typeface="Times New Roman" charset="0"/>
                <a:ea typeface="Times New Roman" charset="0"/>
                <a:cs typeface="Times New Roman" charset="0"/>
              </a:rPr>
              <a:t>ricaduta </a:t>
            </a:r>
            <a:r>
              <a:rPr lang="it-IT" sz="3200" b="1" dirty="0">
                <a:latin typeface="Times New Roman" charset="0"/>
                <a:ea typeface="Times New Roman" charset="0"/>
                <a:cs typeface="Times New Roman" charset="0"/>
              </a:rPr>
              <a:t>formativo culturale e </a:t>
            </a:r>
            <a:r>
              <a:rPr lang="it-IT" sz="3200" b="1" dirty="0" smtClean="0">
                <a:latin typeface="Times New Roman" charset="0"/>
                <a:ea typeface="Times New Roman" charset="0"/>
                <a:cs typeface="Times New Roman" charset="0"/>
              </a:rPr>
              <a:t>difficoltà </a:t>
            </a:r>
            <a:r>
              <a:rPr lang="it-IT" sz="3200" b="1" dirty="0">
                <a:latin typeface="Times New Roman" charset="0"/>
                <a:ea typeface="Times New Roman" charset="0"/>
                <a:cs typeface="Times New Roman" charset="0"/>
              </a:rPr>
              <a:t>di riqualificazione e </a:t>
            </a:r>
            <a:r>
              <a:rPr lang="en-GB" sz="3200" b="1" i="1" dirty="0">
                <a:latin typeface="Times New Roman" charset="0"/>
                <a:ea typeface="Times New Roman" charset="0"/>
                <a:cs typeface="Times New Roman" charset="0"/>
              </a:rPr>
              <a:t>upskilling</a:t>
            </a:r>
            <a:r>
              <a:rPr lang="it-IT" sz="3200" b="1" dirty="0">
                <a:latin typeface="Times New Roman" charset="0"/>
                <a:ea typeface="Times New Roman" charset="0"/>
                <a:cs typeface="Times New Roman" charset="0"/>
              </a:rPr>
              <a:t> soprattutto </a:t>
            </a:r>
            <a:r>
              <a:rPr lang="it-IT" sz="3200" b="1" dirty="0" smtClean="0">
                <a:latin typeface="Times New Roman" charset="0"/>
                <a:ea typeface="Times New Roman" charset="0"/>
                <a:cs typeface="Times New Roman" charset="0"/>
              </a:rPr>
              <a:t>donne (aggravata gap digitale</a:t>
            </a:r>
            <a:r>
              <a:rPr lang="it-IT" sz="3200" b="1" dirty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endParaRPr lang="it-IT" sz="32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it-IT" sz="3200" b="1" dirty="0" smtClean="0">
                <a:latin typeface="Times New Roman" charset="0"/>
                <a:ea typeface="Times New Roman" charset="0"/>
                <a:cs typeface="Times New Roman" charset="0"/>
              </a:rPr>
              <a:t>ostacolo</a:t>
            </a:r>
            <a:r>
              <a:rPr lang="it-IT" sz="32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sz="3200" b="1" dirty="0" smtClean="0">
                <a:latin typeface="Times New Roman" charset="0"/>
                <a:ea typeface="Times New Roman" charset="0"/>
                <a:cs typeface="Times New Roman" charset="0"/>
              </a:rPr>
              <a:t>progressione </a:t>
            </a:r>
            <a:r>
              <a:rPr lang="it-IT" sz="3200" b="1" dirty="0">
                <a:latin typeface="Times New Roman" charset="0"/>
                <a:ea typeface="Times New Roman" charset="0"/>
                <a:cs typeface="Times New Roman" charset="0"/>
              </a:rPr>
              <a:t>della </a:t>
            </a:r>
            <a:r>
              <a:rPr lang="it-IT" sz="3200" b="1" dirty="0" smtClean="0">
                <a:latin typeface="Times New Roman" charset="0"/>
                <a:ea typeface="Times New Roman" charset="0"/>
                <a:cs typeface="Times New Roman" charset="0"/>
              </a:rPr>
              <a:t>carriera donne?</a:t>
            </a:r>
            <a:endParaRPr lang="it-IT" sz="32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just"/>
            <a:endParaRPr lang="it-IT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98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/>
          <p:nvPr/>
        </p:nvSpPr>
        <p:spPr>
          <a:xfrm>
            <a:off x="1" y="0"/>
            <a:ext cx="10799761" cy="1253827"/>
          </a:xfrm>
          <a:prstGeom prst="rect">
            <a:avLst/>
          </a:prstGeom>
          <a:solidFill>
            <a:srgbClr val="FFFFFF"/>
          </a:solidFill>
          <a:ln>
            <a:solidFill>
              <a:srgbClr val="B4C7E7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1" dirty="0" smtClean="0">
                <a:latin typeface="Times New Roman"/>
                <a:cs typeface="Times New Roman"/>
              </a:rPr>
              <a:t>ELEMENTO ESSENZIALE IN VISTA DEL POTENZIAMENTO DEL LAVORO SMART/AGILE/DA REMOTO</a:t>
            </a:r>
            <a:endParaRPr sz="2800" b="1" dirty="0">
              <a:latin typeface="Times New Roman"/>
              <a:cs typeface="Times New Roman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-237" y="0"/>
            <a:ext cx="10800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t-IT" sz="3200" b="1" dirty="0" smtClean="0">
              <a:solidFill>
                <a:srgbClr val="2F5597"/>
              </a:solidFill>
              <a:latin typeface="Times New Roman"/>
              <a:cs typeface="Times New Roman"/>
            </a:endParaRPr>
          </a:p>
          <a:p>
            <a:pPr algn="ctr"/>
            <a:endParaRPr lang="it-IT" sz="3200" b="1" dirty="0">
              <a:solidFill>
                <a:srgbClr val="2F5597"/>
              </a:solidFill>
              <a:latin typeface="Times New Roman"/>
              <a:cs typeface="Times New Roman"/>
            </a:endParaRPr>
          </a:p>
          <a:p>
            <a:pPr algn="ctr"/>
            <a:endParaRPr lang="it-IT" sz="3200" b="1" dirty="0">
              <a:solidFill>
                <a:srgbClr val="2F5597"/>
              </a:solidFill>
              <a:latin typeface="Times New Roman"/>
              <a:cs typeface="Times New Roman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-1" y="1249103"/>
            <a:ext cx="10799763" cy="2646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dirty="0" smtClean="0">
                <a:latin typeface="Times New Roman"/>
                <a:cs typeface="Times New Roman"/>
              </a:rPr>
              <a:t>	</a:t>
            </a:r>
            <a:r>
              <a:rPr lang="it-IT" sz="2600" b="1" dirty="0" smtClean="0">
                <a:latin typeface="Times New Roman"/>
                <a:cs typeface="Times New Roman"/>
              </a:rPr>
              <a:t>DIRITTO ALLA DISCONNESSIONE </a:t>
            </a:r>
          </a:p>
          <a:p>
            <a:pPr marL="457200" indent="-457200" algn="just">
              <a:buFont typeface="Arial"/>
              <a:buChar char="•"/>
            </a:pPr>
            <a:r>
              <a:rPr lang="it-IT" sz="2800" dirty="0" smtClean="0">
                <a:latin typeface="Times New Roman"/>
                <a:cs typeface="Times New Roman"/>
              </a:rPr>
              <a:t>Non codificato</a:t>
            </a:r>
            <a:r>
              <a:rPr lang="it-IT" sz="2800" dirty="0">
                <a:latin typeface="Times New Roman"/>
                <a:cs typeface="Times New Roman"/>
              </a:rPr>
              <a:t>, </a:t>
            </a:r>
            <a:r>
              <a:rPr lang="it-IT" sz="2800" dirty="0" smtClean="0">
                <a:latin typeface="Times New Roman"/>
                <a:cs typeface="Times New Roman"/>
              </a:rPr>
              <a:t>rimesso </a:t>
            </a:r>
            <a:r>
              <a:rPr lang="it-IT" sz="2800" dirty="0">
                <a:latin typeface="Times New Roman"/>
                <a:cs typeface="Times New Roman"/>
              </a:rPr>
              <a:t>alla negoziazione tra le parti </a:t>
            </a:r>
            <a:r>
              <a:rPr lang="it-IT" sz="2800" dirty="0" smtClean="0">
                <a:latin typeface="Times New Roman"/>
                <a:cs typeface="Times New Roman"/>
              </a:rPr>
              <a:t>ma di </a:t>
            </a:r>
            <a:r>
              <a:rPr lang="it-IT" sz="2800" dirty="0">
                <a:latin typeface="Times New Roman"/>
                <a:cs typeface="Times New Roman"/>
              </a:rPr>
              <a:t>fatto </a:t>
            </a:r>
            <a:r>
              <a:rPr lang="it-IT" sz="2800" dirty="0" smtClean="0">
                <a:latin typeface="Times New Roman"/>
                <a:cs typeface="Times New Roman"/>
              </a:rPr>
              <a:t>è </a:t>
            </a:r>
            <a:r>
              <a:rPr lang="it-IT" sz="2800" dirty="0">
                <a:latin typeface="Times New Roman"/>
                <a:cs typeface="Times New Roman"/>
              </a:rPr>
              <a:t>assente solo formalmente dichiarato in assenza anche di una previsione di controllo sull’attuazione di strumenti specifici.</a:t>
            </a:r>
          </a:p>
          <a:p>
            <a:pPr marL="457200" indent="-457200" algn="just">
              <a:buFont typeface="Arial"/>
              <a:buChar char="•"/>
            </a:pPr>
            <a:r>
              <a:rPr lang="it-IT" sz="2800" dirty="0" smtClean="0">
                <a:latin typeface="Times New Roman"/>
                <a:cs typeface="Times New Roman"/>
              </a:rPr>
              <a:t>Essere </a:t>
            </a:r>
            <a:r>
              <a:rPr lang="it-IT" sz="2800" dirty="0" smtClean="0">
                <a:latin typeface="Times New Roman"/>
                <a:cs typeface="Times New Roman"/>
              </a:rPr>
              <a:t>connessi</a:t>
            </a:r>
            <a:r>
              <a:rPr lang="it-IT" sz="2800" dirty="0">
                <a:latin typeface="Times New Roman"/>
                <a:cs typeface="Times New Roman"/>
              </a:rPr>
              <a:t> </a:t>
            </a:r>
            <a:r>
              <a:rPr lang="en-GB" sz="2800" i="1" dirty="0">
                <a:latin typeface="Times New Roman"/>
                <a:cs typeface="Times New Roman"/>
              </a:rPr>
              <a:t>everywhere</a:t>
            </a:r>
            <a:r>
              <a:rPr lang="en-GB" sz="2800" dirty="0">
                <a:latin typeface="Times New Roman"/>
                <a:cs typeface="Times New Roman"/>
              </a:rPr>
              <a:t> </a:t>
            </a:r>
            <a:r>
              <a:rPr lang="it-IT" sz="2800" dirty="0">
                <a:latin typeface="Times New Roman"/>
                <a:cs typeface="Times New Roman"/>
              </a:rPr>
              <a:t>e </a:t>
            </a:r>
            <a:r>
              <a:rPr lang="en-CA" sz="2800" i="1" dirty="0" err="1">
                <a:latin typeface="Times New Roman"/>
                <a:cs typeface="Times New Roman"/>
              </a:rPr>
              <a:t>everytim</a:t>
            </a:r>
            <a:r>
              <a:rPr lang="it-IT" sz="2800" i="1" dirty="0">
                <a:latin typeface="Times New Roman"/>
                <a:cs typeface="Times New Roman"/>
              </a:rPr>
              <a:t>e </a:t>
            </a:r>
            <a:r>
              <a:rPr lang="it-IT" sz="2800" dirty="0">
                <a:latin typeface="Times New Roman"/>
                <a:cs typeface="Times New Roman"/>
              </a:rPr>
              <a:t>comporta rischi </a:t>
            </a:r>
            <a:r>
              <a:rPr lang="it-IT" sz="2800" dirty="0" smtClean="0">
                <a:latin typeface="Times New Roman"/>
                <a:cs typeface="Times New Roman"/>
              </a:rPr>
              <a:t>sulla </a:t>
            </a:r>
            <a:r>
              <a:rPr lang="it-IT" sz="2800" dirty="0">
                <a:latin typeface="Times New Roman"/>
                <a:cs typeface="Times New Roman"/>
              </a:rPr>
              <a:t>salute fisica e mentale dei dipendenti a causa </a:t>
            </a:r>
            <a:r>
              <a:rPr lang="it-IT" sz="2800" dirty="0" smtClean="0">
                <a:latin typeface="Times New Roman"/>
                <a:cs typeface="Times New Roman"/>
              </a:rPr>
              <a:t>dell'</a:t>
            </a:r>
            <a:r>
              <a:rPr lang="it-IT" sz="2800" dirty="0" err="1" smtClean="0">
                <a:latin typeface="Times New Roman"/>
                <a:cs typeface="Times New Roman"/>
              </a:rPr>
              <a:t>iperconnessione</a:t>
            </a:r>
            <a:r>
              <a:rPr lang="it-IT" sz="2800" dirty="0" smtClean="0">
                <a:latin typeface="Times New Roman"/>
                <a:cs typeface="Times New Roman"/>
              </a:rPr>
              <a:t> </a:t>
            </a:r>
            <a:endParaRPr lang="it-IT" sz="2800" dirty="0">
              <a:latin typeface="Times New Roman"/>
              <a:cs typeface="Times New Roman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" y="4070475"/>
            <a:ext cx="4711210" cy="3108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800" dirty="0" smtClean="0">
                <a:latin typeface="Times New Roman"/>
                <a:cs typeface="Times New Roman"/>
              </a:rPr>
              <a:t>Una sua statuizione permetterebbe </a:t>
            </a:r>
            <a:r>
              <a:rPr lang="it-IT" sz="2800" dirty="0">
                <a:latin typeface="Times New Roman"/>
                <a:cs typeface="Times New Roman"/>
              </a:rPr>
              <a:t>di garantire i tempi di recupero e di riposo, una gestione equilibrata nel carico del lavoro (e dunque una riduzione di situazioni di stress</a:t>
            </a:r>
            <a:r>
              <a:rPr lang="it-IT" sz="2800" dirty="0" smtClean="0">
                <a:latin typeface="Times New Roman"/>
                <a:cs typeface="Times New Roman"/>
              </a:rPr>
              <a:t>)</a:t>
            </a:r>
            <a:endParaRPr lang="it-IT" sz="2800" dirty="0">
              <a:latin typeface="Times New Roman"/>
              <a:cs typeface="Times New Roman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1211" y="4070475"/>
            <a:ext cx="6088790" cy="3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821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-237" y="0"/>
            <a:ext cx="10800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t-IT" sz="3200" b="1" dirty="0" smtClean="0">
              <a:solidFill>
                <a:srgbClr val="2F5597"/>
              </a:solidFill>
              <a:latin typeface="Times New Roman"/>
              <a:cs typeface="Times New Roman"/>
            </a:endParaRPr>
          </a:p>
          <a:p>
            <a:pPr algn="ctr"/>
            <a:endParaRPr lang="it-IT" sz="3200" b="1" dirty="0">
              <a:solidFill>
                <a:srgbClr val="2F5597"/>
              </a:solidFill>
              <a:latin typeface="Times New Roman"/>
              <a:cs typeface="Times New Roman"/>
            </a:endParaRPr>
          </a:p>
          <a:p>
            <a:pPr algn="ctr"/>
            <a:endParaRPr lang="it-IT" sz="3200" b="1" dirty="0">
              <a:solidFill>
                <a:srgbClr val="2F5597"/>
              </a:solidFill>
              <a:latin typeface="Times New Roman"/>
              <a:cs typeface="Times New Roman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0" y="0"/>
            <a:ext cx="1079976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 smtClean="0">
                <a:latin typeface="Times New Roman" charset="0"/>
                <a:ea typeface="Times New Roman" charset="0"/>
                <a:cs typeface="Times New Roman" charset="0"/>
              </a:rPr>
              <a:t>	Nell’emergenza determinata </a:t>
            </a:r>
            <a:r>
              <a:rPr lang="it-IT" sz="2800" b="1" dirty="0">
                <a:latin typeface="Times New Roman" charset="0"/>
                <a:ea typeface="Times New Roman" charset="0"/>
                <a:cs typeface="Times New Roman" charset="0"/>
              </a:rPr>
              <a:t>dal </a:t>
            </a:r>
            <a:r>
              <a:rPr lang="en-GB" sz="2800" b="1" i="1" dirty="0" smtClean="0">
                <a:latin typeface="Times New Roman" charset="0"/>
                <a:ea typeface="Times New Roman" charset="0"/>
                <a:cs typeface="Times New Roman" charset="0"/>
              </a:rPr>
              <a:t>lockdown </a:t>
            </a:r>
            <a:r>
              <a:rPr lang="it-IT" sz="2800" b="1" dirty="0" smtClean="0">
                <a:latin typeface="Times New Roman" charset="0"/>
                <a:ea typeface="Times New Roman" charset="0"/>
                <a:cs typeface="Times New Roman" charset="0"/>
              </a:rPr>
              <a:t>conseguente alla </a:t>
            </a:r>
            <a:r>
              <a:rPr lang="it-IT" sz="2800" b="1" dirty="0" smtClean="0">
                <a:latin typeface="Times New Roman" charset="0"/>
                <a:ea typeface="Times New Roman" charset="0"/>
                <a:cs typeface="Times New Roman" charset="0"/>
              </a:rPr>
              <a:t>diffusione del Covid-19</a:t>
            </a:r>
          </a:p>
          <a:p>
            <a:pPr algn="ctr"/>
            <a:r>
              <a:rPr lang="it-IT" sz="2800" b="1" dirty="0" smtClean="0">
                <a:latin typeface="Times New Roman" charset="0"/>
                <a:ea typeface="Times New Roman" charset="0"/>
                <a:cs typeface="Times New Roman" charset="0"/>
              </a:rPr>
              <a:t>si </a:t>
            </a:r>
            <a:r>
              <a:rPr lang="it-IT" sz="2800" b="1" dirty="0" smtClean="0">
                <a:latin typeface="Times New Roman" charset="0"/>
                <a:ea typeface="Times New Roman" charset="0"/>
                <a:cs typeface="Times New Roman" charset="0"/>
              </a:rPr>
              <a:t>è reso necessario far ricorso a tutti i potenziali vantaggi della flessibilità </a:t>
            </a:r>
            <a:endParaRPr lang="it-IT" sz="28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Rettangolo 3"/>
          <p:cNvSpPr/>
          <p:nvPr/>
        </p:nvSpPr>
        <p:spPr>
          <a:xfrm rot="10800000" flipV="1">
            <a:off x="-237" y="1150226"/>
            <a:ext cx="1079999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2800" b="1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it-IT" sz="2800" b="1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it-IT" sz="2800" b="1" dirty="0" smtClean="0">
                <a:latin typeface="Times New Roman" charset="0"/>
                <a:ea typeface="Times New Roman" charset="0"/>
                <a:cs typeface="Times New Roman" charset="0"/>
              </a:rPr>
              <a:t>Attivazione di </a:t>
            </a:r>
            <a:r>
              <a:rPr lang="it-IT" sz="2800" b="1" dirty="0">
                <a:latin typeface="Times New Roman" charset="0"/>
                <a:ea typeface="Times New Roman" charset="0"/>
                <a:cs typeface="Times New Roman" charset="0"/>
              </a:rPr>
              <a:t>forme </a:t>
            </a:r>
            <a:r>
              <a:rPr lang="it-IT" sz="2800" b="1" dirty="0" smtClean="0">
                <a:latin typeface="Times New Roman" charset="0"/>
                <a:ea typeface="Times New Roman" charset="0"/>
                <a:cs typeface="Times New Roman" charset="0"/>
              </a:rPr>
              <a:t>lavorative </a:t>
            </a:r>
            <a:r>
              <a:rPr lang="it-IT" sz="2800" b="1" dirty="0">
                <a:latin typeface="Times New Roman" charset="0"/>
                <a:ea typeface="Times New Roman" charset="0"/>
                <a:cs typeface="Times New Roman" charset="0"/>
              </a:rPr>
              <a:t>improntate all’interno di quella che è stata definita la </a:t>
            </a:r>
            <a:r>
              <a:rPr lang="en-GB" sz="2800" b="1" i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homebody</a:t>
            </a:r>
            <a:r>
              <a:rPr lang="it-IT" sz="2800" b="1" i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economy </a:t>
            </a:r>
            <a:r>
              <a:rPr lang="it-IT" sz="2800" b="1" i="1" dirty="0">
                <a:latin typeface="Times New Roman" charset="0"/>
                <a:ea typeface="Times New Roman" charset="0"/>
                <a:cs typeface="Times New Roman" charset="0"/>
              </a:rPr>
              <a:t>(economia da casa</a:t>
            </a:r>
            <a:r>
              <a:rPr lang="it-IT" sz="2400" b="1" i="1" dirty="0" smtClean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endParaRPr lang="it-IT" sz="24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" name="Rettangolo 4"/>
          <p:cNvSpPr/>
          <p:nvPr/>
        </p:nvSpPr>
        <p:spPr>
          <a:xfrm rot="10800000" flipV="1">
            <a:off x="0" y="2164995"/>
            <a:ext cx="10799997" cy="5073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600"/>
              </a:spcAft>
              <a:buFont typeface="Arial"/>
              <a:buChar char="•"/>
            </a:pPr>
            <a:endParaRPr lang="it-IT" sz="2400" b="1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endParaRPr lang="it-IT" sz="2400" b="1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it-IT" sz="2400" b="1" dirty="0" smtClean="0">
                <a:latin typeface="Times New Roman" charset="0"/>
                <a:ea typeface="Times New Roman" charset="0"/>
                <a:cs typeface="Times New Roman" charset="0"/>
              </a:rPr>
              <a:t>Il </a:t>
            </a:r>
            <a:r>
              <a:rPr lang="it-IT" sz="2400" b="1" dirty="0">
                <a:latin typeface="Times New Roman" charset="0"/>
                <a:ea typeface="Times New Roman" charset="0"/>
                <a:cs typeface="Times New Roman" charset="0"/>
              </a:rPr>
              <a:t>DPCM del 1 marzo 2020, misure </a:t>
            </a:r>
            <a:r>
              <a:rPr lang="it-IT" sz="2400" b="1" i="1" dirty="0">
                <a:solidFill>
                  <a:srgbClr val="0C0C0F"/>
                </a:solidFill>
                <a:latin typeface="Times New Roman" charset="0"/>
                <a:ea typeface="Times New Roman" charset="0"/>
                <a:cs typeface="Times New Roman" charset="0"/>
              </a:rPr>
              <a:t>urgenti</a:t>
            </a:r>
            <a:r>
              <a:rPr lang="it-IT" sz="2400" b="1" dirty="0">
                <a:latin typeface="Times New Roman" charset="0"/>
                <a:ea typeface="Times New Roman" charset="0"/>
                <a:cs typeface="Times New Roman" charset="0"/>
              </a:rPr>
              <a:t> emergenziali per il</a:t>
            </a:r>
            <a:r>
              <a:rPr lang="it-IT" sz="2400" b="1" i="1" dirty="0">
                <a:solidFill>
                  <a:srgbClr val="0C0C0F"/>
                </a:solidFill>
                <a:latin typeface="Times New Roman" charset="0"/>
                <a:ea typeface="Times New Roman" charset="0"/>
                <a:cs typeface="Times New Roman" charset="0"/>
              </a:rPr>
              <a:t> contenimento e alla gestione dell'emergenza epidemiologica da COVID-19,</a:t>
            </a:r>
            <a:r>
              <a:rPr lang="it-IT" sz="2400" b="1" dirty="0">
                <a:latin typeface="Times New Roman" charset="0"/>
                <a:ea typeface="Times New Roman" charset="0"/>
                <a:cs typeface="Times New Roman" charset="0"/>
              </a:rPr>
              <a:t> confermato dal Decreto 4 marzo 2020</a:t>
            </a:r>
            <a:r>
              <a:rPr lang="it-IT" sz="2400" b="1" dirty="0" smtClean="0">
                <a:latin typeface="Times New Roman" charset="0"/>
                <a:ea typeface="Times New Roman" charset="0"/>
                <a:cs typeface="Times New Roman" charset="0"/>
              </a:rPr>
              <a:t>,</a:t>
            </a:r>
            <a:r>
              <a:rPr lang="it-IT" sz="2400" b="1" dirty="0">
                <a:latin typeface="Times New Roman" charset="0"/>
                <a:ea typeface="Times New Roman" charset="0"/>
                <a:cs typeface="Times New Roman" charset="0"/>
              </a:rPr>
              <a:t> </a:t>
            </a:r>
            <a:r>
              <a:rPr lang="it-IT" sz="2400" b="1" dirty="0" smtClean="0">
                <a:latin typeface="Times New Roman" charset="0"/>
                <a:ea typeface="Times New Roman" charset="0"/>
                <a:cs typeface="Times New Roman" charset="0"/>
              </a:rPr>
              <a:t>è </a:t>
            </a:r>
            <a:r>
              <a:rPr lang="it-IT" sz="2400" b="1" dirty="0">
                <a:latin typeface="Times New Roman" charset="0"/>
                <a:ea typeface="Times New Roman" charset="0"/>
                <a:cs typeface="Times New Roman" charset="0"/>
              </a:rPr>
              <a:t>una versione “semplificata” dello </a:t>
            </a:r>
            <a:r>
              <a:rPr lang="en-GB" sz="2400" b="1" i="1" dirty="0">
                <a:latin typeface="Times New Roman" charset="0"/>
                <a:ea typeface="Times New Roman" charset="0"/>
                <a:cs typeface="Times New Roman" charset="0"/>
              </a:rPr>
              <a:t>smart working</a:t>
            </a:r>
            <a:r>
              <a:rPr lang="it-IT" sz="2400" b="1" dirty="0">
                <a:latin typeface="Times New Roman" charset="0"/>
                <a:ea typeface="Times New Roman" charset="0"/>
                <a:cs typeface="Times New Roman" charset="0"/>
              </a:rPr>
              <a:t>.  </a:t>
            </a:r>
            <a:endParaRPr lang="it-IT" sz="2400" b="1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endParaRPr lang="it-IT" sz="2400" b="1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it-IT" sz="2400" b="1" dirty="0" smtClean="0">
                <a:latin typeface="Times New Roman" charset="0"/>
                <a:ea typeface="Times New Roman" charset="0"/>
                <a:cs typeface="Times New Roman" charset="0"/>
              </a:rPr>
              <a:t>La </a:t>
            </a:r>
            <a:r>
              <a:rPr lang="it-IT" sz="2400" b="1" dirty="0" smtClean="0">
                <a:latin typeface="Times New Roman" charset="0"/>
                <a:ea typeface="Times New Roman" charset="0"/>
                <a:cs typeface="Times New Roman" charset="0"/>
              </a:rPr>
              <a:t>modalità </a:t>
            </a:r>
            <a:r>
              <a:rPr lang="it-IT" sz="2400" b="1" dirty="0" smtClean="0">
                <a:latin typeface="Times New Roman" charset="0"/>
                <a:ea typeface="Times New Roman" charset="0"/>
                <a:cs typeface="Times New Roman" charset="0"/>
              </a:rPr>
              <a:t>lavorativa non riconducibile “</a:t>
            </a:r>
            <a:r>
              <a:rPr lang="en-GB" sz="2400" b="1" i="1" dirty="0">
                <a:latin typeface="Times New Roman" charset="0"/>
                <a:ea typeface="Times New Roman" charset="0"/>
                <a:cs typeface="Times New Roman" charset="0"/>
              </a:rPr>
              <a:t>smart</a:t>
            </a:r>
            <a:r>
              <a:rPr lang="en-GB" sz="24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GB" sz="2400" b="1" i="1" dirty="0">
                <a:latin typeface="Times New Roman" charset="0"/>
                <a:ea typeface="Times New Roman" charset="0"/>
                <a:cs typeface="Times New Roman" charset="0"/>
              </a:rPr>
              <a:t>working</a:t>
            </a:r>
            <a:r>
              <a:rPr lang="it-IT" sz="2400" b="1" dirty="0">
                <a:latin typeface="Times New Roman" charset="0"/>
                <a:ea typeface="Times New Roman" charset="0"/>
                <a:cs typeface="Times New Roman" charset="0"/>
              </a:rPr>
              <a:t>” intesa nel senso proprio del </a:t>
            </a:r>
            <a:r>
              <a:rPr lang="it-IT" sz="2400" b="1" dirty="0" smtClean="0">
                <a:latin typeface="Times New Roman" charset="0"/>
                <a:ea typeface="Times New Roman" charset="0"/>
                <a:cs typeface="Times New Roman" charset="0"/>
              </a:rPr>
              <a:t>termine, ma </a:t>
            </a:r>
            <a:r>
              <a:rPr lang="it-IT" sz="2400" b="1" dirty="0" smtClean="0">
                <a:latin typeface="Times New Roman" charset="0"/>
                <a:ea typeface="Times New Roman" charset="0"/>
                <a:cs typeface="Times New Roman" charset="0"/>
              </a:rPr>
              <a:t>sistema </a:t>
            </a:r>
            <a:r>
              <a:rPr lang="it-IT" sz="3200" b="1" dirty="0" smtClean="0">
                <a:latin typeface="Times New Roman" charset="0"/>
                <a:ea typeface="Times New Roman" charset="0"/>
                <a:cs typeface="Times New Roman" charset="0"/>
              </a:rPr>
              <a:t>ibrido</a:t>
            </a:r>
            <a:endParaRPr lang="it-IT" sz="3200" b="1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it-IT" sz="2400" b="1" dirty="0" smtClean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it-IT" sz="2800" b="1" dirty="0" smtClean="0">
                <a:latin typeface="Times New Roman" charset="0"/>
                <a:ea typeface="Times New Roman" charset="0"/>
                <a:cs typeface="Times New Roman" charset="0"/>
              </a:rPr>
              <a:t>Più </a:t>
            </a:r>
            <a:r>
              <a:rPr lang="it-IT" sz="2800" b="1" dirty="0" smtClean="0">
                <a:latin typeface="Times New Roman" charset="0"/>
                <a:ea typeface="Times New Roman" charset="0"/>
                <a:cs typeface="Times New Roman" charset="0"/>
              </a:rPr>
              <a:t>correttamente si </a:t>
            </a:r>
            <a:r>
              <a:rPr lang="it-IT" sz="2800" b="1" dirty="0">
                <a:latin typeface="Times New Roman" charset="0"/>
                <a:ea typeface="Times New Roman" charset="0"/>
                <a:cs typeface="Times New Roman" charset="0"/>
              </a:rPr>
              <a:t>dovrebbe parlare di </a:t>
            </a:r>
            <a:endParaRPr lang="it-IT" sz="2800" b="1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it-IT" sz="2800" b="1" dirty="0" smtClean="0">
                <a:latin typeface="Times New Roman" charset="0"/>
                <a:ea typeface="Times New Roman" charset="0"/>
                <a:cs typeface="Times New Roman" charset="0"/>
              </a:rPr>
              <a:t>“</a:t>
            </a:r>
            <a:r>
              <a:rPr lang="en-GB" sz="2800" b="1" i="1" dirty="0">
                <a:latin typeface="Times New Roman" charset="0"/>
                <a:ea typeface="Times New Roman" charset="0"/>
                <a:cs typeface="Times New Roman" charset="0"/>
              </a:rPr>
              <a:t>Obliged Job at Home</a:t>
            </a:r>
            <a:r>
              <a:rPr lang="it-IT" sz="2800" b="1" dirty="0" smtClean="0">
                <a:latin typeface="Times New Roman" charset="0"/>
                <a:ea typeface="Times New Roman" charset="0"/>
                <a:cs typeface="Times New Roman" charset="0"/>
              </a:rPr>
              <a:t>”.</a:t>
            </a:r>
            <a:endParaRPr lang="it-IT" sz="28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991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/>
          <p:nvPr/>
        </p:nvSpPr>
        <p:spPr>
          <a:xfrm>
            <a:off x="0" y="-4724"/>
            <a:ext cx="10800000" cy="15743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it-IT" sz="3600" b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Gestire il più grande esperimento di lavoro mai realizzato al mondo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" name="Rettangolo 1"/>
          <p:cNvSpPr/>
          <p:nvPr/>
        </p:nvSpPr>
        <p:spPr>
          <a:xfrm>
            <a:off x="-237" y="0"/>
            <a:ext cx="10800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t-IT" sz="3200" b="1" dirty="0" smtClean="0">
              <a:solidFill>
                <a:srgbClr val="2F5597"/>
              </a:solidFill>
              <a:latin typeface="Times New Roman"/>
              <a:cs typeface="Times New Roman"/>
            </a:endParaRPr>
          </a:p>
          <a:p>
            <a:pPr algn="ctr"/>
            <a:endParaRPr lang="it-IT" sz="3200" b="1" dirty="0">
              <a:solidFill>
                <a:srgbClr val="2F5597"/>
              </a:solidFill>
              <a:latin typeface="Times New Roman"/>
              <a:cs typeface="Times New Roman"/>
            </a:endParaRPr>
          </a:p>
          <a:p>
            <a:pPr algn="ctr"/>
            <a:endParaRPr lang="it-IT" sz="3200" b="1" dirty="0">
              <a:solidFill>
                <a:srgbClr val="2F5597"/>
              </a:solidFill>
              <a:latin typeface="Times New Roman"/>
              <a:cs typeface="Times New Roman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416710" y="1249103"/>
            <a:ext cx="10020911" cy="651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30000"/>
              </a:lnSpc>
              <a:buFont typeface="Arial"/>
              <a:buChar char="•"/>
            </a:pPr>
            <a:r>
              <a:rPr lang="it-IT" sz="2800" b="1" dirty="0" smtClean="0">
                <a:latin typeface="Times New Roman"/>
                <a:cs typeface="Times New Roman"/>
              </a:rPr>
              <a:t>questa modalità, così come dilatata </a:t>
            </a:r>
            <a:r>
              <a:rPr lang="it-IT" sz="2800" b="1" dirty="0" smtClean="0">
                <a:latin typeface="Times New Roman"/>
                <a:cs typeface="Times New Roman"/>
              </a:rPr>
              <a:t>rispetto all’originario modello, potrebbe </a:t>
            </a:r>
            <a:r>
              <a:rPr lang="it-IT" sz="2800" b="1" dirty="0" smtClean="0">
                <a:latin typeface="Times New Roman"/>
                <a:cs typeface="Times New Roman"/>
              </a:rPr>
              <a:t>fornire </a:t>
            </a:r>
            <a:r>
              <a:rPr lang="it-IT" sz="2800" b="1" dirty="0">
                <a:latin typeface="Times New Roman"/>
                <a:cs typeface="Times New Roman"/>
              </a:rPr>
              <a:t>spunti </a:t>
            </a:r>
            <a:r>
              <a:rPr lang="it-IT" sz="2800" b="1" dirty="0" smtClean="0">
                <a:latin typeface="Times New Roman"/>
                <a:cs typeface="Times New Roman"/>
              </a:rPr>
              <a:t>significativi</a:t>
            </a:r>
          </a:p>
          <a:p>
            <a:pPr marL="457200" indent="-457200" algn="just">
              <a:lnSpc>
                <a:spcPct val="130000"/>
              </a:lnSpc>
              <a:buFont typeface="Arial"/>
              <a:buChar char="•"/>
            </a:pPr>
            <a:r>
              <a:rPr lang="it-IT" sz="2800" b="1" dirty="0" smtClean="0">
                <a:latin typeface="Times New Roman"/>
                <a:cs typeface="Times New Roman"/>
              </a:rPr>
              <a:t>ma </a:t>
            </a:r>
            <a:r>
              <a:rPr lang="is-IS" sz="2800" b="1" dirty="0" smtClean="0">
                <a:latin typeface="Times New Roman"/>
                <a:cs typeface="Times New Roman"/>
              </a:rPr>
              <a:t>… </a:t>
            </a:r>
            <a:r>
              <a:rPr lang="it-IT" sz="2800" b="1" dirty="0" smtClean="0">
                <a:latin typeface="Times New Roman"/>
                <a:cs typeface="Times New Roman"/>
              </a:rPr>
              <a:t>dovrà </a:t>
            </a:r>
            <a:r>
              <a:rPr lang="it-IT" sz="2800" b="1" dirty="0">
                <a:latin typeface="Times New Roman"/>
                <a:cs typeface="Times New Roman"/>
              </a:rPr>
              <a:t>essere necessariamente organizzata in maniera tale da garantire pari </a:t>
            </a:r>
            <a:r>
              <a:rPr lang="it-IT" sz="2800" b="1" dirty="0" smtClean="0">
                <a:latin typeface="Times New Roman"/>
                <a:cs typeface="Times New Roman"/>
              </a:rPr>
              <a:t>opportunità </a:t>
            </a:r>
          </a:p>
          <a:p>
            <a:pPr marL="457200" indent="-457200" algn="just">
              <a:lnSpc>
                <a:spcPct val="130000"/>
              </a:lnSpc>
              <a:buFont typeface="Arial"/>
              <a:buChar char="•"/>
            </a:pPr>
            <a:r>
              <a:rPr lang="it-IT" sz="2800" b="1" dirty="0" smtClean="0">
                <a:latin typeface="Times New Roman"/>
                <a:cs typeface="Times New Roman"/>
              </a:rPr>
              <a:t>sino </a:t>
            </a:r>
            <a:r>
              <a:rPr lang="it-IT" sz="2800" b="1" dirty="0">
                <a:latin typeface="Times New Roman"/>
                <a:cs typeface="Times New Roman"/>
              </a:rPr>
              <a:t>ad ora l’equilibrio della work-life balance è stato piuttosto precario e sbilanciato a discapito della componente femminile, pertanto occorrerà introdurre dei correttivi</a:t>
            </a:r>
            <a:r>
              <a:rPr lang="it-IT" sz="2800" b="1" dirty="0" smtClean="0">
                <a:latin typeface="Times New Roman"/>
                <a:cs typeface="Times New Roman"/>
              </a:rPr>
              <a:t>.</a:t>
            </a:r>
          </a:p>
          <a:p>
            <a:pPr marL="457200" indent="-457200" algn="just">
              <a:lnSpc>
                <a:spcPct val="120000"/>
              </a:lnSpc>
              <a:buFont typeface="Arial"/>
              <a:buChar char="•"/>
            </a:pPr>
            <a:endParaRPr lang="it-IT" sz="2800" b="1" dirty="0">
              <a:latin typeface="Times New Roman"/>
              <a:cs typeface="Times New Roman"/>
            </a:endParaRPr>
          </a:p>
          <a:p>
            <a:pPr algn="just">
              <a:lnSpc>
                <a:spcPct val="120000"/>
              </a:lnSpc>
            </a:pPr>
            <a:r>
              <a:rPr lang="it-IT" sz="2800" b="1" dirty="0" smtClean="0">
                <a:latin typeface="Times New Roman"/>
                <a:cs typeface="Times New Roman"/>
              </a:rPr>
              <a:t>E</a:t>
            </a:r>
            <a:r>
              <a:rPr lang="it-IT" sz="2800" b="1" dirty="0">
                <a:latin typeface="Times New Roman"/>
                <a:cs typeface="Times New Roman"/>
              </a:rPr>
              <a:t>' del tutto evidente che questo nuovo modo di lavorare rischia più facilmente di divenire un ostacolo, un intralcio o peggio un freno alla carriera, se il lavoratore è donna</a:t>
            </a:r>
            <a:r>
              <a:rPr lang="it-IT" sz="2800" b="1" dirty="0" smtClean="0">
                <a:latin typeface="Times New Roman"/>
                <a:cs typeface="Times New Roman"/>
              </a:rPr>
              <a:t>.</a:t>
            </a:r>
            <a:endParaRPr lang="it-IT" sz="2800" dirty="0">
              <a:latin typeface="Times New Roman"/>
              <a:cs typeface="Times New Roman"/>
            </a:endParaRPr>
          </a:p>
          <a:p>
            <a:r>
              <a:rPr lang="it-IT" sz="2800" dirty="0" smtClean="0">
                <a:latin typeface="Times New Roman"/>
                <a:cs typeface="Times New Roman"/>
              </a:rPr>
              <a:t>	</a:t>
            </a:r>
            <a:endParaRPr lang="it-IT" sz="2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37185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/>
          <p:nvPr/>
        </p:nvSpPr>
        <p:spPr>
          <a:xfrm>
            <a:off x="0" y="277782"/>
            <a:ext cx="10800000" cy="129187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it-IT" sz="3200" b="1" dirty="0">
                <a:latin typeface="Times New Roman"/>
                <a:cs typeface="Times New Roman"/>
              </a:rPr>
              <a:t>Recessione economica declinata al femminile con numeri da record </a:t>
            </a:r>
          </a:p>
          <a:p>
            <a:pPr algn="ctr"/>
            <a:r>
              <a:rPr lang="it-IT"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La </a:t>
            </a:r>
            <a:r>
              <a:rPr lang="it-IT" sz="32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shecession</a:t>
            </a:r>
            <a:r>
              <a:rPr lang="it-IT"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 (</a:t>
            </a:r>
            <a:r>
              <a:rPr lang="it-IT" sz="32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she-recession</a:t>
            </a:r>
            <a:r>
              <a:rPr lang="it-IT"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) o </a:t>
            </a:r>
            <a:r>
              <a:rPr lang="it-IT" sz="32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womencession</a:t>
            </a:r>
            <a:endParaRPr lang="it-IT" sz="3200" b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" name="Rettangolo 1"/>
          <p:cNvSpPr/>
          <p:nvPr/>
        </p:nvSpPr>
        <p:spPr>
          <a:xfrm>
            <a:off x="-237" y="0"/>
            <a:ext cx="10800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t-IT" sz="3200" b="1" dirty="0" smtClean="0">
              <a:solidFill>
                <a:srgbClr val="2F5597"/>
              </a:solidFill>
              <a:latin typeface="Times New Roman"/>
              <a:cs typeface="Times New Roman"/>
            </a:endParaRPr>
          </a:p>
          <a:p>
            <a:pPr algn="ctr"/>
            <a:endParaRPr lang="it-IT" sz="3200" b="1" dirty="0">
              <a:solidFill>
                <a:srgbClr val="2F5597"/>
              </a:solidFill>
              <a:latin typeface="Times New Roman"/>
              <a:cs typeface="Times New Roman"/>
            </a:endParaRPr>
          </a:p>
          <a:p>
            <a:pPr algn="ctr"/>
            <a:endParaRPr lang="it-IT" sz="3200" b="1" dirty="0">
              <a:solidFill>
                <a:srgbClr val="2F5597"/>
              </a:solidFill>
              <a:latin typeface="Times New Roman"/>
              <a:cs typeface="Times New Roman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37337" y="1765908"/>
            <a:ext cx="1027969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it-IT" sz="2400" dirty="0" smtClean="0">
                <a:latin typeface="Times New Roman"/>
                <a:cs typeface="Times New Roman"/>
              </a:rPr>
              <a:t>a </a:t>
            </a:r>
            <a:r>
              <a:rPr lang="it-IT" sz="2400" dirty="0">
                <a:latin typeface="Times New Roman"/>
                <a:cs typeface="Times New Roman"/>
              </a:rPr>
              <a:t>differenza di qualsiasi altra recessione moderna, la recessione innescata dalla pandemia Covid-19 ha creato perdite di posti di lavoro più </a:t>
            </a:r>
            <a:r>
              <a:rPr lang="it-IT" sz="2400" dirty="0" smtClean="0">
                <a:latin typeface="Times New Roman"/>
                <a:cs typeface="Times New Roman"/>
              </a:rPr>
              <a:t>significative per </a:t>
            </a:r>
            <a:r>
              <a:rPr lang="it-IT" sz="2400" dirty="0">
                <a:latin typeface="Times New Roman"/>
                <a:cs typeface="Times New Roman"/>
              </a:rPr>
              <a:t>le donne che per gli uomini</a:t>
            </a:r>
            <a:r>
              <a:rPr lang="it-IT" sz="2400" dirty="0">
                <a:latin typeface="Times New Roman"/>
                <a:cs typeface="Times New Roman"/>
              </a:rPr>
              <a:t> </a:t>
            </a:r>
          </a:p>
          <a:p>
            <a:pPr marL="342900" indent="-342900">
              <a:buFont typeface="Arial"/>
              <a:buChar char="•"/>
            </a:pPr>
            <a:r>
              <a:rPr lang="it-IT" sz="2400" dirty="0" smtClean="0">
                <a:latin typeface="Times New Roman"/>
                <a:cs typeface="Times New Roman"/>
              </a:rPr>
              <a:t>ciò non </a:t>
            </a:r>
            <a:r>
              <a:rPr lang="it-IT" sz="2400" dirty="0">
                <a:latin typeface="Times New Roman"/>
                <a:cs typeface="Times New Roman"/>
              </a:rPr>
              <a:t>solo inciderà sull'uguaglianza di genere, ma </a:t>
            </a:r>
            <a:r>
              <a:rPr lang="it-IT" sz="2400" u="sng" dirty="0">
                <a:latin typeface="Times New Roman"/>
                <a:cs typeface="Times New Roman"/>
              </a:rPr>
              <a:t>ridurrà la capacità delle famiglie di compensare le perdite di reddito, producendo una recessione più profonda e </a:t>
            </a:r>
            <a:r>
              <a:rPr lang="it-IT" sz="2400" u="sng" dirty="0" smtClean="0">
                <a:latin typeface="Times New Roman"/>
                <a:cs typeface="Times New Roman"/>
              </a:rPr>
              <a:t>persistente</a:t>
            </a:r>
            <a:r>
              <a:rPr lang="it-IT" sz="2400" dirty="0" smtClean="0">
                <a:latin typeface="Times New Roman"/>
                <a:cs typeface="Times New Roman"/>
              </a:rPr>
              <a:t> </a:t>
            </a:r>
          </a:p>
          <a:p>
            <a:pPr marL="342900" indent="-342900">
              <a:buFont typeface="Arial"/>
              <a:buChar char="•"/>
            </a:pPr>
            <a:r>
              <a:rPr lang="it-IT" sz="2400" dirty="0" smtClean="0">
                <a:latin typeface="Times New Roman"/>
                <a:cs typeface="Times New Roman"/>
              </a:rPr>
              <a:t>nelle recessioni economiche passate, gli </a:t>
            </a:r>
            <a:r>
              <a:rPr lang="it-IT" sz="2400" dirty="0">
                <a:latin typeface="Times New Roman"/>
                <a:cs typeface="Times New Roman"/>
              </a:rPr>
              <a:t>uomini hanno affrontato un rischio di disoccupazione maggiore delle donne, in parte a causa della composizione di genere dei diversi settori dell'economia</a:t>
            </a:r>
            <a:r>
              <a:rPr lang="it-IT" sz="2400" dirty="0">
                <a:latin typeface="Times New Roman"/>
                <a:cs typeface="Times New Roman"/>
              </a:rPr>
              <a:t> </a:t>
            </a:r>
            <a:r>
              <a:rPr lang="it-IT" sz="2400" dirty="0" smtClean="0">
                <a:latin typeface="Times New Roman"/>
                <a:cs typeface="Times New Roman"/>
              </a:rPr>
              <a:t>colpiti</a:t>
            </a:r>
            <a:r>
              <a:rPr lang="it-IT" sz="2400" b="1" dirty="0" smtClean="0">
                <a:latin typeface="Times New Roman"/>
                <a:cs typeface="Times New Roman"/>
              </a:rPr>
              <a:t> (es. edilizia, trasporti settori altamente ciclici che tipicamente soffrono durante le recessioni “normali”</a:t>
            </a:r>
          </a:p>
          <a:p>
            <a:pPr marL="342900" indent="-342900">
              <a:buFont typeface="Arial"/>
              <a:buChar char="•"/>
            </a:pPr>
            <a:r>
              <a:rPr lang="it-IT" sz="2400" dirty="0" smtClean="0">
                <a:latin typeface="Times New Roman"/>
                <a:cs typeface="Times New Roman"/>
              </a:rPr>
              <a:t>A causa delle chiusure </a:t>
            </a:r>
            <a:r>
              <a:rPr lang="it-IT" sz="2400" dirty="0">
                <a:latin typeface="Times New Roman"/>
                <a:cs typeface="Times New Roman"/>
              </a:rPr>
              <a:t>e dalle misure di allontanamento </a:t>
            </a:r>
            <a:r>
              <a:rPr lang="it-IT" sz="2400" dirty="0" smtClean="0">
                <a:latin typeface="Times New Roman"/>
                <a:cs typeface="Times New Roman"/>
              </a:rPr>
              <a:t>fisico, durante </a:t>
            </a:r>
            <a:r>
              <a:rPr lang="it-IT" sz="2400" dirty="0">
                <a:latin typeface="Times New Roman"/>
                <a:cs typeface="Times New Roman"/>
              </a:rPr>
              <a:t>la </a:t>
            </a:r>
            <a:r>
              <a:rPr lang="it-IT" sz="2400" dirty="0" smtClean="0">
                <a:latin typeface="Times New Roman"/>
                <a:cs typeface="Times New Roman"/>
              </a:rPr>
              <a:t>pandemia, tutti i settori sono stati colpiti</a:t>
            </a:r>
            <a:endParaRPr lang="it-IT" sz="2400" b="1" dirty="0">
              <a:latin typeface="Times New Roman"/>
              <a:cs typeface="Times New Roman"/>
            </a:endParaRPr>
          </a:p>
          <a:p>
            <a:pPr marL="342900" indent="-342900">
              <a:buFont typeface="Arial"/>
              <a:buChar char="•"/>
            </a:pPr>
            <a:r>
              <a:rPr lang="it-IT" sz="2400" dirty="0" smtClean="0">
                <a:latin typeface="Times New Roman"/>
                <a:cs typeface="Times New Roman"/>
              </a:rPr>
              <a:t>Il profondo impatto </a:t>
            </a:r>
            <a:r>
              <a:rPr lang="it-IT" sz="2400" dirty="0">
                <a:latin typeface="Times New Roman"/>
                <a:cs typeface="Times New Roman"/>
              </a:rPr>
              <a:t>dell'attuale recessione sulle donne </a:t>
            </a:r>
            <a:r>
              <a:rPr lang="it-IT" sz="2400" dirty="0" smtClean="0">
                <a:latin typeface="Times New Roman"/>
                <a:cs typeface="Times New Roman"/>
              </a:rPr>
              <a:t>durerà ben oltre </a:t>
            </a:r>
            <a:r>
              <a:rPr lang="it-IT" sz="2400" dirty="0">
                <a:latin typeface="Times New Roman"/>
                <a:cs typeface="Times New Roman"/>
              </a:rPr>
              <a:t>la recessione stessa</a:t>
            </a:r>
            <a:r>
              <a:rPr lang="it-IT" sz="2400" dirty="0">
                <a:latin typeface="Times New Roman"/>
                <a:cs typeface="Times New Roman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2749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/>
          <p:nvPr/>
        </p:nvSpPr>
        <p:spPr>
          <a:xfrm>
            <a:off x="0" y="277782"/>
            <a:ext cx="10800000" cy="129187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it-IT" sz="2800" b="1" dirty="0" smtClean="0">
                <a:latin typeface="Times New Roman"/>
                <a:cs typeface="Times New Roman"/>
              </a:rPr>
              <a:t>FIGURA </a:t>
            </a:r>
            <a:r>
              <a:rPr lang="it-IT" sz="2800" b="1" dirty="0">
                <a:latin typeface="Times New Roman"/>
                <a:cs typeface="Times New Roman"/>
              </a:rPr>
              <a:t>1</a:t>
            </a:r>
          </a:p>
          <a:p>
            <a:pPr algn="ctr"/>
            <a:r>
              <a:rPr lang="it-IT" sz="2800" b="1" dirty="0">
                <a:latin typeface="Times New Roman"/>
                <a:cs typeface="Times New Roman"/>
              </a:rPr>
              <a:t>Rapporto tra l'offerta di lavoro delle donne e quella degli uomini nelle recessioni regolari e pandemiche in un modello </a:t>
            </a:r>
            <a:r>
              <a:rPr lang="it-IT" sz="2800" b="1" dirty="0" smtClean="0">
                <a:latin typeface="Times New Roman"/>
                <a:cs typeface="Times New Roman"/>
              </a:rPr>
              <a:t>macroeconomico</a:t>
            </a:r>
            <a:endParaRPr lang="it-IT" sz="2800" b="1" dirty="0">
              <a:latin typeface="Times New Roman"/>
              <a:cs typeface="Times New Roman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-237" y="0"/>
            <a:ext cx="10800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t-IT" sz="3200" b="1" dirty="0" smtClean="0">
              <a:solidFill>
                <a:srgbClr val="2F5597"/>
              </a:solidFill>
              <a:latin typeface="Times New Roman"/>
              <a:cs typeface="Times New Roman"/>
            </a:endParaRPr>
          </a:p>
          <a:p>
            <a:pPr algn="ctr"/>
            <a:endParaRPr lang="it-IT" sz="3200" b="1" dirty="0">
              <a:solidFill>
                <a:srgbClr val="2F5597"/>
              </a:solidFill>
              <a:latin typeface="Times New Roman"/>
              <a:cs typeface="Times New Roman"/>
            </a:endParaRPr>
          </a:p>
          <a:p>
            <a:pPr algn="ctr"/>
            <a:endParaRPr lang="it-IT" sz="3200" b="1" dirty="0">
              <a:solidFill>
                <a:srgbClr val="2F5597"/>
              </a:solidFill>
              <a:latin typeface="Times New Roman"/>
              <a:cs typeface="Times New Roman"/>
            </a:endParaRPr>
          </a:p>
        </p:txBody>
      </p:sp>
      <p:pic>
        <p:nvPicPr>
          <p:cNvPr id="6" name="Immagin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4" y="1904800"/>
            <a:ext cx="10378090" cy="5654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6523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1450</TotalTime>
  <Words>988</Words>
  <Application>Microsoft Macintosh PowerPoint</Application>
  <PresentationFormat>Personalizzato</PresentationFormat>
  <Paragraphs>102</Paragraphs>
  <Slides>15</Slides>
  <Notes>15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Tema di Office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cp:lastModifiedBy>Luciana Delfini</cp:lastModifiedBy>
  <cp:revision>116</cp:revision>
  <dcterms:modified xsi:type="dcterms:W3CDTF">2021-03-05T09:52:11Z</dcterms:modified>
</cp:coreProperties>
</file>