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301" r:id="rId3"/>
    <p:sldId id="284" r:id="rId4"/>
    <p:sldId id="299" r:id="rId5"/>
    <p:sldId id="302" r:id="rId6"/>
    <p:sldId id="285" r:id="rId7"/>
    <p:sldId id="303" r:id="rId8"/>
    <p:sldId id="304" r:id="rId9"/>
    <p:sldId id="286" r:id="rId10"/>
    <p:sldId id="287" r:id="rId11"/>
    <p:sldId id="288" r:id="rId12"/>
  </p:sldIdLst>
  <p:sldSz cx="9906000" cy="6858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5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91912B4-9007-44AC-B834-1BFB4F7A470D}" type="datetimeFigureOut">
              <a:rPr lang="it-IT" smtClean="0"/>
              <a:t>22/02/2021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225187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1912B4-9007-44AC-B834-1BFB4F7A470D}" type="datetimeFigureOut">
              <a:rPr lang="it-IT" smtClean="0"/>
              <a:t>22/02/2021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29827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1912B4-9007-44AC-B834-1BFB4F7A470D}" type="datetimeFigureOut">
              <a:rPr lang="it-IT" smtClean="0"/>
              <a:t>22/02/2021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42003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91912B4-9007-44AC-B834-1BFB4F7A470D}" type="datetimeFigureOut">
              <a:rPr lang="it-IT" smtClean="0"/>
              <a:t>22/02/2021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290755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C91912B4-9007-44AC-B834-1BFB4F7A470D}" type="datetimeFigureOut">
              <a:rPr lang="it-IT" smtClean="0"/>
              <a:t>22/02/2021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3495580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91912B4-9007-44AC-B834-1BFB4F7A470D}" type="datetimeFigureOut">
              <a:rPr lang="it-IT" smtClean="0"/>
              <a:t>22/02/2021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168218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2329" y="2505075"/>
            <a:ext cx="4190702"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014913" y="2505075"/>
            <a:ext cx="4211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91912B4-9007-44AC-B834-1BFB4F7A470D}" type="datetimeFigureOut">
              <a:rPr lang="it-IT" smtClean="0"/>
              <a:t>22/02/2021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243211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91912B4-9007-44AC-B834-1BFB4F7A470D}" type="datetimeFigureOut">
              <a:rPr lang="it-IT" smtClean="0"/>
              <a:t>22/02/2021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428799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912B4-9007-44AC-B834-1BFB4F7A470D}" type="datetimeFigureOut">
              <a:rPr lang="it-IT" smtClean="0"/>
              <a:t>22/02/2021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376756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91912B4-9007-44AC-B834-1BFB4F7A470D}" type="datetimeFigureOut">
              <a:rPr lang="it-IT" smtClean="0"/>
              <a:t>22/02/2021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396362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91912B4-9007-44AC-B834-1BFB4F7A470D}" type="datetimeFigureOut">
              <a:rPr lang="it-IT" smtClean="0"/>
              <a:t>22/02/2021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162346C-A0B7-4274-B0B6-920B9FD2BD7B}" type="slidenum">
              <a:rPr lang="it-IT" smtClean="0"/>
              <a:t>‹N›</a:t>
            </a:fld>
            <a:endParaRPr lang="it-IT"/>
          </a:p>
        </p:txBody>
      </p:sp>
    </p:spTree>
    <p:extLst>
      <p:ext uri="{BB962C8B-B14F-4D97-AF65-F5344CB8AC3E}">
        <p14:creationId xmlns:p14="http://schemas.microsoft.com/office/powerpoint/2010/main" val="251790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912B4-9007-44AC-B834-1BFB4F7A470D}" type="datetimeFigureOut">
              <a:rPr lang="it-IT" smtClean="0"/>
              <a:t>22/02/2021</a:t>
            </a:fld>
            <a:endParaRPr lang="it-IT"/>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2346C-A0B7-4274-B0B6-920B9FD2BD7B}" type="slidenum">
              <a:rPr lang="it-IT" smtClean="0"/>
              <a:t>‹N›</a:t>
            </a:fld>
            <a:endParaRPr lang="it-IT"/>
          </a:p>
        </p:txBody>
      </p:sp>
    </p:spTree>
    <p:extLst>
      <p:ext uri="{BB962C8B-B14F-4D97-AF65-F5344CB8AC3E}">
        <p14:creationId xmlns:p14="http://schemas.microsoft.com/office/powerpoint/2010/main" val="3421771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2.jpeg"/><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6.png"/><Relationship Id="rId5" Type="http://schemas.openxmlformats.org/officeDocument/2006/relationships/image" Target="../media/image24.jpeg"/><Relationship Id="rId10" Type="http://schemas.openxmlformats.org/officeDocument/2006/relationships/image" Target="../media/image5.jpeg"/><Relationship Id="rId4" Type="http://schemas.openxmlformats.org/officeDocument/2006/relationships/image" Target="../media/image23.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6.wmf"/><Relationship Id="rId7" Type="http://schemas.openxmlformats.org/officeDocument/2006/relationships/image" Target="../media/image5.jpe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6.jpeg"/><Relationship Id="rId10" Type="http://schemas.openxmlformats.org/officeDocument/2006/relationships/image" Target="../media/image6.png"/><Relationship Id="rId4" Type="http://schemas.openxmlformats.org/officeDocument/2006/relationships/image" Target="../media/image15.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20.jpeg"/><Relationship Id="rId10" Type="http://schemas.openxmlformats.org/officeDocument/2006/relationships/image" Target="../media/image6.png"/><Relationship Id="rId4" Type="http://schemas.openxmlformats.org/officeDocument/2006/relationships/image" Target="../media/image19.jpeg"/><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a:extLst>
              <a:ext uri="{FF2B5EF4-FFF2-40B4-BE49-F238E27FC236}">
                <a16:creationId xmlns:a16="http://schemas.microsoft.com/office/drawing/2014/main" id="{C35D5CEF-D07B-41CC-A0B2-58142A3FCA9F}"/>
              </a:ext>
            </a:extLst>
          </p:cNvPr>
          <p:cNvSpPr txBox="1"/>
          <p:nvPr/>
        </p:nvSpPr>
        <p:spPr>
          <a:xfrm>
            <a:off x="3318897" y="1799397"/>
            <a:ext cx="3268203" cy="461665"/>
          </a:xfrm>
          <a:prstGeom prst="rect">
            <a:avLst/>
          </a:prstGeom>
          <a:noFill/>
        </p:spPr>
        <p:txBody>
          <a:bodyPr wrap="square" rtlCol="0">
            <a:spAutoFit/>
          </a:bodyPr>
          <a:lstStyle/>
          <a:p>
            <a:pPr algn="ctr"/>
            <a:r>
              <a:rPr lang="it-IT" sz="2400" b="1" dirty="0"/>
              <a:t>Prof. Laura Mazza</a:t>
            </a:r>
          </a:p>
        </p:txBody>
      </p:sp>
      <p:sp>
        <p:nvSpPr>
          <p:cNvPr id="19" name="CasellaDiTesto 18">
            <a:extLst>
              <a:ext uri="{FF2B5EF4-FFF2-40B4-BE49-F238E27FC236}">
                <a16:creationId xmlns:a16="http://schemas.microsoft.com/office/drawing/2014/main" id="{EFC858BF-9993-4ED6-87C6-8A714F3B2C46}"/>
              </a:ext>
            </a:extLst>
          </p:cNvPr>
          <p:cNvSpPr txBox="1"/>
          <p:nvPr/>
        </p:nvSpPr>
        <p:spPr>
          <a:xfrm>
            <a:off x="2172749" y="2432922"/>
            <a:ext cx="5519956" cy="338554"/>
          </a:xfrm>
          <a:prstGeom prst="rect">
            <a:avLst/>
          </a:prstGeom>
          <a:noFill/>
        </p:spPr>
        <p:txBody>
          <a:bodyPr wrap="square" rtlCol="0">
            <a:spAutoFit/>
          </a:bodyPr>
          <a:lstStyle/>
          <a:p>
            <a:pPr algn="ctr"/>
            <a:r>
              <a:rPr lang="it-IT" sz="1600" dirty="0"/>
              <a:t>Segretario Generale del Parlamento del Mediterraneo</a:t>
            </a:r>
          </a:p>
        </p:txBody>
      </p:sp>
      <p:sp>
        <p:nvSpPr>
          <p:cNvPr id="20" name="CasellaDiTesto 19">
            <a:extLst>
              <a:ext uri="{FF2B5EF4-FFF2-40B4-BE49-F238E27FC236}">
                <a16:creationId xmlns:a16="http://schemas.microsoft.com/office/drawing/2014/main" id="{E27F4541-D7FA-41E4-8CAE-414103F346EE}"/>
              </a:ext>
            </a:extLst>
          </p:cNvPr>
          <p:cNvSpPr txBox="1"/>
          <p:nvPr/>
        </p:nvSpPr>
        <p:spPr>
          <a:xfrm>
            <a:off x="1713925" y="4721209"/>
            <a:ext cx="6596994" cy="461665"/>
          </a:xfrm>
          <a:prstGeom prst="rect">
            <a:avLst/>
          </a:prstGeom>
          <a:noFill/>
        </p:spPr>
        <p:txBody>
          <a:bodyPr wrap="square" rtlCol="0">
            <a:spAutoFit/>
          </a:bodyPr>
          <a:lstStyle/>
          <a:p>
            <a:pPr algn="ctr"/>
            <a:r>
              <a:rPr lang="it-IT" sz="2400" b="1" dirty="0"/>
              <a:t>Gli obbiettivi dell’ONU per lo sviluppo sostenibile</a:t>
            </a:r>
          </a:p>
        </p:txBody>
      </p:sp>
      <p:pic>
        <p:nvPicPr>
          <p:cNvPr id="23" name="Immagine 22">
            <a:extLst>
              <a:ext uri="{FF2B5EF4-FFF2-40B4-BE49-F238E27FC236}">
                <a16:creationId xmlns:a16="http://schemas.microsoft.com/office/drawing/2014/main" id="{BEFA5A3E-9854-412C-9F42-971C89BAB0F8}"/>
              </a:ext>
            </a:extLst>
          </p:cNvPr>
          <p:cNvPicPr>
            <a:picLocks noChangeAspect="1"/>
          </p:cNvPicPr>
          <p:nvPr/>
        </p:nvPicPr>
        <p:blipFill>
          <a:blip r:embed="rId2"/>
          <a:stretch>
            <a:fillRect/>
          </a:stretch>
        </p:blipFill>
        <p:spPr>
          <a:xfrm>
            <a:off x="4631266" y="832844"/>
            <a:ext cx="643467" cy="914400"/>
          </a:xfrm>
          <a:prstGeom prst="rect">
            <a:avLst/>
          </a:prstGeom>
        </p:spPr>
      </p:pic>
      <p:sp>
        <p:nvSpPr>
          <p:cNvPr id="21" name="CasellaDiTesto 20">
            <a:extLst>
              <a:ext uri="{FF2B5EF4-FFF2-40B4-BE49-F238E27FC236}">
                <a16:creationId xmlns:a16="http://schemas.microsoft.com/office/drawing/2014/main" id="{255500DE-CAB5-48B3-B93F-032F06A8D61F}"/>
              </a:ext>
            </a:extLst>
          </p:cNvPr>
          <p:cNvSpPr txBox="1"/>
          <p:nvPr/>
        </p:nvSpPr>
        <p:spPr>
          <a:xfrm>
            <a:off x="2172749" y="2709030"/>
            <a:ext cx="5519956" cy="338554"/>
          </a:xfrm>
          <a:prstGeom prst="rect">
            <a:avLst/>
          </a:prstGeom>
          <a:noFill/>
        </p:spPr>
        <p:txBody>
          <a:bodyPr wrap="square" rtlCol="0">
            <a:spAutoFit/>
          </a:bodyPr>
          <a:lstStyle/>
          <a:p>
            <a:pPr algn="ctr"/>
            <a:r>
              <a:rPr lang="it-IT" sz="1600" dirty="0"/>
              <a:t>Vice-Presidente di </a:t>
            </a:r>
            <a:r>
              <a:rPr lang="it-IT" sz="1600" dirty="0" err="1"/>
              <a:t>Federformazione</a:t>
            </a:r>
            <a:endParaRPr lang="it-IT" sz="1600" dirty="0"/>
          </a:p>
        </p:txBody>
      </p:sp>
      <p:sp>
        <p:nvSpPr>
          <p:cNvPr id="22" name="CasellaDiTesto 21">
            <a:extLst>
              <a:ext uri="{FF2B5EF4-FFF2-40B4-BE49-F238E27FC236}">
                <a16:creationId xmlns:a16="http://schemas.microsoft.com/office/drawing/2014/main" id="{ABDED01A-2116-4897-897F-18FE080EBDEE}"/>
              </a:ext>
            </a:extLst>
          </p:cNvPr>
          <p:cNvSpPr txBox="1"/>
          <p:nvPr/>
        </p:nvSpPr>
        <p:spPr>
          <a:xfrm>
            <a:off x="2172749" y="3019087"/>
            <a:ext cx="5679346" cy="338554"/>
          </a:xfrm>
          <a:prstGeom prst="rect">
            <a:avLst/>
          </a:prstGeom>
          <a:noFill/>
        </p:spPr>
        <p:txBody>
          <a:bodyPr wrap="square" rtlCol="0">
            <a:spAutoFit/>
          </a:bodyPr>
          <a:lstStyle/>
          <a:p>
            <a:pPr algn="ctr"/>
            <a:r>
              <a:rPr lang="it-IT" sz="1600" dirty="0"/>
              <a:t>Nel Consiglio direttivo del Planet Life Economy Foundation</a:t>
            </a:r>
          </a:p>
        </p:txBody>
      </p:sp>
      <p:sp>
        <p:nvSpPr>
          <p:cNvPr id="24" name="CasellaDiTesto 23">
            <a:extLst>
              <a:ext uri="{FF2B5EF4-FFF2-40B4-BE49-F238E27FC236}">
                <a16:creationId xmlns:a16="http://schemas.microsoft.com/office/drawing/2014/main" id="{A293CBBE-BE3B-4DC9-8A83-61AC78F04818}"/>
              </a:ext>
            </a:extLst>
          </p:cNvPr>
          <p:cNvSpPr txBox="1"/>
          <p:nvPr/>
        </p:nvSpPr>
        <p:spPr>
          <a:xfrm>
            <a:off x="2172749" y="3321380"/>
            <a:ext cx="5679346" cy="338554"/>
          </a:xfrm>
          <a:prstGeom prst="rect">
            <a:avLst/>
          </a:prstGeom>
          <a:noFill/>
        </p:spPr>
        <p:txBody>
          <a:bodyPr wrap="square" rtlCol="0">
            <a:spAutoFit/>
          </a:bodyPr>
          <a:lstStyle/>
          <a:p>
            <a:pPr algn="ctr"/>
            <a:r>
              <a:rPr lang="it-IT" sz="1600" dirty="0"/>
              <a:t>Senato Accademico </a:t>
            </a:r>
            <a:r>
              <a:rPr lang="it-IT" sz="1600" dirty="0" err="1"/>
              <a:t>UniSanPaolo</a:t>
            </a:r>
            <a:endParaRPr lang="it-IT" sz="1600" dirty="0"/>
          </a:p>
        </p:txBody>
      </p:sp>
      <p:sp>
        <p:nvSpPr>
          <p:cNvPr id="25" name="CasellaDiTesto 24">
            <a:extLst>
              <a:ext uri="{FF2B5EF4-FFF2-40B4-BE49-F238E27FC236}">
                <a16:creationId xmlns:a16="http://schemas.microsoft.com/office/drawing/2014/main" id="{DA1B31A2-8FDD-491E-A5EC-DCE718888DEC}"/>
              </a:ext>
            </a:extLst>
          </p:cNvPr>
          <p:cNvSpPr txBox="1"/>
          <p:nvPr/>
        </p:nvSpPr>
        <p:spPr>
          <a:xfrm>
            <a:off x="1208015" y="3618662"/>
            <a:ext cx="7994708" cy="338554"/>
          </a:xfrm>
          <a:prstGeom prst="rect">
            <a:avLst/>
          </a:prstGeom>
          <a:noFill/>
        </p:spPr>
        <p:txBody>
          <a:bodyPr wrap="square" rtlCol="0">
            <a:spAutoFit/>
          </a:bodyPr>
          <a:lstStyle/>
          <a:p>
            <a:pPr algn="ctr"/>
            <a:r>
              <a:rPr lang="it-IT" sz="1600" dirty="0"/>
              <a:t>Direttore Generale della Chambre de Commerce et Industrie Italie - Madagascar</a:t>
            </a:r>
          </a:p>
        </p:txBody>
      </p:sp>
      <p:pic>
        <p:nvPicPr>
          <p:cNvPr id="35" name="Picture 412">
            <a:extLst>
              <a:ext uri="{FF2B5EF4-FFF2-40B4-BE49-F238E27FC236}">
                <a16:creationId xmlns:a16="http://schemas.microsoft.com/office/drawing/2014/main" id="{52FEEB84-8BFB-4644-A160-B35B5FCCC7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magine 35">
            <a:extLst>
              <a:ext uri="{FF2B5EF4-FFF2-40B4-BE49-F238E27FC236}">
                <a16:creationId xmlns:a16="http://schemas.microsoft.com/office/drawing/2014/main" id="{944BC79D-EBC2-4CAE-801C-B298F05AAA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7" name="Immagine 36">
            <a:extLst>
              <a:ext uri="{FF2B5EF4-FFF2-40B4-BE49-F238E27FC236}">
                <a16:creationId xmlns:a16="http://schemas.microsoft.com/office/drawing/2014/main" id="{B2BCF620-8CBD-4FFB-AC8B-50080C8504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8" name="Picture 2" descr="Planet Life Economy Foundation">
            <a:extLst>
              <a:ext uri="{FF2B5EF4-FFF2-40B4-BE49-F238E27FC236}">
                <a16:creationId xmlns:a16="http://schemas.microsoft.com/office/drawing/2014/main" id="{1149F358-A96F-4286-B2B9-21A66D6CAE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85E883E5-1CC1-4B77-BE4D-621FFEDEB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a:extLst>
              <a:ext uri="{FF2B5EF4-FFF2-40B4-BE49-F238E27FC236}">
                <a16:creationId xmlns:a16="http://schemas.microsoft.com/office/drawing/2014/main" id="{F660D178-BEBC-412B-8100-2291DE4D68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471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a:extLst>
              <a:ext uri="{FF2B5EF4-FFF2-40B4-BE49-F238E27FC236}">
                <a16:creationId xmlns:a16="http://schemas.microsoft.com/office/drawing/2014/main" id="{C36FF74C-77F4-4179-8A02-23A9FECD6AEB}"/>
              </a:ext>
            </a:extLst>
          </p:cNvPr>
          <p:cNvSpPr txBox="1"/>
          <p:nvPr/>
        </p:nvSpPr>
        <p:spPr>
          <a:xfrm>
            <a:off x="331452" y="3261231"/>
            <a:ext cx="1800226" cy="1384995"/>
          </a:xfrm>
          <a:prstGeom prst="rect">
            <a:avLst/>
          </a:prstGeom>
          <a:noFill/>
        </p:spPr>
        <p:txBody>
          <a:bodyPr wrap="square" rtlCol="0">
            <a:spAutoFit/>
          </a:bodyPr>
          <a:lstStyle/>
          <a:p>
            <a:pPr algn="ctr"/>
            <a:r>
              <a:rPr lang="it-IT" sz="1400" b="1" dirty="0"/>
              <a:t>Adottare  misure urgenti per combattere i cambiamenti climatici e le loro conseguenze</a:t>
            </a:r>
          </a:p>
        </p:txBody>
      </p:sp>
      <p:sp>
        <p:nvSpPr>
          <p:cNvPr id="23" name="CasellaDiTesto 22">
            <a:extLst>
              <a:ext uri="{FF2B5EF4-FFF2-40B4-BE49-F238E27FC236}">
                <a16:creationId xmlns:a16="http://schemas.microsoft.com/office/drawing/2014/main" id="{144EF7A9-5A70-4EA5-B66C-6EDAA3D8420F}"/>
              </a:ext>
            </a:extLst>
          </p:cNvPr>
          <p:cNvSpPr txBox="1"/>
          <p:nvPr/>
        </p:nvSpPr>
        <p:spPr>
          <a:xfrm>
            <a:off x="2131678" y="3261231"/>
            <a:ext cx="1800226" cy="1169551"/>
          </a:xfrm>
          <a:prstGeom prst="rect">
            <a:avLst/>
          </a:prstGeom>
          <a:noFill/>
        </p:spPr>
        <p:txBody>
          <a:bodyPr wrap="square" rtlCol="0">
            <a:spAutoFit/>
          </a:bodyPr>
          <a:lstStyle/>
          <a:p>
            <a:pPr algn="ctr"/>
            <a:r>
              <a:rPr lang="it-IT" sz="1400" b="1" dirty="0"/>
              <a:t>Conservare e utilizzare in modo sostenibile gli oceani, i mari e le risorse marine</a:t>
            </a:r>
          </a:p>
        </p:txBody>
      </p:sp>
      <p:sp>
        <p:nvSpPr>
          <p:cNvPr id="24" name="CasellaDiTesto 23">
            <a:extLst>
              <a:ext uri="{FF2B5EF4-FFF2-40B4-BE49-F238E27FC236}">
                <a16:creationId xmlns:a16="http://schemas.microsoft.com/office/drawing/2014/main" id="{D48A4D38-32A4-4DAD-AA76-AEDC6C151A96}"/>
              </a:ext>
            </a:extLst>
          </p:cNvPr>
          <p:cNvSpPr txBox="1"/>
          <p:nvPr/>
        </p:nvSpPr>
        <p:spPr>
          <a:xfrm>
            <a:off x="4150046" y="3261231"/>
            <a:ext cx="1800226" cy="2893100"/>
          </a:xfrm>
          <a:prstGeom prst="rect">
            <a:avLst/>
          </a:prstGeom>
          <a:noFill/>
        </p:spPr>
        <p:txBody>
          <a:bodyPr wrap="square" rtlCol="0">
            <a:spAutoFit/>
          </a:bodyPr>
          <a:lstStyle/>
          <a:p>
            <a:pPr algn="ctr"/>
            <a:r>
              <a:rPr lang="it-IT" sz="1400" b="1" dirty="0"/>
              <a:t>Proteggere, ripristinare e promuovere l’uso sostenibile degli ecosistemi terrestri, gestire in modo sostenibile le foreste, contrastare la desertificazione, arrestare e invertire il degrado dei suoli e fermare la perdita di biodiversità</a:t>
            </a:r>
          </a:p>
        </p:txBody>
      </p:sp>
      <p:sp>
        <p:nvSpPr>
          <p:cNvPr id="25" name="CasellaDiTesto 24">
            <a:extLst>
              <a:ext uri="{FF2B5EF4-FFF2-40B4-BE49-F238E27FC236}">
                <a16:creationId xmlns:a16="http://schemas.microsoft.com/office/drawing/2014/main" id="{D6E86021-014D-4286-9344-CA283BAC9B59}"/>
              </a:ext>
            </a:extLst>
          </p:cNvPr>
          <p:cNvSpPr txBox="1"/>
          <p:nvPr/>
        </p:nvSpPr>
        <p:spPr>
          <a:xfrm>
            <a:off x="5893442" y="3277261"/>
            <a:ext cx="1800226" cy="2246769"/>
          </a:xfrm>
          <a:prstGeom prst="rect">
            <a:avLst/>
          </a:prstGeom>
          <a:noFill/>
        </p:spPr>
        <p:txBody>
          <a:bodyPr wrap="square" rtlCol="0">
            <a:spAutoFit/>
          </a:bodyPr>
          <a:lstStyle/>
          <a:p>
            <a:pPr algn="ctr"/>
            <a:r>
              <a:rPr lang="it-IT" sz="1400" b="1" dirty="0"/>
              <a:t>Promuovere società pacifiche e inclusive orientate allo sviluppo sostenibile, garantire a tutti l’accesso alla giustizia e costruire istituzioni efficaci, responsabili e inclusive a tutti i livelli</a:t>
            </a:r>
          </a:p>
        </p:txBody>
      </p:sp>
      <p:pic>
        <p:nvPicPr>
          <p:cNvPr id="6146" name="Picture 2">
            <a:extLst>
              <a:ext uri="{FF2B5EF4-FFF2-40B4-BE49-F238E27FC236}">
                <a16:creationId xmlns:a16="http://schemas.microsoft.com/office/drawing/2014/main" id="{81BACCC6-8AA1-46DF-9DDB-7C033D1DB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8" y="1526886"/>
            <a:ext cx="1573402" cy="15734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FC7F010-09DB-45B5-BB57-E96BFD531D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180" y="1526885"/>
            <a:ext cx="1573402" cy="15734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D7ECE31-97F8-4687-876A-5B3EE3170B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932" y="1526884"/>
            <a:ext cx="1573402" cy="157340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1B240AEE-80E4-4C46-B7A3-38B24DADF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6684" y="1526884"/>
            <a:ext cx="1573402" cy="157340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EEB09EF4-B2D2-47AD-BDB0-AAA16B3C04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7435" y="1526884"/>
            <a:ext cx="1573402" cy="1573402"/>
          </a:xfrm>
          <a:prstGeom prst="rect">
            <a:avLst/>
          </a:prstGeom>
          <a:noFill/>
          <a:extLst>
            <a:ext uri="{909E8E84-426E-40DD-AFC4-6F175D3DCCD1}">
              <a14:hiddenFill xmlns:a14="http://schemas.microsoft.com/office/drawing/2010/main">
                <a:solidFill>
                  <a:srgbClr val="FFFFFF"/>
                </a:solidFill>
              </a14:hiddenFill>
            </a:ext>
          </a:extLst>
        </p:spPr>
      </p:pic>
      <p:sp>
        <p:nvSpPr>
          <p:cNvPr id="33" name="CasellaDiTesto 32">
            <a:extLst>
              <a:ext uri="{FF2B5EF4-FFF2-40B4-BE49-F238E27FC236}">
                <a16:creationId xmlns:a16="http://schemas.microsoft.com/office/drawing/2014/main" id="{0CA98CF6-419A-4BBA-8A79-658DB6D49E01}"/>
              </a:ext>
            </a:extLst>
          </p:cNvPr>
          <p:cNvSpPr txBox="1"/>
          <p:nvPr/>
        </p:nvSpPr>
        <p:spPr>
          <a:xfrm>
            <a:off x="7734023" y="3277261"/>
            <a:ext cx="1800226" cy="1600438"/>
          </a:xfrm>
          <a:prstGeom prst="rect">
            <a:avLst/>
          </a:prstGeom>
          <a:noFill/>
        </p:spPr>
        <p:txBody>
          <a:bodyPr wrap="square" rtlCol="0">
            <a:spAutoFit/>
          </a:bodyPr>
          <a:lstStyle/>
          <a:p>
            <a:pPr algn="ctr"/>
            <a:r>
              <a:rPr lang="it-IT" sz="1400" b="1" dirty="0"/>
              <a:t>Rafforzare le modalità di attuazione e rilanciare il partenariato globale per lo sviluppo sostenibile</a:t>
            </a:r>
          </a:p>
        </p:txBody>
      </p:sp>
      <p:sp>
        <p:nvSpPr>
          <p:cNvPr id="34" name="CasellaDiTesto 33">
            <a:extLst>
              <a:ext uri="{FF2B5EF4-FFF2-40B4-BE49-F238E27FC236}">
                <a16:creationId xmlns:a16="http://schemas.microsoft.com/office/drawing/2014/main" id="{F0E0D9A2-9140-4E6A-9242-4D8CE792D366}"/>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36" name="CasellaDiTesto 35">
            <a:extLst>
              <a:ext uri="{FF2B5EF4-FFF2-40B4-BE49-F238E27FC236}">
                <a16:creationId xmlns:a16="http://schemas.microsoft.com/office/drawing/2014/main" id="{6F1ABD59-B2CE-498D-B19C-AA4CF532448E}"/>
              </a:ext>
            </a:extLst>
          </p:cNvPr>
          <p:cNvSpPr txBox="1"/>
          <p:nvPr/>
        </p:nvSpPr>
        <p:spPr>
          <a:xfrm>
            <a:off x="2097248" y="903648"/>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6" name="Picture 412">
            <a:extLst>
              <a:ext uri="{FF2B5EF4-FFF2-40B4-BE49-F238E27FC236}">
                <a16:creationId xmlns:a16="http://schemas.microsoft.com/office/drawing/2014/main" id="{52F265F3-6F05-4FC3-97B5-462B50C589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magine 26">
            <a:extLst>
              <a:ext uri="{FF2B5EF4-FFF2-40B4-BE49-F238E27FC236}">
                <a16:creationId xmlns:a16="http://schemas.microsoft.com/office/drawing/2014/main" id="{F8EA73DB-E1B1-4D33-A24A-CE733B03C9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28" name="Immagine 27">
            <a:extLst>
              <a:ext uri="{FF2B5EF4-FFF2-40B4-BE49-F238E27FC236}">
                <a16:creationId xmlns:a16="http://schemas.microsoft.com/office/drawing/2014/main" id="{745DD55C-ED4B-4042-B9AC-7513305436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29" name="Picture 2" descr="Planet Life Economy Foundation">
            <a:extLst>
              <a:ext uri="{FF2B5EF4-FFF2-40B4-BE49-F238E27FC236}">
                <a16:creationId xmlns:a16="http://schemas.microsoft.com/office/drawing/2014/main" id="{6B817ABA-3286-4E02-9F29-61389DA677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94EB37E4-F7EB-4425-BB19-CF1DB7273C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a:extLst>
              <a:ext uri="{FF2B5EF4-FFF2-40B4-BE49-F238E27FC236}">
                <a16:creationId xmlns:a16="http://schemas.microsoft.com/office/drawing/2014/main" id="{F793E825-ABB2-4459-BEF6-A623CC3468E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9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ggetto 10">
            <a:extLst>
              <a:ext uri="{FF2B5EF4-FFF2-40B4-BE49-F238E27FC236}">
                <a16:creationId xmlns:a16="http://schemas.microsoft.com/office/drawing/2014/main" id="{C2A266B6-E071-45BB-8021-28A1D19C45EB}"/>
              </a:ext>
            </a:extLst>
          </p:cNvPr>
          <p:cNvGraphicFramePr>
            <a:graphicFrameLocks noChangeAspect="1"/>
          </p:cNvGraphicFramePr>
          <p:nvPr>
            <p:extLst>
              <p:ext uri="{D42A27DB-BD31-4B8C-83A1-F6EECF244321}">
                <p14:modId xmlns:p14="http://schemas.microsoft.com/office/powerpoint/2010/main" val="1358269095"/>
              </p:ext>
            </p:extLst>
          </p:nvPr>
        </p:nvGraphicFramePr>
        <p:xfrm>
          <a:off x="1319272" y="78409"/>
          <a:ext cx="7105650" cy="5981700"/>
        </p:xfrm>
        <a:graphic>
          <a:graphicData uri="http://schemas.openxmlformats.org/presentationml/2006/ole">
            <mc:AlternateContent xmlns:mc="http://schemas.openxmlformats.org/markup-compatibility/2006">
              <mc:Choice xmlns:v="urn:schemas-microsoft-com:vml" Requires="v">
                <p:oleObj name="Image" r:id="rId2" imgW="9421920" imgH="7911000" progId="Photoshop.Image.13">
                  <p:embed/>
                </p:oleObj>
              </mc:Choice>
              <mc:Fallback>
                <p:oleObj name="Image" r:id="rId2" imgW="9421920" imgH="7911000" progId="Photoshop.Image.13">
                  <p:embed/>
                  <p:pic>
                    <p:nvPicPr>
                      <p:cNvPr id="0" name=""/>
                      <p:cNvPicPr/>
                      <p:nvPr/>
                    </p:nvPicPr>
                    <p:blipFill>
                      <a:blip r:embed="rId3"/>
                      <a:stretch>
                        <a:fillRect/>
                      </a:stretch>
                    </p:blipFill>
                    <p:spPr>
                      <a:xfrm>
                        <a:off x="1319272" y="78409"/>
                        <a:ext cx="7105650" cy="5981700"/>
                      </a:xfrm>
                      <a:prstGeom prst="rect">
                        <a:avLst/>
                      </a:prstGeom>
                    </p:spPr>
                  </p:pic>
                </p:oleObj>
              </mc:Fallback>
            </mc:AlternateContent>
          </a:graphicData>
        </a:graphic>
      </p:graphicFrame>
      <p:sp>
        <p:nvSpPr>
          <p:cNvPr id="34" name="CasellaDiTesto 33">
            <a:extLst>
              <a:ext uri="{FF2B5EF4-FFF2-40B4-BE49-F238E27FC236}">
                <a16:creationId xmlns:a16="http://schemas.microsoft.com/office/drawing/2014/main" id="{F0E0D9A2-9140-4E6A-9242-4D8CE792D366}"/>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36" name="CasellaDiTesto 35">
            <a:extLst>
              <a:ext uri="{FF2B5EF4-FFF2-40B4-BE49-F238E27FC236}">
                <a16:creationId xmlns:a16="http://schemas.microsoft.com/office/drawing/2014/main" id="{6F1ABD59-B2CE-498D-B19C-AA4CF532448E}"/>
              </a:ext>
            </a:extLst>
          </p:cNvPr>
          <p:cNvSpPr txBox="1"/>
          <p:nvPr/>
        </p:nvSpPr>
        <p:spPr>
          <a:xfrm>
            <a:off x="2097248" y="1138449"/>
            <a:ext cx="5917485" cy="369332"/>
          </a:xfrm>
          <a:prstGeom prst="rect">
            <a:avLst/>
          </a:prstGeom>
          <a:noFill/>
        </p:spPr>
        <p:txBody>
          <a:bodyPr wrap="square" rtlCol="0">
            <a:spAutoFit/>
          </a:bodyPr>
          <a:lstStyle/>
          <a:p>
            <a:pPr algn="ctr"/>
            <a:r>
              <a:rPr lang="it-IT" b="1" dirty="0"/>
              <a:t>Gli obbiettivi dell’ONU per lo sviluppo sostenibile</a:t>
            </a:r>
          </a:p>
        </p:txBody>
      </p:sp>
      <p:sp>
        <p:nvSpPr>
          <p:cNvPr id="26" name="CasellaDiTesto 25">
            <a:extLst>
              <a:ext uri="{FF2B5EF4-FFF2-40B4-BE49-F238E27FC236}">
                <a16:creationId xmlns:a16="http://schemas.microsoft.com/office/drawing/2014/main" id="{8741BD3F-7529-4492-BEA6-2CE583D03028}"/>
              </a:ext>
            </a:extLst>
          </p:cNvPr>
          <p:cNvSpPr txBox="1"/>
          <p:nvPr/>
        </p:nvSpPr>
        <p:spPr>
          <a:xfrm>
            <a:off x="2074389" y="2106997"/>
            <a:ext cx="5917485" cy="2862322"/>
          </a:xfrm>
          <a:prstGeom prst="rect">
            <a:avLst/>
          </a:prstGeom>
          <a:noFill/>
        </p:spPr>
        <p:txBody>
          <a:bodyPr wrap="square" rtlCol="0">
            <a:spAutoFit/>
          </a:bodyPr>
          <a:lstStyle/>
          <a:p>
            <a:pPr algn="l"/>
            <a:r>
              <a:rPr lang="it-IT" b="1" i="0" dirty="0">
                <a:solidFill>
                  <a:srgbClr val="000000"/>
                </a:solidFill>
                <a:effectLst/>
                <a:latin typeface="Open Sans" panose="020B0606030504020204" pitchFamily="34" charset="0"/>
              </a:rPr>
              <a:t>"</a:t>
            </a:r>
            <a:r>
              <a:rPr lang="it-IT" b="1" i="1" dirty="0">
                <a:solidFill>
                  <a:srgbClr val="000000"/>
                </a:solidFill>
                <a:effectLst/>
                <a:latin typeface="Open Sans" panose="020B0606030504020204" pitchFamily="34" charset="0"/>
              </a:rPr>
              <a:t>Siamo determinati a fare i passi audaci e trasformativi che sono urgentemente necessari per portare il mondo sulla strada della sostenibilità e della resilienza.</a:t>
            </a:r>
            <a:endParaRPr lang="it-IT" b="1" i="0" dirty="0">
              <a:solidFill>
                <a:srgbClr val="000000"/>
              </a:solidFill>
              <a:effectLst/>
              <a:latin typeface="Open Sans" panose="020B0606030504020204" pitchFamily="34" charset="0"/>
            </a:endParaRPr>
          </a:p>
          <a:p>
            <a:pPr algn="l"/>
            <a:r>
              <a:rPr lang="it-IT" b="1" i="1" dirty="0">
                <a:solidFill>
                  <a:srgbClr val="000000"/>
                </a:solidFill>
                <a:effectLst/>
                <a:latin typeface="Open Sans" panose="020B0606030504020204" pitchFamily="34" charset="0"/>
              </a:rPr>
              <a:t>Nell’intraprendere questo grande viaggio collettivo, promettiamo che nessuno verrà lasciato indietro</a:t>
            </a:r>
            <a:r>
              <a:rPr lang="it-IT" b="1" i="0" dirty="0">
                <a:solidFill>
                  <a:srgbClr val="000000"/>
                </a:solidFill>
                <a:effectLst/>
                <a:latin typeface="Open Sans" panose="020B0606030504020204" pitchFamily="34" charset="0"/>
              </a:rPr>
              <a:t>".</a:t>
            </a:r>
          </a:p>
          <a:p>
            <a:pPr algn="r"/>
            <a:r>
              <a:rPr lang="it-IT" b="1" i="0" dirty="0">
                <a:solidFill>
                  <a:srgbClr val="000000"/>
                </a:solidFill>
                <a:effectLst/>
                <a:latin typeface="Open Sans" panose="020B0606030504020204" pitchFamily="34" charset="0"/>
              </a:rPr>
              <a:t>(Onu, Agenda 2030)</a:t>
            </a:r>
          </a:p>
          <a:p>
            <a:br>
              <a:rPr lang="it-IT" dirty="0"/>
            </a:br>
            <a:endParaRPr lang="it-IT" b="1" dirty="0"/>
          </a:p>
        </p:txBody>
      </p:sp>
      <p:pic>
        <p:nvPicPr>
          <p:cNvPr id="16" name="Picture 412">
            <a:extLst>
              <a:ext uri="{FF2B5EF4-FFF2-40B4-BE49-F238E27FC236}">
                <a16:creationId xmlns:a16="http://schemas.microsoft.com/office/drawing/2014/main" id="{166E0042-00A3-48AE-ABBA-19EB51B920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magine 16">
            <a:extLst>
              <a:ext uri="{FF2B5EF4-FFF2-40B4-BE49-F238E27FC236}">
                <a16:creationId xmlns:a16="http://schemas.microsoft.com/office/drawing/2014/main" id="{32F1DFDA-1DC0-4EEA-8433-9291959372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18" name="Immagine 17">
            <a:extLst>
              <a:ext uri="{FF2B5EF4-FFF2-40B4-BE49-F238E27FC236}">
                <a16:creationId xmlns:a16="http://schemas.microsoft.com/office/drawing/2014/main" id="{5D061DB7-5734-4D5E-8C59-396F07B11F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19" name="Picture 2" descr="Planet Life Economy Foundation">
            <a:extLst>
              <a:ext uri="{FF2B5EF4-FFF2-40B4-BE49-F238E27FC236}">
                <a16:creationId xmlns:a16="http://schemas.microsoft.com/office/drawing/2014/main" id="{6697A3E5-DE90-4A65-9820-9387F696DA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E7E08F50-D87E-49C1-8C3D-33995F7B8A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4A2C7FBB-F23E-488A-91C5-5766E55928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32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sellaDiTesto 17">
            <a:extLst>
              <a:ext uri="{FF2B5EF4-FFF2-40B4-BE49-F238E27FC236}">
                <a16:creationId xmlns:a16="http://schemas.microsoft.com/office/drawing/2014/main" id="{021A8F78-0836-436D-BF6A-0A5A8D5D55EE}"/>
              </a:ext>
            </a:extLst>
          </p:cNvPr>
          <p:cNvSpPr txBox="1"/>
          <p:nvPr/>
        </p:nvSpPr>
        <p:spPr>
          <a:xfrm>
            <a:off x="3318898" y="1169067"/>
            <a:ext cx="3268203" cy="461665"/>
          </a:xfrm>
          <a:prstGeom prst="rect">
            <a:avLst/>
          </a:prstGeom>
          <a:noFill/>
        </p:spPr>
        <p:txBody>
          <a:bodyPr wrap="square" rtlCol="0">
            <a:spAutoFit/>
          </a:bodyPr>
          <a:lstStyle/>
          <a:p>
            <a:pPr algn="ctr"/>
            <a:r>
              <a:rPr lang="it-IT" sz="2400" b="1" dirty="0"/>
              <a:t>Prof. Laura Mazza</a:t>
            </a:r>
          </a:p>
        </p:txBody>
      </p:sp>
      <p:sp>
        <p:nvSpPr>
          <p:cNvPr id="20" name="CasellaDiTesto 19">
            <a:extLst>
              <a:ext uri="{FF2B5EF4-FFF2-40B4-BE49-F238E27FC236}">
                <a16:creationId xmlns:a16="http://schemas.microsoft.com/office/drawing/2014/main" id="{1A24F33D-2E19-4F78-85C5-10697C8BE06F}"/>
              </a:ext>
            </a:extLst>
          </p:cNvPr>
          <p:cNvSpPr txBox="1"/>
          <p:nvPr/>
        </p:nvSpPr>
        <p:spPr>
          <a:xfrm>
            <a:off x="2097248" y="1616651"/>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2" name="Immagine 21">
            <a:extLst>
              <a:ext uri="{FF2B5EF4-FFF2-40B4-BE49-F238E27FC236}">
                <a16:creationId xmlns:a16="http://schemas.microsoft.com/office/drawing/2014/main" id="{69EFFB8B-0B80-4476-9B27-521B656CB947}"/>
              </a:ext>
            </a:extLst>
          </p:cNvPr>
          <p:cNvPicPr>
            <a:picLocks noChangeAspect="1"/>
          </p:cNvPicPr>
          <p:nvPr/>
        </p:nvPicPr>
        <p:blipFill>
          <a:blip r:embed="rId2"/>
          <a:stretch>
            <a:fillRect/>
          </a:stretch>
        </p:blipFill>
        <p:spPr>
          <a:xfrm>
            <a:off x="4631266" y="292137"/>
            <a:ext cx="643467" cy="914400"/>
          </a:xfrm>
          <a:prstGeom prst="rect">
            <a:avLst/>
          </a:prstGeom>
        </p:spPr>
      </p:pic>
      <p:sp>
        <p:nvSpPr>
          <p:cNvPr id="23" name="CasellaDiTesto 22">
            <a:extLst>
              <a:ext uri="{FF2B5EF4-FFF2-40B4-BE49-F238E27FC236}">
                <a16:creationId xmlns:a16="http://schemas.microsoft.com/office/drawing/2014/main" id="{373FB153-ADE8-4673-BBF1-BEB2F10979E3}"/>
              </a:ext>
            </a:extLst>
          </p:cNvPr>
          <p:cNvSpPr txBox="1"/>
          <p:nvPr/>
        </p:nvSpPr>
        <p:spPr>
          <a:xfrm>
            <a:off x="755281" y="2106072"/>
            <a:ext cx="8279933" cy="1477328"/>
          </a:xfrm>
          <a:prstGeom prst="rect">
            <a:avLst/>
          </a:prstGeom>
          <a:noFill/>
        </p:spPr>
        <p:txBody>
          <a:bodyPr wrap="square" rtlCol="0">
            <a:spAutoFit/>
          </a:bodyPr>
          <a:lstStyle/>
          <a:p>
            <a:pPr algn="just"/>
            <a:r>
              <a:rPr lang="it-IT" b="0" i="0" dirty="0">
                <a:effectLst/>
                <a:latin typeface="Frutiger Neue W02 Bd"/>
              </a:rPr>
              <a:t>L’Agenda 2030 per lo Sviluppo Sostenibile è un </a:t>
            </a:r>
            <a:r>
              <a:rPr lang="it-IT" b="1" i="0" dirty="0">
                <a:effectLst/>
                <a:latin typeface="Frutiger Neue W02 Bd"/>
              </a:rPr>
              <a:t>programma d’azione per le persone, il pianeta e la prosperità.</a:t>
            </a:r>
          </a:p>
          <a:p>
            <a:pPr algn="just"/>
            <a:endParaRPr lang="it-IT" b="1" dirty="0">
              <a:latin typeface="Frutiger Neue W02 Bd"/>
            </a:endParaRPr>
          </a:p>
          <a:p>
            <a:pPr algn="just"/>
            <a:r>
              <a:rPr lang="it-IT" dirty="0">
                <a:latin typeface="Frutiger Neue W02 Bd"/>
              </a:rPr>
              <a:t>Sottoscritta il 25 settembre 2015 dai governi dei 193 Paesi membri delle Nazioni Unite</a:t>
            </a:r>
            <a:r>
              <a:rPr lang="it-IT" b="1" dirty="0">
                <a:latin typeface="Frutiger Neue W02 Bd"/>
              </a:rPr>
              <a:t>, l’Agenda è costituita da 17 obbiettivi per lo Sviluppo Sostenibile</a:t>
            </a:r>
            <a:endParaRPr lang="it-IT" b="1" dirty="0"/>
          </a:p>
        </p:txBody>
      </p:sp>
      <p:pic>
        <p:nvPicPr>
          <p:cNvPr id="21" name="Picture 412">
            <a:extLst>
              <a:ext uri="{FF2B5EF4-FFF2-40B4-BE49-F238E27FC236}">
                <a16:creationId xmlns:a16="http://schemas.microsoft.com/office/drawing/2014/main" id="{561501EC-0F8D-4994-AD2F-3B9A8A4030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magine 25">
            <a:extLst>
              <a:ext uri="{FF2B5EF4-FFF2-40B4-BE49-F238E27FC236}">
                <a16:creationId xmlns:a16="http://schemas.microsoft.com/office/drawing/2014/main" id="{D814CBC1-780D-46DE-9030-A623C541BC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27" name="Immagine 26">
            <a:extLst>
              <a:ext uri="{FF2B5EF4-FFF2-40B4-BE49-F238E27FC236}">
                <a16:creationId xmlns:a16="http://schemas.microsoft.com/office/drawing/2014/main" id="{C2F982B1-1DC1-4AE9-AAE1-E6F8EB94D3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28" name="Picture 2" descr="Planet Life Economy Foundation">
            <a:extLst>
              <a:ext uri="{FF2B5EF4-FFF2-40B4-BE49-F238E27FC236}">
                <a16:creationId xmlns:a16="http://schemas.microsoft.com/office/drawing/2014/main" id="{40770E4B-CFB6-40DB-8FA3-42386C0A39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a:extLst>
              <a:ext uri="{FF2B5EF4-FFF2-40B4-BE49-F238E27FC236}">
                <a16:creationId xmlns:a16="http://schemas.microsoft.com/office/drawing/2014/main" id="{B10DB96A-ACCB-47FA-8380-48C3F77C07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570EE252-14DE-4F29-8BA3-2CB5B8A85B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a:extLst>
              <a:ext uri="{FF2B5EF4-FFF2-40B4-BE49-F238E27FC236}">
                <a16:creationId xmlns:a16="http://schemas.microsoft.com/office/drawing/2014/main" id="{2B964E23-08B3-4EC9-B2A2-0629A5F25061}"/>
              </a:ext>
            </a:extLst>
          </p:cNvPr>
          <p:cNvSpPr txBox="1"/>
          <p:nvPr/>
        </p:nvSpPr>
        <p:spPr>
          <a:xfrm>
            <a:off x="755281" y="3863371"/>
            <a:ext cx="8279933" cy="1200329"/>
          </a:xfrm>
          <a:prstGeom prst="rect">
            <a:avLst/>
          </a:prstGeom>
          <a:noFill/>
        </p:spPr>
        <p:txBody>
          <a:bodyPr wrap="square" rtlCol="0">
            <a:spAutoFit/>
          </a:bodyPr>
          <a:lstStyle/>
          <a:p>
            <a:pPr algn="just"/>
            <a:r>
              <a:rPr lang="it-IT" b="0" i="0" dirty="0">
                <a:effectLst/>
                <a:latin typeface="Frutiger Neue W02 Bd"/>
              </a:rPr>
              <a:t>I </a:t>
            </a:r>
            <a:r>
              <a:rPr lang="it-IT" b="1" i="0" dirty="0">
                <a:effectLst/>
                <a:latin typeface="Frutiger Neue W02 Bd"/>
              </a:rPr>
              <a:t>17 obiettivi di sviluppo sostenibile </a:t>
            </a:r>
            <a:r>
              <a:rPr lang="it-IT" b="0" i="0" dirty="0">
                <a:effectLst/>
                <a:latin typeface="Frutiger Neue W02 Bd"/>
              </a:rPr>
              <a:t>OSS (</a:t>
            </a:r>
            <a:r>
              <a:rPr lang="it-IT" b="0" i="0" dirty="0" err="1">
                <a:effectLst/>
                <a:latin typeface="Frutiger Neue W02 Bd"/>
              </a:rPr>
              <a:t>Sustainable</a:t>
            </a:r>
            <a:r>
              <a:rPr lang="it-IT" b="0" i="0" dirty="0">
                <a:effectLst/>
                <a:latin typeface="Frutiger Neue W02 Bd"/>
              </a:rPr>
              <a:t> Development Goals </a:t>
            </a:r>
            <a:r>
              <a:rPr lang="it-IT" b="0" i="0" dirty="0" err="1">
                <a:effectLst/>
                <a:latin typeface="Frutiger Neue W02 Bd"/>
              </a:rPr>
              <a:t>SDGs</a:t>
            </a:r>
            <a:r>
              <a:rPr lang="it-IT" b="0" i="0" dirty="0">
                <a:effectLst/>
                <a:latin typeface="Frutiger Neue W02 Bd"/>
              </a:rPr>
              <a:t>) e i 169 sotto-obiettivi ad essi associati costituiscono il nucleo vitale dell’Agenda 2030. Tengono conto in maniera equilibrata delle tre dimensioni dello sviluppo sostenibile, ossia economica, sociale ed ecologica.</a:t>
            </a:r>
            <a:endParaRPr lang="it-IT" b="1" dirty="0"/>
          </a:p>
        </p:txBody>
      </p:sp>
      <p:sp>
        <p:nvSpPr>
          <p:cNvPr id="15" name="CasellaDiTesto 14">
            <a:extLst>
              <a:ext uri="{FF2B5EF4-FFF2-40B4-BE49-F238E27FC236}">
                <a16:creationId xmlns:a16="http://schemas.microsoft.com/office/drawing/2014/main" id="{7A23EB1E-DC7E-4E5D-90E8-19CBD560B1DE}"/>
              </a:ext>
            </a:extLst>
          </p:cNvPr>
          <p:cNvSpPr txBox="1"/>
          <p:nvPr/>
        </p:nvSpPr>
        <p:spPr>
          <a:xfrm>
            <a:off x="3476267" y="5346825"/>
            <a:ext cx="5917485" cy="646331"/>
          </a:xfrm>
          <a:prstGeom prst="rect">
            <a:avLst/>
          </a:prstGeom>
          <a:noFill/>
        </p:spPr>
        <p:txBody>
          <a:bodyPr wrap="square" rtlCol="0">
            <a:spAutoFit/>
          </a:bodyPr>
          <a:lstStyle/>
          <a:p>
            <a:pPr algn="l"/>
            <a:r>
              <a:rPr lang="it-IT" sz="1200" b="1" i="0" dirty="0">
                <a:solidFill>
                  <a:srgbClr val="000000"/>
                </a:solidFill>
                <a:effectLst/>
                <a:latin typeface="Open Sans" panose="020B0606030504020204" pitchFamily="34" charset="0"/>
              </a:rPr>
              <a:t>"</a:t>
            </a:r>
            <a:r>
              <a:rPr lang="it-IT" sz="1200" b="1" i="1" dirty="0">
                <a:solidFill>
                  <a:srgbClr val="000000"/>
                </a:solidFill>
                <a:effectLst/>
                <a:latin typeface="Open Sans" panose="020B0606030504020204" pitchFamily="34" charset="0"/>
              </a:rPr>
              <a:t>È la prima volta che i leader mondiali si impegnano in uno sforzo e in un’azione comune attraverso un’agenda politica così vasta e universale</a:t>
            </a:r>
            <a:r>
              <a:rPr lang="it-IT" sz="1200" b="1" i="0" dirty="0">
                <a:solidFill>
                  <a:srgbClr val="000000"/>
                </a:solidFill>
                <a:effectLst/>
                <a:latin typeface="Open Sans" panose="020B0606030504020204" pitchFamily="34" charset="0"/>
              </a:rPr>
              <a:t>".</a:t>
            </a:r>
          </a:p>
          <a:p>
            <a:pPr algn="r"/>
            <a:r>
              <a:rPr lang="it-IT" sz="1200" b="1" i="0" dirty="0">
                <a:solidFill>
                  <a:srgbClr val="000000"/>
                </a:solidFill>
                <a:effectLst/>
                <a:latin typeface="Open Sans" panose="020B0606030504020204" pitchFamily="34" charset="0"/>
              </a:rPr>
              <a:t>(Onu, Agenda 2030)</a:t>
            </a:r>
          </a:p>
        </p:txBody>
      </p:sp>
    </p:spTree>
    <p:extLst>
      <p:ext uri="{BB962C8B-B14F-4D97-AF65-F5344CB8AC3E}">
        <p14:creationId xmlns:p14="http://schemas.microsoft.com/office/powerpoint/2010/main" val="276105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3CF50FE1-91AC-4150-A929-FB513241CCBE}"/>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8" name="CasellaDiTesto 27">
            <a:extLst>
              <a:ext uri="{FF2B5EF4-FFF2-40B4-BE49-F238E27FC236}">
                <a16:creationId xmlns:a16="http://schemas.microsoft.com/office/drawing/2014/main" id="{09B96E93-9348-4CDC-AA7E-9754EB2D7227}"/>
              </a:ext>
            </a:extLst>
          </p:cNvPr>
          <p:cNvSpPr txBox="1"/>
          <p:nvPr/>
        </p:nvSpPr>
        <p:spPr>
          <a:xfrm>
            <a:off x="2097248" y="953982"/>
            <a:ext cx="5917485" cy="369332"/>
          </a:xfrm>
          <a:prstGeom prst="rect">
            <a:avLst/>
          </a:prstGeom>
          <a:noFill/>
        </p:spPr>
        <p:txBody>
          <a:bodyPr wrap="square" rtlCol="0">
            <a:spAutoFit/>
          </a:bodyPr>
          <a:lstStyle/>
          <a:p>
            <a:pPr algn="ctr"/>
            <a:r>
              <a:rPr lang="it-IT" b="1" dirty="0"/>
              <a:t>Gli obbiettivi dell’ONU per lo sviluppo sostenibile</a:t>
            </a:r>
          </a:p>
        </p:txBody>
      </p:sp>
      <p:sp>
        <p:nvSpPr>
          <p:cNvPr id="29" name="CasellaDiTesto 28">
            <a:extLst>
              <a:ext uri="{FF2B5EF4-FFF2-40B4-BE49-F238E27FC236}">
                <a16:creationId xmlns:a16="http://schemas.microsoft.com/office/drawing/2014/main" id="{355443FB-AA29-4413-97B4-A042A4221509}"/>
              </a:ext>
            </a:extLst>
          </p:cNvPr>
          <p:cNvSpPr txBox="1"/>
          <p:nvPr/>
        </p:nvSpPr>
        <p:spPr>
          <a:xfrm>
            <a:off x="1409351" y="1434617"/>
            <a:ext cx="7248087" cy="2585323"/>
          </a:xfrm>
          <a:prstGeom prst="rect">
            <a:avLst/>
          </a:prstGeom>
          <a:noFill/>
        </p:spPr>
        <p:txBody>
          <a:bodyPr wrap="square" rtlCol="0">
            <a:spAutoFit/>
          </a:bodyPr>
          <a:lstStyle/>
          <a:p>
            <a:pPr algn="ctr"/>
            <a:r>
              <a:rPr lang="it-IT" dirty="0"/>
              <a:t>Le tre dimensioni dello sviluppo sostenibile</a:t>
            </a:r>
          </a:p>
          <a:p>
            <a:pPr algn="ctr"/>
            <a:endParaRPr lang="it-IT" dirty="0"/>
          </a:p>
          <a:p>
            <a:pPr algn="ctr"/>
            <a:r>
              <a:rPr lang="it-IT" dirty="0"/>
              <a:t>• Lo sviluppo sostenibile è definito come uno sviluppo che soddisfa i bisogni del presente senza compromettere la capacità delle future generazioni di soddisfare i propri bisogni. </a:t>
            </a:r>
          </a:p>
          <a:p>
            <a:pPr algn="ctr"/>
            <a:endParaRPr lang="it-IT" dirty="0"/>
          </a:p>
          <a:p>
            <a:pPr algn="ctr"/>
            <a:r>
              <a:rPr lang="it-IT" dirty="0"/>
              <a:t>• Per raggiungere uno sviluppo sostenibile è importante armonizzare tre elementi fondamentali: la crescita </a:t>
            </a:r>
            <a:r>
              <a:rPr lang="it-IT" b="1" dirty="0"/>
              <a:t>economica</a:t>
            </a:r>
            <a:r>
              <a:rPr lang="it-IT" dirty="0"/>
              <a:t>, l’inclusione </a:t>
            </a:r>
            <a:r>
              <a:rPr lang="it-IT" b="1" dirty="0"/>
              <a:t>sociale</a:t>
            </a:r>
            <a:r>
              <a:rPr lang="it-IT" dirty="0"/>
              <a:t> e la tutela dell’</a:t>
            </a:r>
            <a:r>
              <a:rPr lang="it-IT" b="1" dirty="0"/>
              <a:t>ambiente</a:t>
            </a:r>
            <a:r>
              <a:rPr lang="it-IT" dirty="0"/>
              <a:t>.</a:t>
            </a:r>
            <a:endParaRPr lang="it-IT" b="1" dirty="0"/>
          </a:p>
        </p:txBody>
      </p:sp>
      <p:pic>
        <p:nvPicPr>
          <p:cNvPr id="30" name="Picture 2">
            <a:extLst>
              <a:ext uri="{FF2B5EF4-FFF2-40B4-BE49-F238E27FC236}">
                <a16:creationId xmlns:a16="http://schemas.microsoft.com/office/drawing/2014/main" id="{4BE2FE9D-F07E-4BD5-A81A-B740B513FC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9325" y="4178353"/>
            <a:ext cx="2767127" cy="19052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12">
            <a:extLst>
              <a:ext uri="{FF2B5EF4-FFF2-40B4-BE49-F238E27FC236}">
                <a16:creationId xmlns:a16="http://schemas.microsoft.com/office/drawing/2014/main" id="{302859FA-1733-4129-9414-86E88B03A9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magine 22">
            <a:extLst>
              <a:ext uri="{FF2B5EF4-FFF2-40B4-BE49-F238E27FC236}">
                <a16:creationId xmlns:a16="http://schemas.microsoft.com/office/drawing/2014/main" id="{8AE0ED0D-DFA9-4B79-A003-6F6DB722E0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24" name="Immagine 23">
            <a:extLst>
              <a:ext uri="{FF2B5EF4-FFF2-40B4-BE49-F238E27FC236}">
                <a16:creationId xmlns:a16="http://schemas.microsoft.com/office/drawing/2014/main" id="{7F54CAAE-3AE5-4D62-A195-B39399A95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25" name="Picture 2" descr="Planet Life Economy Foundation">
            <a:extLst>
              <a:ext uri="{FF2B5EF4-FFF2-40B4-BE49-F238E27FC236}">
                <a16:creationId xmlns:a16="http://schemas.microsoft.com/office/drawing/2014/main" id="{27C4CBE4-3BBA-4D98-A755-2D6BAA74BF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C700F4F5-75B3-48A8-A1D4-3838E0044D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D0EAD6B3-C674-4CF3-A852-CF5F6637E3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35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62EF7CD0-C05C-407E-AE27-A64CFCA59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77" y="169259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E1C8C8C3-5164-4070-8B81-F7CF95F36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655" y="169259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F8748E12-B2EC-466B-8390-23EF353AE4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7634" y="169259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245ECA6-83D8-449E-ADF6-B3BFC907F3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931" y="1692595"/>
            <a:ext cx="1800225" cy="1800225"/>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C36FF74C-77F4-4179-8A02-23A9FECD6AEB}"/>
              </a:ext>
            </a:extLst>
          </p:cNvPr>
          <p:cNvSpPr txBox="1"/>
          <p:nvPr/>
        </p:nvSpPr>
        <p:spPr>
          <a:xfrm>
            <a:off x="465676" y="3660623"/>
            <a:ext cx="1800226" cy="738664"/>
          </a:xfrm>
          <a:prstGeom prst="rect">
            <a:avLst/>
          </a:prstGeom>
          <a:noFill/>
        </p:spPr>
        <p:txBody>
          <a:bodyPr wrap="square" rtlCol="0">
            <a:spAutoFit/>
          </a:bodyPr>
          <a:lstStyle/>
          <a:p>
            <a:pPr algn="ctr"/>
            <a:r>
              <a:rPr lang="it-IT" sz="1400" b="1" dirty="0"/>
              <a:t>Sradicare la povertà in tutte le sue forme ovunque nel mondo</a:t>
            </a:r>
          </a:p>
        </p:txBody>
      </p:sp>
      <p:sp>
        <p:nvSpPr>
          <p:cNvPr id="23" name="CasellaDiTesto 22">
            <a:extLst>
              <a:ext uri="{FF2B5EF4-FFF2-40B4-BE49-F238E27FC236}">
                <a16:creationId xmlns:a16="http://schemas.microsoft.com/office/drawing/2014/main" id="{144EF7A9-5A70-4EA5-B66C-6EDAA3D8420F}"/>
              </a:ext>
            </a:extLst>
          </p:cNvPr>
          <p:cNvSpPr txBox="1"/>
          <p:nvPr/>
        </p:nvSpPr>
        <p:spPr>
          <a:xfrm>
            <a:off x="2782988" y="3660623"/>
            <a:ext cx="1800226" cy="1815882"/>
          </a:xfrm>
          <a:prstGeom prst="rect">
            <a:avLst/>
          </a:prstGeom>
          <a:noFill/>
        </p:spPr>
        <p:txBody>
          <a:bodyPr wrap="square" rtlCol="0">
            <a:spAutoFit/>
          </a:bodyPr>
          <a:lstStyle/>
          <a:p>
            <a:pPr algn="ctr"/>
            <a:r>
              <a:rPr lang="it-IT" sz="1400" b="1" dirty="0"/>
              <a:t>Porre fine alla fame, raggiungere la sicurezza alimentare, migliorare l’alimentazione e promuovere l’agricoltura sostenibile</a:t>
            </a:r>
          </a:p>
        </p:txBody>
      </p:sp>
      <p:sp>
        <p:nvSpPr>
          <p:cNvPr id="24" name="CasellaDiTesto 23">
            <a:extLst>
              <a:ext uri="{FF2B5EF4-FFF2-40B4-BE49-F238E27FC236}">
                <a16:creationId xmlns:a16="http://schemas.microsoft.com/office/drawing/2014/main" id="{D48A4D38-32A4-4DAD-AA76-AEDC6C151A96}"/>
              </a:ext>
            </a:extLst>
          </p:cNvPr>
          <p:cNvSpPr txBox="1"/>
          <p:nvPr/>
        </p:nvSpPr>
        <p:spPr>
          <a:xfrm>
            <a:off x="5100300" y="3660623"/>
            <a:ext cx="1800226" cy="954107"/>
          </a:xfrm>
          <a:prstGeom prst="rect">
            <a:avLst/>
          </a:prstGeom>
          <a:noFill/>
        </p:spPr>
        <p:txBody>
          <a:bodyPr wrap="square" rtlCol="0">
            <a:spAutoFit/>
          </a:bodyPr>
          <a:lstStyle/>
          <a:p>
            <a:pPr algn="ctr"/>
            <a:r>
              <a:rPr lang="it-IT" sz="1400" b="1" dirty="0"/>
              <a:t>Garantire una vita sana e promuovere il benessere di tutti a tutte le età</a:t>
            </a:r>
          </a:p>
        </p:txBody>
      </p:sp>
      <p:sp>
        <p:nvSpPr>
          <p:cNvPr id="25" name="CasellaDiTesto 24">
            <a:extLst>
              <a:ext uri="{FF2B5EF4-FFF2-40B4-BE49-F238E27FC236}">
                <a16:creationId xmlns:a16="http://schemas.microsoft.com/office/drawing/2014/main" id="{D6E86021-014D-4286-9344-CA283BAC9B59}"/>
              </a:ext>
            </a:extLst>
          </p:cNvPr>
          <p:cNvSpPr txBox="1"/>
          <p:nvPr/>
        </p:nvSpPr>
        <p:spPr>
          <a:xfrm>
            <a:off x="7525931" y="3676653"/>
            <a:ext cx="1800226" cy="1600438"/>
          </a:xfrm>
          <a:prstGeom prst="rect">
            <a:avLst/>
          </a:prstGeom>
          <a:noFill/>
        </p:spPr>
        <p:txBody>
          <a:bodyPr wrap="square" rtlCol="0">
            <a:spAutoFit/>
          </a:bodyPr>
          <a:lstStyle/>
          <a:p>
            <a:pPr algn="ctr"/>
            <a:r>
              <a:rPr lang="it-IT" sz="1400" b="1" dirty="0"/>
              <a:t>Garantire un’istruzione di qualità inclusiva ed equa e promuovere opportunità di apprendimento continuo per tutti</a:t>
            </a:r>
          </a:p>
        </p:txBody>
      </p:sp>
      <p:sp>
        <p:nvSpPr>
          <p:cNvPr id="26" name="CasellaDiTesto 25">
            <a:extLst>
              <a:ext uri="{FF2B5EF4-FFF2-40B4-BE49-F238E27FC236}">
                <a16:creationId xmlns:a16="http://schemas.microsoft.com/office/drawing/2014/main" id="{3CF50FE1-91AC-4150-A929-FB513241CCBE}"/>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8" name="CasellaDiTesto 27">
            <a:extLst>
              <a:ext uri="{FF2B5EF4-FFF2-40B4-BE49-F238E27FC236}">
                <a16:creationId xmlns:a16="http://schemas.microsoft.com/office/drawing/2014/main" id="{09B96E93-9348-4CDC-AA7E-9754EB2D7227}"/>
              </a:ext>
            </a:extLst>
          </p:cNvPr>
          <p:cNvSpPr txBox="1"/>
          <p:nvPr/>
        </p:nvSpPr>
        <p:spPr>
          <a:xfrm>
            <a:off x="2097248" y="953982"/>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9" name="Picture 412">
            <a:extLst>
              <a:ext uri="{FF2B5EF4-FFF2-40B4-BE49-F238E27FC236}">
                <a16:creationId xmlns:a16="http://schemas.microsoft.com/office/drawing/2014/main" id="{EF6E6D7E-E2CD-4527-952E-5726FE8FEDD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a:extLst>
              <a:ext uri="{FF2B5EF4-FFF2-40B4-BE49-F238E27FC236}">
                <a16:creationId xmlns:a16="http://schemas.microsoft.com/office/drawing/2014/main" id="{CFB6D574-2707-4307-BEAF-7C21871E34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1" name="Immagine 30">
            <a:extLst>
              <a:ext uri="{FF2B5EF4-FFF2-40B4-BE49-F238E27FC236}">
                <a16:creationId xmlns:a16="http://schemas.microsoft.com/office/drawing/2014/main" id="{D606AF78-D410-4F4E-80C9-E9FBCA6612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2" name="Picture 2" descr="Planet Life Economy Foundation">
            <a:extLst>
              <a:ext uri="{FF2B5EF4-FFF2-40B4-BE49-F238E27FC236}">
                <a16:creationId xmlns:a16="http://schemas.microsoft.com/office/drawing/2014/main" id="{31488153-A4D3-48EC-BA68-A3C812A6C3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7EA91379-1D42-46F3-A5D3-4997BAE440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AB659860-4A7E-46F0-9D4D-C0C24B05162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04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7245ECA6-83D8-449E-ADF6-B3BFC907F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46" y="505976"/>
            <a:ext cx="1223352" cy="1223352"/>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3CF50FE1-91AC-4150-A929-FB513241CCBE}"/>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8" name="CasellaDiTesto 27">
            <a:extLst>
              <a:ext uri="{FF2B5EF4-FFF2-40B4-BE49-F238E27FC236}">
                <a16:creationId xmlns:a16="http://schemas.microsoft.com/office/drawing/2014/main" id="{09B96E93-9348-4CDC-AA7E-9754EB2D7227}"/>
              </a:ext>
            </a:extLst>
          </p:cNvPr>
          <p:cNvSpPr txBox="1"/>
          <p:nvPr/>
        </p:nvSpPr>
        <p:spPr>
          <a:xfrm>
            <a:off x="2097248" y="492317"/>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9" name="Picture 412">
            <a:extLst>
              <a:ext uri="{FF2B5EF4-FFF2-40B4-BE49-F238E27FC236}">
                <a16:creationId xmlns:a16="http://schemas.microsoft.com/office/drawing/2014/main" id="{EF6E6D7E-E2CD-4527-952E-5726FE8FED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a:extLst>
              <a:ext uri="{FF2B5EF4-FFF2-40B4-BE49-F238E27FC236}">
                <a16:creationId xmlns:a16="http://schemas.microsoft.com/office/drawing/2014/main" id="{CFB6D574-2707-4307-BEAF-7C21871E34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1" name="Immagine 30">
            <a:extLst>
              <a:ext uri="{FF2B5EF4-FFF2-40B4-BE49-F238E27FC236}">
                <a16:creationId xmlns:a16="http://schemas.microsoft.com/office/drawing/2014/main" id="{D606AF78-D410-4F4E-80C9-E9FBCA6612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2" name="Picture 2" descr="Planet Life Economy Foundation">
            <a:extLst>
              <a:ext uri="{FF2B5EF4-FFF2-40B4-BE49-F238E27FC236}">
                <a16:creationId xmlns:a16="http://schemas.microsoft.com/office/drawing/2014/main" id="{31488153-A4D3-48EC-BA68-A3C812A6C3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7EA91379-1D42-46F3-A5D3-4997BAE44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AB659860-4A7E-46F0-9D4D-C0C24B05162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214CBAD2-E801-4D79-96B1-A6A1158C85DD}"/>
              </a:ext>
            </a:extLst>
          </p:cNvPr>
          <p:cNvSpPr txBox="1"/>
          <p:nvPr/>
        </p:nvSpPr>
        <p:spPr>
          <a:xfrm>
            <a:off x="2097248" y="1103993"/>
            <a:ext cx="5917485" cy="646331"/>
          </a:xfrm>
          <a:prstGeom prst="rect">
            <a:avLst/>
          </a:prstGeom>
          <a:noFill/>
        </p:spPr>
        <p:txBody>
          <a:bodyPr wrap="square" rtlCol="0">
            <a:spAutoFit/>
          </a:bodyPr>
          <a:lstStyle/>
          <a:p>
            <a:pPr algn="ctr"/>
            <a:r>
              <a:rPr lang="it-IT" b="1" dirty="0"/>
              <a:t>Istruzione di qualità:</a:t>
            </a:r>
          </a:p>
          <a:p>
            <a:pPr algn="ctr"/>
            <a:r>
              <a:rPr lang="it-IT" b="1" dirty="0"/>
              <a:t>Target e Strumenti di attuazione</a:t>
            </a:r>
          </a:p>
        </p:txBody>
      </p:sp>
      <p:sp>
        <p:nvSpPr>
          <p:cNvPr id="21" name="CasellaDiTesto 20">
            <a:extLst>
              <a:ext uri="{FF2B5EF4-FFF2-40B4-BE49-F238E27FC236}">
                <a16:creationId xmlns:a16="http://schemas.microsoft.com/office/drawing/2014/main" id="{78E3FFF9-31B3-4D0A-ABBD-F0ECFC7893F3}"/>
              </a:ext>
            </a:extLst>
          </p:cNvPr>
          <p:cNvSpPr txBox="1"/>
          <p:nvPr/>
        </p:nvSpPr>
        <p:spPr>
          <a:xfrm>
            <a:off x="261421" y="1883426"/>
            <a:ext cx="4454186" cy="4324261"/>
          </a:xfrm>
          <a:prstGeom prst="rect">
            <a:avLst/>
          </a:prstGeom>
          <a:noFill/>
        </p:spPr>
        <p:txBody>
          <a:bodyPr wrap="square" rtlCol="0">
            <a:spAutoFit/>
          </a:bodyPr>
          <a:lstStyle/>
          <a:p>
            <a:r>
              <a:rPr lang="it-IT" sz="1100" b="1" dirty="0"/>
              <a:t>4.1</a:t>
            </a:r>
            <a:r>
              <a:rPr lang="it-IT" sz="1100" dirty="0"/>
              <a:t> Entro il 2030, assicurarsi che tutti i ragazzi e le ragazze completino una istruzione primaria e secondaria libera, equa e di qualità che porti a rilevanti ed efficaci risultati di apprendimento </a:t>
            </a:r>
          </a:p>
          <a:p>
            <a:endParaRPr lang="it-IT" sz="1100" dirty="0"/>
          </a:p>
          <a:p>
            <a:r>
              <a:rPr lang="it-IT" sz="1100" b="1" dirty="0"/>
              <a:t>4.2</a:t>
            </a:r>
            <a:r>
              <a:rPr lang="it-IT" sz="1100" dirty="0"/>
              <a:t> Entro il 2030, assicurarsi che tutte le ragazze e i ragazzi abbiano accesso a uno sviluppo infantile precoce di qualità, alle cure necessarie e all'accesso alla scuola dell'infanzia, in modo che siano pronti per l'istruzione primaria </a:t>
            </a:r>
          </a:p>
          <a:p>
            <a:endParaRPr lang="it-IT" sz="1100" dirty="0"/>
          </a:p>
          <a:p>
            <a:r>
              <a:rPr lang="it-IT" sz="1100" b="1" dirty="0"/>
              <a:t>4.3</a:t>
            </a:r>
            <a:r>
              <a:rPr lang="it-IT" sz="1100" dirty="0"/>
              <a:t> Entro il 2030, garantire la parità di accesso per tutte le donne e gli uomini ad una istruzione a costi accessibili e di qualità tecnica, ad una istruzione professionale e di terzo livello, compresa l'Università </a:t>
            </a:r>
          </a:p>
          <a:p>
            <a:endParaRPr lang="it-IT" sz="1100" dirty="0"/>
          </a:p>
          <a:p>
            <a:r>
              <a:rPr lang="it-IT" sz="1100" b="1" dirty="0"/>
              <a:t>4.4</a:t>
            </a:r>
            <a:r>
              <a:rPr lang="it-IT" sz="1100" dirty="0"/>
              <a:t> Entro il 2030, aumentare sostanzialmente il numero di giovani e adulti che abbiano le competenze necessarie, incluse le competenze tecniche e professionali, per l'occupazione, per lavori dignitosi e per la capacità imprenditoriale</a:t>
            </a:r>
          </a:p>
          <a:p>
            <a:endParaRPr lang="it-IT" sz="1100" dirty="0"/>
          </a:p>
          <a:p>
            <a:r>
              <a:rPr lang="it-IT" sz="1100" b="1" dirty="0"/>
              <a:t>4.5</a:t>
            </a:r>
            <a:r>
              <a:rPr lang="it-IT" sz="1100" dirty="0"/>
              <a:t> Entro il 2030, eliminare le disparità di genere nell'istruzione e garantire la parità di accesso a tutti i livelli di istruzione e formazione professionale per i più vulnerabili, comprese le persone con disabilità, le popolazioni indigene e i bambini in situazioni vulnerabili </a:t>
            </a:r>
          </a:p>
          <a:p>
            <a:endParaRPr lang="it-IT" sz="1100" dirty="0"/>
          </a:p>
          <a:p>
            <a:r>
              <a:rPr lang="it-IT" sz="1100" b="1" dirty="0"/>
              <a:t>4.6</a:t>
            </a:r>
            <a:r>
              <a:rPr lang="it-IT" sz="1100" dirty="0"/>
              <a:t> Entro il 2030, assicurarsi che tutti i giovani e una parte sostanziale di adulti, uomini e donne, raggiungano l’alfabetizzazione e l’abilità di calcolo </a:t>
            </a:r>
          </a:p>
        </p:txBody>
      </p:sp>
      <p:sp>
        <p:nvSpPr>
          <p:cNvPr id="27" name="CasellaDiTesto 26">
            <a:extLst>
              <a:ext uri="{FF2B5EF4-FFF2-40B4-BE49-F238E27FC236}">
                <a16:creationId xmlns:a16="http://schemas.microsoft.com/office/drawing/2014/main" id="{C4DE0876-DEF0-4171-828C-ACAF5DE672B6}"/>
              </a:ext>
            </a:extLst>
          </p:cNvPr>
          <p:cNvSpPr txBox="1"/>
          <p:nvPr/>
        </p:nvSpPr>
        <p:spPr>
          <a:xfrm>
            <a:off x="5282240" y="1883426"/>
            <a:ext cx="4454186" cy="4154984"/>
          </a:xfrm>
          <a:prstGeom prst="rect">
            <a:avLst/>
          </a:prstGeom>
          <a:noFill/>
        </p:spPr>
        <p:txBody>
          <a:bodyPr wrap="square" rtlCol="0">
            <a:spAutoFit/>
          </a:bodyPr>
          <a:lstStyle/>
          <a:p>
            <a:r>
              <a:rPr lang="it-IT" sz="1100" b="1" dirty="0"/>
              <a:t>4.7</a:t>
            </a:r>
            <a:r>
              <a:rPr lang="it-IT" sz="1100" dirty="0"/>
              <a:t> Entro il 2030, assicurarsi che tutti gli studenti acquisiscano le conoscenze e le competenze necessarie per promuovere lo sviluppo sostenibile attraverso, tra l’altro, l'educazione per lo sviluppo sostenibile e stili di vita sostenibili, i diritti umani, l'uguaglianza di genere, la promozione di una cultura di pace e di non violenza, la cittadinanza globale e la valorizzazione della diversità culturale e del contributo della cultura allo sviluppo sostenibile</a:t>
            </a:r>
          </a:p>
          <a:p>
            <a:endParaRPr lang="it-IT" sz="1100" dirty="0"/>
          </a:p>
          <a:p>
            <a:r>
              <a:rPr lang="it-IT" sz="1100" b="1" dirty="0"/>
              <a:t>4.a </a:t>
            </a:r>
            <a:r>
              <a:rPr lang="it-IT" sz="1100" dirty="0"/>
              <a:t>Costruire e adeguare le strutture scolastiche in modo che siano adatte alle esigenze dei bambini, alla disabilità e alle differenze di genere e fornire ambienti di apprendimento sicuri, non violenti, inclusivi ed efficaci per tutti</a:t>
            </a:r>
          </a:p>
          <a:p>
            <a:endParaRPr lang="it-IT" sz="1100" dirty="0"/>
          </a:p>
          <a:p>
            <a:r>
              <a:rPr lang="it-IT" sz="1100" b="1" dirty="0"/>
              <a:t>4.b </a:t>
            </a:r>
            <a:r>
              <a:rPr lang="it-IT" sz="1100" dirty="0"/>
              <a:t>Entro il 2020, espandere sostanzialmente a livello globale il numero di borse di studio a disposizione dei paesi in via di sviluppo, in particolare dei paesi meno sviluppati, dei piccoli Stati insulari in via di sviluppo e dei paesi africani, per l'iscrizione all'istruzione superiore, comprendendo programmi per la formazione professionale e della tecnologia dell'informazione e della comunicazione, tecnici, ingegneristici e scientifici, nei paesi sviluppati e in altri paesi in via di sviluppo</a:t>
            </a:r>
          </a:p>
          <a:p>
            <a:endParaRPr lang="it-IT" sz="1100" dirty="0"/>
          </a:p>
          <a:p>
            <a:r>
              <a:rPr lang="it-IT" sz="1100" b="1" dirty="0"/>
              <a:t>4.c </a:t>
            </a:r>
            <a:r>
              <a:rPr lang="it-IT" sz="1100" dirty="0"/>
              <a:t>Entro il 2030, aumentare notevolmente l'offerta di insegnanti qualificati, anche attraverso la cooperazione internazionale per la formazione degli insegnanti nei paesi in via di sviluppo, in particolare nei paesi meno sviluppati e nei piccoli Stati insulari in via di sviluppo</a:t>
            </a:r>
          </a:p>
        </p:txBody>
      </p:sp>
    </p:spTree>
    <p:extLst>
      <p:ext uri="{BB962C8B-B14F-4D97-AF65-F5344CB8AC3E}">
        <p14:creationId xmlns:p14="http://schemas.microsoft.com/office/powerpoint/2010/main" val="127006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a:extLst>
              <a:ext uri="{FF2B5EF4-FFF2-40B4-BE49-F238E27FC236}">
                <a16:creationId xmlns:a16="http://schemas.microsoft.com/office/drawing/2014/main" id="{C36FF74C-77F4-4179-8A02-23A9FECD6AEB}"/>
              </a:ext>
            </a:extLst>
          </p:cNvPr>
          <p:cNvSpPr txBox="1"/>
          <p:nvPr/>
        </p:nvSpPr>
        <p:spPr>
          <a:xfrm>
            <a:off x="465676" y="3660623"/>
            <a:ext cx="1800226" cy="1384995"/>
          </a:xfrm>
          <a:prstGeom prst="rect">
            <a:avLst/>
          </a:prstGeom>
          <a:noFill/>
        </p:spPr>
        <p:txBody>
          <a:bodyPr wrap="square" rtlCol="0">
            <a:spAutoFit/>
          </a:bodyPr>
          <a:lstStyle/>
          <a:p>
            <a:pPr algn="ctr"/>
            <a:r>
              <a:rPr lang="it-IT" sz="1400" b="1" dirty="0"/>
              <a:t>Raggiungere l’uguaglianza di genere e l’autodeterminazione di tutte le donne e ragazze</a:t>
            </a:r>
          </a:p>
        </p:txBody>
      </p:sp>
      <p:sp>
        <p:nvSpPr>
          <p:cNvPr id="23" name="CasellaDiTesto 22">
            <a:extLst>
              <a:ext uri="{FF2B5EF4-FFF2-40B4-BE49-F238E27FC236}">
                <a16:creationId xmlns:a16="http://schemas.microsoft.com/office/drawing/2014/main" id="{144EF7A9-5A70-4EA5-B66C-6EDAA3D8420F}"/>
              </a:ext>
            </a:extLst>
          </p:cNvPr>
          <p:cNvSpPr txBox="1"/>
          <p:nvPr/>
        </p:nvSpPr>
        <p:spPr>
          <a:xfrm>
            <a:off x="2782988" y="3660623"/>
            <a:ext cx="1800226" cy="1169551"/>
          </a:xfrm>
          <a:prstGeom prst="rect">
            <a:avLst/>
          </a:prstGeom>
          <a:noFill/>
        </p:spPr>
        <p:txBody>
          <a:bodyPr wrap="square" rtlCol="0">
            <a:spAutoFit/>
          </a:bodyPr>
          <a:lstStyle/>
          <a:p>
            <a:pPr algn="ctr"/>
            <a:r>
              <a:rPr lang="it-IT" sz="1400" b="1" dirty="0"/>
              <a:t>Garantire la disponibilità e la gestione sostenibile di acqua e servizi igienici per tutti</a:t>
            </a:r>
          </a:p>
        </p:txBody>
      </p:sp>
      <p:sp>
        <p:nvSpPr>
          <p:cNvPr id="24" name="CasellaDiTesto 23">
            <a:extLst>
              <a:ext uri="{FF2B5EF4-FFF2-40B4-BE49-F238E27FC236}">
                <a16:creationId xmlns:a16="http://schemas.microsoft.com/office/drawing/2014/main" id="{D48A4D38-32A4-4DAD-AA76-AEDC6C151A96}"/>
              </a:ext>
            </a:extLst>
          </p:cNvPr>
          <p:cNvSpPr txBox="1"/>
          <p:nvPr/>
        </p:nvSpPr>
        <p:spPr>
          <a:xfrm>
            <a:off x="5100300" y="3660623"/>
            <a:ext cx="1800226" cy="1169551"/>
          </a:xfrm>
          <a:prstGeom prst="rect">
            <a:avLst/>
          </a:prstGeom>
          <a:noFill/>
        </p:spPr>
        <p:txBody>
          <a:bodyPr wrap="square" rtlCol="0">
            <a:spAutoFit/>
          </a:bodyPr>
          <a:lstStyle/>
          <a:p>
            <a:pPr algn="ctr"/>
            <a:r>
              <a:rPr lang="it-IT" sz="1400" b="1" dirty="0"/>
              <a:t>Garantire l’accesso all’energia a prezzo accessibile, affidabile, sostenibile e moderna per tutti</a:t>
            </a:r>
          </a:p>
        </p:txBody>
      </p:sp>
      <p:sp>
        <p:nvSpPr>
          <p:cNvPr id="25" name="CasellaDiTesto 24">
            <a:extLst>
              <a:ext uri="{FF2B5EF4-FFF2-40B4-BE49-F238E27FC236}">
                <a16:creationId xmlns:a16="http://schemas.microsoft.com/office/drawing/2014/main" id="{D6E86021-014D-4286-9344-CA283BAC9B59}"/>
              </a:ext>
            </a:extLst>
          </p:cNvPr>
          <p:cNvSpPr txBox="1"/>
          <p:nvPr/>
        </p:nvSpPr>
        <p:spPr>
          <a:xfrm>
            <a:off x="7525931" y="3676653"/>
            <a:ext cx="1800226" cy="1815882"/>
          </a:xfrm>
          <a:prstGeom prst="rect">
            <a:avLst/>
          </a:prstGeom>
          <a:noFill/>
        </p:spPr>
        <p:txBody>
          <a:bodyPr wrap="square" rtlCol="0">
            <a:spAutoFit/>
          </a:bodyPr>
          <a:lstStyle/>
          <a:p>
            <a:pPr algn="ctr"/>
            <a:r>
              <a:rPr lang="it-IT" sz="1400" b="1" dirty="0"/>
              <a:t>Costruire un’infrastruttura resiliente, promuovere l’industrializzazione inclusiva e sostenibile e sostenere l’innovazione</a:t>
            </a:r>
          </a:p>
        </p:txBody>
      </p:sp>
      <p:pic>
        <p:nvPicPr>
          <p:cNvPr id="4098" name="Picture 2">
            <a:extLst>
              <a:ext uri="{FF2B5EF4-FFF2-40B4-BE49-F238E27FC236}">
                <a16:creationId xmlns:a16="http://schemas.microsoft.com/office/drawing/2014/main" id="{BA5F3543-EB1F-4E4F-B18B-1B5A96FC7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218" y="169259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279882C-6A3C-42D2-B197-92EF403D2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426" y="1689206"/>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DC907959-E8CE-4B0B-977E-0C9165413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705" y="1704246"/>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E10C989-BCEE-41CF-AF5A-A53F3EACDD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931" y="1699456"/>
            <a:ext cx="1800225" cy="1800225"/>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a:extLst>
              <a:ext uri="{FF2B5EF4-FFF2-40B4-BE49-F238E27FC236}">
                <a16:creationId xmlns:a16="http://schemas.microsoft.com/office/drawing/2014/main" id="{9AFCA94D-C58C-4EA5-97EC-EDA69BADACA1}"/>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9" name="CasellaDiTesto 28">
            <a:extLst>
              <a:ext uri="{FF2B5EF4-FFF2-40B4-BE49-F238E27FC236}">
                <a16:creationId xmlns:a16="http://schemas.microsoft.com/office/drawing/2014/main" id="{D2ADCAEE-C353-40C7-9512-13226DC12B07}"/>
              </a:ext>
            </a:extLst>
          </p:cNvPr>
          <p:cNvSpPr txBox="1"/>
          <p:nvPr/>
        </p:nvSpPr>
        <p:spPr>
          <a:xfrm>
            <a:off x="2097248" y="953982"/>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6" name="Picture 412">
            <a:extLst>
              <a:ext uri="{FF2B5EF4-FFF2-40B4-BE49-F238E27FC236}">
                <a16:creationId xmlns:a16="http://schemas.microsoft.com/office/drawing/2014/main" id="{3CF87D74-1F0A-4DAF-A55A-E82C7D8C1C8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a:extLst>
              <a:ext uri="{FF2B5EF4-FFF2-40B4-BE49-F238E27FC236}">
                <a16:creationId xmlns:a16="http://schemas.microsoft.com/office/drawing/2014/main" id="{092824AB-C472-48EA-AF0E-A99B151BE1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1" name="Immagine 30">
            <a:extLst>
              <a:ext uri="{FF2B5EF4-FFF2-40B4-BE49-F238E27FC236}">
                <a16:creationId xmlns:a16="http://schemas.microsoft.com/office/drawing/2014/main" id="{DE359351-90F7-4C37-BCAF-4460496BA4F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2" name="Picture 2" descr="Planet Life Economy Foundation">
            <a:extLst>
              <a:ext uri="{FF2B5EF4-FFF2-40B4-BE49-F238E27FC236}">
                <a16:creationId xmlns:a16="http://schemas.microsoft.com/office/drawing/2014/main" id="{8059FEFC-D9BA-4641-8E88-C825A612A1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234960AE-8DDF-404C-83DF-8B3440D52C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E83121BB-A67B-4896-AFFB-CB0E9CFC968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3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3CF50FE1-91AC-4150-A929-FB513241CCBE}"/>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8" name="CasellaDiTesto 27">
            <a:extLst>
              <a:ext uri="{FF2B5EF4-FFF2-40B4-BE49-F238E27FC236}">
                <a16:creationId xmlns:a16="http://schemas.microsoft.com/office/drawing/2014/main" id="{09B96E93-9348-4CDC-AA7E-9754EB2D7227}"/>
              </a:ext>
            </a:extLst>
          </p:cNvPr>
          <p:cNvSpPr txBox="1"/>
          <p:nvPr/>
        </p:nvSpPr>
        <p:spPr>
          <a:xfrm>
            <a:off x="2097248" y="492317"/>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9" name="Picture 412">
            <a:extLst>
              <a:ext uri="{FF2B5EF4-FFF2-40B4-BE49-F238E27FC236}">
                <a16:creationId xmlns:a16="http://schemas.microsoft.com/office/drawing/2014/main" id="{EF6E6D7E-E2CD-4527-952E-5726FE8FED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a:extLst>
              <a:ext uri="{FF2B5EF4-FFF2-40B4-BE49-F238E27FC236}">
                <a16:creationId xmlns:a16="http://schemas.microsoft.com/office/drawing/2014/main" id="{CFB6D574-2707-4307-BEAF-7C21871E34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1" name="Immagine 30">
            <a:extLst>
              <a:ext uri="{FF2B5EF4-FFF2-40B4-BE49-F238E27FC236}">
                <a16:creationId xmlns:a16="http://schemas.microsoft.com/office/drawing/2014/main" id="{D606AF78-D410-4F4E-80C9-E9FBCA661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2" name="Picture 2" descr="Planet Life Economy Foundation">
            <a:extLst>
              <a:ext uri="{FF2B5EF4-FFF2-40B4-BE49-F238E27FC236}">
                <a16:creationId xmlns:a16="http://schemas.microsoft.com/office/drawing/2014/main" id="{31488153-A4D3-48EC-BA68-A3C812A6C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7EA91379-1D42-46F3-A5D3-4997BAE440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AB659860-4A7E-46F0-9D4D-C0C24B0516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214CBAD2-E801-4D79-96B1-A6A1158C85DD}"/>
              </a:ext>
            </a:extLst>
          </p:cNvPr>
          <p:cNvSpPr txBox="1"/>
          <p:nvPr/>
        </p:nvSpPr>
        <p:spPr>
          <a:xfrm>
            <a:off x="2097248" y="860712"/>
            <a:ext cx="5917485" cy="923330"/>
          </a:xfrm>
          <a:prstGeom prst="rect">
            <a:avLst/>
          </a:prstGeom>
          <a:noFill/>
        </p:spPr>
        <p:txBody>
          <a:bodyPr wrap="square" rtlCol="0">
            <a:spAutoFit/>
          </a:bodyPr>
          <a:lstStyle/>
          <a:p>
            <a:pPr algn="ctr"/>
            <a:r>
              <a:rPr lang="it-IT" b="1" dirty="0"/>
              <a:t>Parità di genere:</a:t>
            </a:r>
          </a:p>
          <a:p>
            <a:pPr algn="ctr"/>
            <a:r>
              <a:rPr lang="it-IT" b="1" dirty="0"/>
              <a:t>Raggiungere l’uguaglianza di genere e l’empowerment di tutte le donne e ragazze</a:t>
            </a:r>
          </a:p>
        </p:txBody>
      </p:sp>
      <p:sp>
        <p:nvSpPr>
          <p:cNvPr id="21" name="CasellaDiTesto 20">
            <a:extLst>
              <a:ext uri="{FF2B5EF4-FFF2-40B4-BE49-F238E27FC236}">
                <a16:creationId xmlns:a16="http://schemas.microsoft.com/office/drawing/2014/main" id="{78E3FFF9-31B3-4D0A-ABBD-F0ECFC7893F3}"/>
              </a:ext>
            </a:extLst>
          </p:cNvPr>
          <p:cNvSpPr txBox="1"/>
          <p:nvPr/>
        </p:nvSpPr>
        <p:spPr>
          <a:xfrm>
            <a:off x="261421" y="1883426"/>
            <a:ext cx="4454186" cy="4154984"/>
          </a:xfrm>
          <a:prstGeom prst="rect">
            <a:avLst/>
          </a:prstGeom>
          <a:noFill/>
        </p:spPr>
        <p:txBody>
          <a:bodyPr wrap="square" rtlCol="0">
            <a:spAutoFit/>
          </a:bodyPr>
          <a:lstStyle/>
          <a:p>
            <a:r>
              <a:rPr lang="it-IT" sz="1100" b="1" dirty="0"/>
              <a:t>5.1</a:t>
            </a:r>
            <a:r>
              <a:rPr lang="it-IT" sz="1100" dirty="0"/>
              <a:t> Porre fine a ogni forma di discriminazione nei confronti di tutte le donne, bambine e ragazze in ogni parte del mondo</a:t>
            </a:r>
          </a:p>
          <a:p>
            <a:endParaRPr lang="it-IT" sz="1100" dirty="0"/>
          </a:p>
          <a:p>
            <a:r>
              <a:rPr lang="it-IT" sz="1100" b="1" dirty="0"/>
              <a:t>5.2</a:t>
            </a:r>
            <a:r>
              <a:rPr lang="it-IT" sz="1100" dirty="0"/>
              <a:t>  Eliminare ogni forma di violenza contro tutte le donne, bambine e ragazze nella sfera pubblica e privata, incluso il traffico a fini di prostituzione, lo sfruttamento sessuale e altri tipi di sfruttamento</a:t>
            </a:r>
          </a:p>
          <a:p>
            <a:endParaRPr lang="it-IT" sz="1100" dirty="0"/>
          </a:p>
          <a:p>
            <a:r>
              <a:rPr lang="it-IT" sz="1100" b="1" dirty="0"/>
              <a:t>5.3</a:t>
            </a:r>
            <a:r>
              <a:rPr lang="it-IT" sz="1100" dirty="0"/>
              <a:t> Eliminare tutte le pratiche nocive, come il matrimonio delle bambine, forzato e combinato, e le mutilazioni dei genitali femminili</a:t>
            </a:r>
          </a:p>
          <a:p>
            <a:endParaRPr lang="it-IT" sz="1100" dirty="0"/>
          </a:p>
          <a:p>
            <a:r>
              <a:rPr lang="it-IT" sz="1100" b="1" dirty="0"/>
              <a:t>5.4</a:t>
            </a:r>
            <a:r>
              <a:rPr lang="it-IT" sz="1100" dirty="0"/>
              <a:t> Riconoscere e valorizzare il lavoro di cura e il lavoro domestico non retribuiti tramite la fornitura di servizi pubblici, infrastrutture e politiche di protezione sociale e la promozione della responsabilità condivisa all'interno del nucleo familiare, secondo le caratteristiche nazionali</a:t>
            </a:r>
          </a:p>
          <a:p>
            <a:endParaRPr lang="it-IT" sz="1100" dirty="0"/>
          </a:p>
          <a:p>
            <a:r>
              <a:rPr lang="it-IT" sz="1100" b="1" dirty="0"/>
              <a:t>5.5</a:t>
            </a:r>
            <a:r>
              <a:rPr lang="it-IT" sz="1100" dirty="0"/>
              <a:t> Garantire alle donne la piena ed effettiva partecipazione e pari opportunità di leadership a tutti i livelli del processo decisionale nella vita politica, economica e pubblica</a:t>
            </a:r>
          </a:p>
          <a:p>
            <a:endParaRPr lang="it-IT" sz="1100" dirty="0"/>
          </a:p>
          <a:p>
            <a:r>
              <a:rPr lang="it-IT" sz="1100" b="1" dirty="0"/>
              <a:t>5.6</a:t>
            </a:r>
            <a:r>
              <a:rPr lang="it-IT" sz="1100" dirty="0"/>
              <a:t> Garantire l'accesso universale alla salute sessuale e riproduttiva e ai diritti riproduttivi, come concordato in base al “Programma d'azione della Conferenza Internazionale sulla Popolazione e lo Sviluppo” e la “Piattaforma di Azione di Pechino” ed ai documenti finali delle conferenze di revisione</a:t>
            </a:r>
          </a:p>
        </p:txBody>
      </p:sp>
      <p:sp>
        <p:nvSpPr>
          <p:cNvPr id="27" name="CasellaDiTesto 26">
            <a:extLst>
              <a:ext uri="{FF2B5EF4-FFF2-40B4-BE49-F238E27FC236}">
                <a16:creationId xmlns:a16="http://schemas.microsoft.com/office/drawing/2014/main" id="{C4DE0876-DEF0-4171-828C-ACAF5DE672B6}"/>
              </a:ext>
            </a:extLst>
          </p:cNvPr>
          <p:cNvSpPr txBox="1"/>
          <p:nvPr/>
        </p:nvSpPr>
        <p:spPr>
          <a:xfrm>
            <a:off x="5282240" y="1883426"/>
            <a:ext cx="4454186" cy="2462213"/>
          </a:xfrm>
          <a:prstGeom prst="rect">
            <a:avLst/>
          </a:prstGeom>
          <a:noFill/>
        </p:spPr>
        <p:txBody>
          <a:bodyPr wrap="square" rtlCol="0">
            <a:spAutoFit/>
          </a:bodyPr>
          <a:lstStyle/>
          <a:p>
            <a:r>
              <a:rPr lang="it-IT" sz="1100" b="1" dirty="0"/>
              <a:t>5.a</a:t>
            </a:r>
            <a:r>
              <a:rPr lang="it-IT" sz="1100" dirty="0"/>
              <a:t> Avviare riforme per dare alle donne pari diritti di accesso alle risorse economiche, come l'accesso alla proprietà e al controllo della terra e altre forme di proprietà, servizi finanziari, eredità e risorse naturali, in accordo con le leggi nazionali</a:t>
            </a:r>
          </a:p>
          <a:p>
            <a:endParaRPr lang="it-IT" sz="1100" dirty="0"/>
          </a:p>
          <a:p>
            <a:r>
              <a:rPr lang="it-IT" sz="1100" b="1" dirty="0"/>
              <a:t>5.b </a:t>
            </a:r>
            <a:r>
              <a:rPr lang="it-IT" sz="1100" dirty="0"/>
              <a:t>Migliorare l'uso della tecnologia che può aiutare il lavoro delle donne, in particolare la tecnologia dell'informazione e della comunicazione, per promuovere l'empowerment, ossia la forza, l'autostima, la consapevolezza delle donnei</a:t>
            </a:r>
          </a:p>
          <a:p>
            <a:endParaRPr lang="it-IT" sz="1100" dirty="0"/>
          </a:p>
          <a:p>
            <a:r>
              <a:rPr lang="it-IT" sz="1100" b="1" dirty="0"/>
              <a:t>5.c </a:t>
            </a:r>
            <a:r>
              <a:rPr lang="it-IT" sz="1100" dirty="0"/>
              <a:t>Adottare e rafforzare politiche concrete e leggi applicabili per la promozione dell'eguaglianza di genere e l'empowerment, ossia la forza, l'autostima, la consapevolezza, di tutte le donne, bambine e ragazze a tutti i livelli</a:t>
            </a:r>
          </a:p>
        </p:txBody>
      </p:sp>
      <p:pic>
        <p:nvPicPr>
          <p:cNvPr id="14" name="Picture 2">
            <a:extLst>
              <a:ext uri="{FF2B5EF4-FFF2-40B4-BE49-F238E27FC236}">
                <a16:creationId xmlns:a16="http://schemas.microsoft.com/office/drawing/2014/main" id="{32AF6322-881F-4664-9C37-09B868E162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646" y="505977"/>
            <a:ext cx="1223352" cy="122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968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3CF50FE1-91AC-4150-A929-FB513241CCBE}"/>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8" name="CasellaDiTesto 27">
            <a:extLst>
              <a:ext uri="{FF2B5EF4-FFF2-40B4-BE49-F238E27FC236}">
                <a16:creationId xmlns:a16="http://schemas.microsoft.com/office/drawing/2014/main" id="{09B96E93-9348-4CDC-AA7E-9754EB2D7227}"/>
              </a:ext>
            </a:extLst>
          </p:cNvPr>
          <p:cNvSpPr txBox="1"/>
          <p:nvPr/>
        </p:nvSpPr>
        <p:spPr>
          <a:xfrm>
            <a:off x="2097248" y="492317"/>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9" name="Picture 412">
            <a:extLst>
              <a:ext uri="{FF2B5EF4-FFF2-40B4-BE49-F238E27FC236}">
                <a16:creationId xmlns:a16="http://schemas.microsoft.com/office/drawing/2014/main" id="{EF6E6D7E-E2CD-4527-952E-5726FE8FED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a:extLst>
              <a:ext uri="{FF2B5EF4-FFF2-40B4-BE49-F238E27FC236}">
                <a16:creationId xmlns:a16="http://schemas.microsoft.com/office/drawing/2014/main" id="{CFB6D574-2707-4307-BEAF-7C21871E34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1" name="Immagine 30">
            <a:extLst>
              <a:ext uri="{FF2B5EF4-FFF2-40B4-BE49-F238E27FC236}">
                <a16:creationId xmlns:a16="http://schemas.microsoft.com/office/drawing/2014/main" id="{D606AF78-D410-4F4E-80C9-E9FBCA661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2" name="Picture 2" descr="Planet Life Economy Foundation">
            <a:extLst>
              <a:ext uri="{FF2B5EF4-FFF2-40B4-BE49-F238E27FC236}">
                <a16:creationId xmlns:a16="http://schemas.microsoft.com/office/drawing/2014/main" id="{31488153-A4D3-48EC-BA68-A3C812A6C3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7EA91379-1D42-46F3-A5D3-4997BAE440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AB659860-4A7E-46F0-9D4D-C0C24B0516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214CBAD2-E801-4D79-96B1-A6A1158C85DD}"/>
              </a:ext>
            </a:extLst>
          </p:cNvPr>
          <p:cNvSpPr txBox="1"/>
          <p:nvPr/>
        </p:nvSpPr>
        <p:spPr>
          <a:xfrm>
            <a:off x="1241571" y="818767"/>
            <a:ext cx="7667538" cy="923330"/>
          </a:xfrm>
          <a:prstGeom prst="rect">
            <a:avLst/>
          </a:prstGeom>
          <a:noFill/>
        </p:spPr>
        <p:txBody>
          <a:bodyPr wrap="square" rtlCol="0">
            <a:spAutoFit/>
          </a:bodyPr>
          <a:lstStyle/>
          <a:p>
            <a:pPr algn="ctr"/>
            <a:r>
              <a:rPr lang="it-IT" b="1" dirty="0"/>
              <a:t>Lavoro dignitoso e crescita economica:</a:t>
            </a:r>
          </a:p>
          <a:p>
            <a:pPr algn="ctr"/>
            <a:r>
              <a:rPr lang="it-IT" b="1" dirty="0"/>
              <a:t>Incentivare una crescita economica duratura, inclusiva e sostenibile, un’occupazione piena e produttiva, un lavoro dignitoso per tutti</a:t>
            </a:r>
          </a:p>
        </p:txBody>
      </p:sp>
      <p:sp>
        <p:nvSpPr>
          <p:cNvPr id="21" name="CasellaDiTesto 20">
            <a:extLst>
              <a:ext uri="{FF2B5EF4-FFF2-40B4-BE49-F238E27FC236}">
                <a16:creationId xmlns:a16="http://schemas.microsoft.com/office/drawing/2014/main" id="{78E3FFF9-31B3-4D0A-ABBD-F0ECFC7893F3}"/>
              </a:ext>
            </a:extLst>
          </p:cNvPr>
          <p:cNvSpPr txBox="1"/>
          <p:nvPr/>
        </p:nvSpPr>
        <p:spPr>
          <a:xfrm>
            <a:off x="286588" y="1736904"/>
            <a:ext cx="4454186" cy="4662815"/>
          </a:xfrm>
          <a:prstGeom prst="rect">
            <a:avLst/>
          </a:prstGeom>
          <a:noFill/>
        </p:spPr>
        <p:txBody>
          <a:bodyPr wrap="square" rtlCol="0">
            <a:spAutoFit/>
          </a:bodyPr>
          <a:lstStyle/>
          <a:p>
            <a:r>
              <a:rPr lang="it-IT" sz="1100" b="1" dirty="0"/>
              <a:t>8.1</a:t>
            </a:r>
            <a:r>
              <a:rPr lang="it-IT" sz="1100" dirty="0"/>
              <a:t> Sostenere la crescita economica pro-capite a seconda delle circostanze nazionali e, in particolare, almeno il 7 per cento di crescita annua del prodotto interno lordo nei paesi meno sviluppati</a:t>
            </a:r>
          </a:p>
          <a:p>
            <a:endParaRPr lang="it-IT" sz="1100" dirty="0"/>
          </a:p>
          <a:p>
            <a:r>
              <a:rPr lang="it-IT" sz="1100" b="1" dirty="0"/>
              <a:t>8.2</a:t>
            </a:r>
            <a:r>
              <a:rPr lang="it-IT" sz="1100" dirty="0"/>
              <a:t>  Raggiungere livelli più elevati di produttività economica attraverso la diversificazione, l'aggiornamento tecnologico e l'innovazione, anche attraverso un focus su settori ad alto valore aggiunto e settori ad alta intensità di manodopera</a:t>
            </a:r>
          </a:p>
          <a:p>
            <a:endParaRPr lang="it-IT" sz="1100" dirty="0"/>
          </a:p>
          <a:p>
            <a:r>
              <a:rPr lang="it-IT" sz="1100" b="1" dirty="0"/>
              <a:t>8.3</a:t>
            </a:r>
            <a:r>
              <a:rPr lang="it-IT" sz="1100" dirty="0"/>
              <a:t> Promuovere politiche orientate allo sviluppo che supportino le attività produttive, la creazione di lavoro dignitoso, l'imprenditorialità, la creatività e l'innovazione, e favorire la formalizzazione e la crescita delle micro, piccole e medie imprese, anche attraverso l'accesso ai servizi finanziari </a:t>
            </a:r>
            <a:r>
              <a:rPr lang="it-IT" sz="1100" dirty="0" err="1"/>
              <a:t>inili</a:t>
            </a:r>
            <a:endParaRPr lang="it-IT" sz="1100" dirty="0"/>
          </a:p>
          <a:p>
            <a:endParaRPr lang="it-IT" sz="1100" dirty="0"/>
          </a:p>
          <a:p>
            <a:r>
              <a:rPr lang="it-IT" sz="1100" b="1" dirty="0"/>
              <a:t>8.4</a:t>
            </a:r>
            <a:r>
              <a:rPr lang="it-IT" sz="1100" dirty="0"/>
              <a:t> Migliorare progressivamente, fino al 2030, l'efficienza delle risorse globali nel consumo e nella produzione nel tentativo di scindere la crescita economica dal degrado ambientale, in conformità con il quadro decennale di programmi sul consumo e la produzione sostenibili, con i paesi sviluppati che prendono l'iniziativa</a:t>
            </a:r>
          </a:p>
          <a:p>
            <a:endParaRPr lang="it-IT" sz="1100" dirty="0"/>
          </a:p>
          <a:p>
            <a:r>
              <a:rPr lang="it-IT" sz="1100" b="1" dirty="0"/>
              <a:t>8.5</a:t>
            </a:r>
            <a:r>
              <a:rPr lang="it-IT" sz="1100" dirty="0"/>
              <a:t> Entro il 2030, raggiungere la piena e produttiva occupazione e un lavoro dignitoso per tutte le donne e gli uomini, anche per i giovani e le persone con disabilità, e la parità di retribuzione per lavoro di pari valore</a:t>
            </a:r>
          </a:p>
          <a:p>
            <a:endParaRPr lang="it-IT" sz="1100" dirty="0"/>
          </a:p>
          <a:p>
            <a:r>
              <a:rPr lang="it-IT" sz="1100" b="1" dirty="0"/>
              <a:t>8.6</a:t>
            </a:r>
            <a:r>
              <a:rPr lang="it-IT" sz="1100" dirty="0"/>
              <a:t> Entro il 2020, ridurre sostanzialmente la percentuale di giovani disoccupati che non seguano un corso di studi o che non seguano corsi di formazione</a:t>
            </a:r>
          </a:p>
        </p:txBody>
      </p:sp>
      <p:sp>
        <p:nvSpPr>
          <p:cNvPr id="27" name="CasellaDiTesto 26">
            <a:extLst>
              <a:ext uri="{FF2B5EF4-FFF2-40B4-BE49-F238E27FC236}">
                <a16:creationId xmlns:a16="http://schemas.microsoft.com/office/drawing/2014/main" id="{C4DE0876-DEF0-4171-828C-ACAF5DE672B6}"/>
              </a:ext>
            </a:extLst>
          </p:cNvPr>
          <p:cNvSpPr txBox="1"/>
          <p:nvPr/>
        </p:nvSpPr>
        <p:spPr>
          <a:xfrm>
            <a:off x="5282240" y="1732424"/>
            <a:ext cx="4454186" cy="4493538"/>
          </a:xfrm>
          <a:prstGeom prst="rect">
            <a:avLst/>
          </a:prstGeom>
          <a:noFill/>
        </p:spPr>
        <p:txBody>
          <a:bodyPr wrap="square" rtlCol="0">
            <a:spAutoFit/>
          </a:bodyPr>
          <a:lstStyle/>
          <a:p>
            <a:r>
              <a:rPr lang="it-IT" sz="1100" b="1" dirty="0"/>
              <a:t>8.7 </a:t>
            </a:r>
            <a:r>
              <a:rPr lang="it-IT" sz="1100" dirty="0"/>
              <a:t>Adottare misure immediate ed efficaci per eliminare il lavoro forzato, porre fine alla schiavitù moderna e al traffico di esseri umani e assicurare la proibizione e l'eliminazione delle peggiori forme di lavoro minorile, incluso il reclutamento e l'impiego di bambini-soldato, e, entro il 2025, porre fine al lavoro minorile in tutte le sue forme</a:t>
            </a:r>
          </a:p>
          <a:p>
            <a:endParaRPr lang="it-IT" sz="1100" dirty="0"/>
          </a:p>
          <a:p>
            <a:r>
              <a:rPr lang="it-IT" sz="1100" b="1" dirty="0"/>
              <a:t>8.8 </a:t>
            </a:r>
            <a:r>
              <a:rPr lang="it-IT" sz="1100" dirty="0"/>
              <a:t>Proteggere i diritti del lavoro e promuovere un ambiente di lavoro sicuro e protetto per tutti i lavoratori, compresi i lavoratori migranti, in particolare le donne migranti, e quelli in lavoro precario</a:t>
            </a:r>
          </a:p>
          <a:p>
            <a:endParaRPr lang="it-IT" sz="1100" dirty="0"/>
          </a:p>
          <a:p>
            <a:r>
              <a:rPr lang="it-IT" sz="1100" b="1" dirty="0"/>
              <a:t>8.9 </a:t>
            </a:r>
            <a:r>
              <a:rPr lang="it-IT" sz="1100" dirty="0"/>
              <a:t>Entro il 2030, elaborare e attuare politiche volte a promuovere il turismo sostenibile, che crei posti di lavoro e promuova la cultura e i prodotti locali</a:t>
            </a:r>
          </a:p>
          <a:p>
            <a:endParaRPr lang="it-IT" sz="1100" dirty="0"/>
          </a:p>
          <a:p>
            <a:r>
              <a:rPr lang="it-IT" sz="1100" b="1" dirty="0"/>
              <a:t>8.10</a:t>
            </a:r>
            <a:r>
              <a:rPr lang="it-IT" sz="1100" dirty="0"/>
              <a:t> Rafforzare la capacità delle istituzioni finanziarie nazionali per incoraggiare e ampliare l'accesso ai servizi bancari, assicurativi e finanziari per tutti</a:t>
            </a:r>
          </a:p>
          <a:p>
            <a:endParaRPr lang="it-IT" sz="1100" dirty="0"/>
          </a:p>
          <a:p>
            <a:r>
              <a:rPr lang="it-IT" sz="1100" b="1" dirty="0"/>
              <a:t>8.a </a:t>
            </a:r>
            <a:r>
              <a:rPr lang="it-IT" sz="1100" dirty="0"/>
              <a:t>Aumentare gli aiuti per il sostegno al commercio per i paesi in via di sviluppo, in particolare i paesi meno sviluppati, anche attraverso il “Quadro Integrato Rafforzato per gli Scambi Commerciali di Assistenza Tecnica ai Paesi Meno Sviluppati”</a:t>
            </a:r>
          </a:p>
          <a:p>
            <a:endParaRPr lang="it-IT" sz="1100" dirty="0"/>
          </a:p>
          <a:p>
            <a:r>
              <a:rPr lang="it-IT" sz="1100" b="1" dirty="0"/>
              <a:t>8.b </a:t>
            </a:r>
            <a:r>
              <a:rPr lang="it-IT" sz="1100" dirty="0"/>
              <a:t>Entro il 2020, sviluppare e rendere operativa una strategia globale per l'occupazione giovanile e l'attuazione del “Patto globale dell'Organizzazione Internazionale del Lavoro” </a:t>
            </a:r>
          </a:p>
        </p:txBody>
      </p:sp>
      <p:pic>
        <p:nvPicPr>
          <p:cNvPr id="15" name="Picture 8">
            <a:extLst>
              <a:ext uri="{FF2B5EF4-FFF2-40B4-BE49-F238E27FC236}">
                <a16:creationId xmlns:a16="http://schemas.microsoft.com/office/drawing/2014/main" id="{048F4494-1E66-4636-A5AD-F0CB8E0D26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555" y="492318"/>
            <a:ext cx="1237012" cy="123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a:extLst>
              <a:ext uri="{FF2B5EF4-FFF2-40B4-BE49-F238E27FC236}">
                <a16:creationId xmlns:a16="http://schemas.microsoft.com/office/drawing/2014/main" id="{C36FF74C-77F4-4179-8A02-23A9FECD6AEB}"/>
              </a:ext>
            </a:extLst>
          </p:cNvPr>
          <p:cNvSpPr txBox="1"/>
          <p:nvPr/>
        </p:nvSpPr>
        <p:spPr>
          <a:xfrm>
            <a:off x="465676" y="3660623"/>
            <a:ext cx="1800226" cy="1815882"/>
          </a:xfrm>
          <a:prstGeom prst="rect">
            <a:avLst/>
          </a:prstGeom>
          <a:noFill/>
        </p:spPr>
        <p:txBody>
          <a:bodyPr wrap="square" rtlCol="0">
            <a:spAutoFit/>
          </a:bodyPr>
          <a:lstStyle/>
          <a:p>
            <a:pPr algn="ctr"/>
            <a:r>
              <a:rPr lang="it-IT" sz="1400" b="1" dirty="0"/>
              <a:t>Costruire un’infrastruttura resiliente, promuovere l’industrializzazione inclusiva e sostenibile e sostenere l’innovazione</a:t>
            </a:r>
          </a:p>
        </p:txBody>
      </p:sp>
      <p:sp>
        <p:nvSpPr>
          <p:cNvPr id="23" name="CasellaDiTesto 22">
            <a:extLst>
              <a:ext uri="{FF2B5EF4-FFF2-40B4-BE49-F238E27FC236}">
                <a16:creationId xmlns:a16="http://schemas.microsoft.com/office/drawing/2014/main" id="{144EF7A9-5A70-4EA5-B66C-6EDAA3D8420F}"/>
              </a:ext>
            </a:extLst>
          </p:cNvPr>
          <p:cNvSpPr txBox="1"/>
          <p:nvPr/>
        </p:nvSpPr>
        <p:spPr>
          <a:xfrm>
            <a:off x="2782988" y="3660623"/>
            <a:ext cx="1800226" cy="954107"/>
          </a:xfrm>
          <a:prstGeom prst="rect">
            <a:avLst/>
          </a:prstGeom>
          <a:noFill/>
        </p:spPr>
        <p:txBody>
          <a:bodyPr wrap="square" rtlCol="0">
            <a:spAutoFit/>
          </a:bodyPr>
          <a:lstStyle/>
          <a:p>
            <a:pPr algn="ctr"/>
            <a:r>
              <a:rPr lang="it-IT" sz="1400" b="1" dirty="0"/>
              <a:t>Ridurre le disuguaglianze all’interno dei e fra i Paesi</a:t>
            </a:r>
          </a:p>
        </p:txBody>
      </p:sp>
      <p:sp>
        <p:nvSpPr>
          <p:cNvPr id="24" name="CasellaDiTesto 23">
            <a:extLst>
              <a:ext uri="{FF2B5EF4-FFF2-40B4-BE49-F238E27FC236}">
                <a16:creationId xmlns:a16="http://schemas.microsoft.com/office/drawing/2014/main" id="{D48A4D38-32A4-4DAD-AA76-AEDC6C151A96}"/>
              </a:ext>
            </a:extLst>
          </p:cNvPr>
          <p:cNvSpPr txBox="1"/>
          <p:nvPr/>
        </p:nvSpPr>
        <p:spPr>
          <a:xfrm>
            <a:off x="5100300" y="3660623"/>
            <a:ext cx="1800226" cy="954107"/>
          </a:xfrm>
          <a:prstGeom prst="rect">
            <a:avLst/>
          </a:prstGeom>
          <a:noFill/>
        </p:spPr>
        <p:txBody>
          <a:bodyPr wrap="square" rtlCol="0">
            <a:spAutoFit/>
          </a:bodyPr>
          <a:lstStyle/>
          <a:p>
            <a:pPr algn="ctr"/>
            <a:r>
              <a:rPr lang="it-IT" sz="1400" b="1" dirty="0"/>
              <a:t>Rendere le città e gli insediamenti umani inclusivi, sicuri, resilienti e sostenibili</a:t>
            </a:r>
          </a:p>
        </p:txBody>
      </p:sp>
      <p:sp>
        <p:nvSpPr>
          <p:cNvPr id="25" name="CasellaDiTesto 24">
            <a:extLst>
              <a:ext uri="{FF2B5EF4-FFF2-40B4-BE49-F238E27FC236}">
                <a16:creationId xmlns:a16="http://schemas.microsoft.com/office/drawing/2014/main" id="{D6E86021-014D-4286-9344-CA283BAC9B59}"/>
              </a:ext>
            </a:extLst>
          </p:cNvPr>
          <p:cNvSpPr txBox="1"/>
          <p:nvPr/>
        </p:nvSpPr>
        <p:spPr>
          <a:xfrm>
            <a:off x="7525931" y="3676653"/>
            <a:ext cx="1800226" cy="954107"/>
          </a:xfrm>
          <a:prstGeom prst="rect">
            <a:avLst/>
          </a:prstGeom>
          <a:noFill/>
        </p:spPr>
        <p:txBody>
          <a:bodyPr wrap="square" rtlCol="0">
            <a:spAutoFit/>
          </a:bodyPr>
          <a:lstStyle/>
          <a:p>
            <a:pPr algn="ctr"/>
            <a:r>
              <a:rPr lang="it-IT" sz="1400" b="1" dirty="0"/>
              <a:t>Garantire modelli di consumo e produzione sostenibili</a:t>
            </a:r>
          </a:p>
        </p:txBody>
      </p:sp>
      <p:pic>
        <p:nvPicPr>
          <p:cNvPr id="5122" name="Picture 2">
            <a:extLst>
              <a:ext uri="{FF2B5EF4-FFF2-40B4-BE49-F238E27FC236}">
                <a16:creationId xmlns:a16="http://schemas.microsoft.com/office/drawing/2014/main" id="{9AB0AD6E-2260-4C15-8AE5-A1684F6C3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47" y="1699456"/>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0C111E3-6904-45E4-9A4A-ABF95D58E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426" y="169945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C4E663C-D8A4-47FA-AC1F-09E3EA8CF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4568" y="1699455"/>
            <a:ext cx="18002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DAA6FC86-6CC6-494A-BFE7-81F5E8266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932" y="1638265"/>
            <a:ext cx="1800225" cy="1800225"/>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a:extLst>
              <a:ext uri="{FF2B5EF4-FFF2-40B4-BE49-F238E27FC236}">
                <a16:creationId xmlns:a16="http://schemas.microsoft.com/office/drawing/2014/main" id="{9D70FCBA-A7D6-4FBF-A8C0-CC8CAEAF4F7E}"/>
              </a:ext>
            </a:extLst>
          </p:cNvPr>
          <p:cNvSpPr txBox="1"/>
          <p:nvPr/>
        </p:nvSpPr>
        <p:spPr>
          <a:xfrm>
            <a:off x="6468223" y="184540"/>
            <a:ext cx="3268203" cy="307777"/>
          </a:xfrm>
          <a:prstGeom prst="rect">
            <a:avLst/>
          </a:prstGeom>
          <a:noFill/>
        </p:spPr>
        <p:txBody>
          <a:bodyPr wrap="square" rtlCol="0">
            <a:spAutoFit/>
          </a:bodyPr>
          <a:lstStyle/>
          <a:p>
            <a:pPr algn="ctr"/>
            <a:r>
              <a:rPr lang="it-IT" sz="1400" b="1" dirty="0"/>
              <a:t>Prof. Laura Mazza</a:t>
            </a:r>
          </a:p>
        </p:txBody>
      </p:sp>
      <p:sp>
        <p:nvSpPr>
          <p:cNvPr id="29" name="CasellaDiTesto 28">
            <a:extLst>
              <a:ext uri="{FF2B5EF4-FFF2-40B4-BE49-F238E27FC236}">
                <a16:creationId xmlns:a16="http://schemas.microsoft.com/office/drawing/2014/main" id="{9796E457-878C-4D8D-BA95-D6B9777D5812}"/>
              </a:ext>
            </a:extLst>
          </p:cNvPr>
          <p:cNvSpPr txBox="1"/>
          <p:nvPr/>
        </p:nvSpPr>
        <p:spPr>
          <a:xfrm>
            <a:off x="2097248" y="953982"/>
            <a:ext cx="5917485" cy="369332"/>
          </a:xfrm>
          <a:prstGeom prst="rect">
            <a:avLst/>
          </a:prstGeom>
          <a:noFill/>
        </p:spPr>
        <p:txBody>
          <a:bodyPr wrap="square" rtlCol="0">
            <a:spAutoFit/>
          </a:bodyPr>
          <a:lstStyle/>
          <a:p>
            <a:pPr algn="ctr"/>
            <a:r>
              <a:rPr lang="it-IT" b="1" dirty="0"/>
              <a:t>Gli obbiettivi dell’ONU per lo sviluppo sostenibile</a:t>
            </a:r>
          </a:p>
        </p:txBody>
      </p:sp>
      <p:pic>
        <p:nvPicPr>
          <p:cNvPr id="26" name="Picture 412">
            <a:extLst>
              <a:ext uri="{FF2B5EF4-FFF2-40B4-BE49-F238E27FC236}">
                <a16:creationId xmlns:a16="http://schemas.microsoft.com/office/drawing/2014/main" id="{592FD671-3D59-482F-A840-6C92C8CF73D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543372" y="6361785"/>
            <a:ext cx="775900" cy="26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magine 29">
            <a:extLst>
              <a:ext uri="{FF2B5EF4-FFF2-40B4-BE49-F238E27FC236}">
                <a16:creationId xmlns:a16="http://schemas.microsoft.com/office/drawing/2014/main" id="{1E6BFC4A-AFC4-4280-8390-B86D213A05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2534" y="6442467"/>
            <a:ext cx="767467" cy="105702"/>
          </a:xfrm>
          <a:prstGeom prst="rect">
            <a:avLst/>
          </a:prstGeom>
        </p:spPr>
      </p:pic>
      <p:pic>
        <p:nvPicPr>
          <p:cNvPr id="31" name="Immagine 30">
            <a:extLst>
              <a:ext uri="{FF2B5EF4-FFF2-40B4-BE49-F238E27FC236}">
                <a16:creationId xmlns:a16="http://schemas.microsoft.com/office/drawing/2014/main" id="{5A5EFBF0-6354-4AE0-85B5-49298EAD14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74605" y="6211046"/>
            <a:ext cx="462596" cy="568545"/>
          </a:xfrm>
          <a:prstGeom prst="rect">
            <a:avLst/>
          </a:prstGeom>
        </p:spPr>
      </p:pic>
      <p:pic>
        <p:nvPicPr>
          <p:cNvPr id="32" name="Picture 2" descr="Planet Life Economy Foundation">
            <a:extLst>
              <a:ext uri="{FF2B5EF4-FFF2-40B4-BE49-F238E27FC236}">
                <a16:creationId xmlns:a16="http://schemas.microsoft.com/office/drawing/2014/main" id="{0DE384EB-79D1-478E-9EF2-5AD985B40B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5334" y="6276281"/>
            <a:ext cx="1219736" cy="43807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a:extLst>
              <a:ext uri="{FF2B5EF4-FFF2-40B4-BE49-F238E27FC236}">
                <a16:creationId xmlns:a16="http://schemas.microsoft.com/office/drawing/2014/main" id="{49A128C1-78FB-4E06-BD04-016B0A1062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0403" y="6249404"/>
            <a:ext cx="1219736" cy="4918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a:extLst>
              <a:ext uri="{FF2B5EF4-FFF2-40B4-BE49-F238E27FC236}">
                <a16:creationId xmlns:a16="http://schemas.microsoft.com/office/drawing/2014/main" id="{70CFB104-383A-4CF0-8BBB-0CDB2B452A4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5472" y="6258670"/>
            <a:ext cx="878978" cy="47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624884"/>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669</TotalTime>
  <Words>1929</Words>
  <Application>Microsoft Office PowerPoint</Application>
  <PresentationFormat>A4 (21x29,7 cm)</PresentationFormat>
  <Paragraphs>121</Paragraphs>
  <Slides>11</Slides>
  <Notes>0</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11</vt:i4>
      </vt:variant>
    </vt:vector>
  </HeadingPairs>
  <TitlesOfParts>
    <vt:vector size="18" baseType="lpstr">
      <vt:lpstr>Arial</vt:lpstr>
      <vt:lpstr>Calibri</vt:lpstr>
      <vt:lpstr>Calibri Light</vt:lpstr>
      <vt:lpstr>Frutiger Neue W02 Bd</vt:lpstr>
      <vt:lpstr>Open Sans</vt:lpstr>
      <vt:lpstr>Tema di Office</vt:lpstr>
      <vt:lpstr>Adobe Photoshop Image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Ilario</dc:creator>
  <cp:lastModifiedBy>Ilario</cp:lastModifiedBy>
  <cp:revision>78</cp:revision>
  <dcterms:created xsi:type="dcterms:W3CDTF">2020-10-06T07:33:41Z</dcterms:created>
  <dcterms:modified xsi:type="dcterms:W3CDTF">2021-02-22T11:12:23Z</dcterms:modified>
</cp:coreProperties>
</file>