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85825" y="1843087"/>
            <a:ext cx="8255000" cy="501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843087"/>
            <a:ext cx="885825" cy="5014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76300" y="6350"/>
            <a:ext cx="19050" cy="110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76300" y="2576512"/>
            <a:ext cx="19050" cy="4281805"/>
          </a:xfrm>
          <a:custGeom>
            <a:avLst/>
            <a:gdLst/>
            <a:ahLst/>
            <a:cxnLst/>
            <a:rect l="l" t="t" r="r" b="b"/>
            <a:pathLst>
              <a:path w="19050" h="4281805">
                <a:moveTo>
                  <a:pt x="0" y="0"/>
                </a:moveTo>
                <a:lnTo>
                  <a:pt x="19049" y="0"/>
                </a:lnTo>
              </a:path>
              <a:path w="19050" h="4281805">
                <a:moveTo>
                  <a:pt x="0" y="4281487"/>
                </a:move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76300" y="2576512"/>
            <a:ext cx="19050" cy="4281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617662" y="1833562"/>
            <a:ext cx="7523162" cy="19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76300" y="2176462"/>
            <a:ext cx="19050" cy="400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876300" y="1109662"/>
            <a:ext cx="19050" cy="400050"/>
          </a:xfrm>
          <a:custGeom>
            <a:avLst/>
            <a:gdLst/>
            <a:ahLst/>
            <a:cxnLst/>
            <a:rect l="l" t="t" r="r" b="b"/>
            <a:pathLst>
              <a:path w="19050" h="400050">
                <a:moveTo>
                  <a:pt x="19049" y="400050"/>
                </a:moveTo>
                <a:lnTo>
                  <a:pt x="0" y="40005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876300" y="1109662"/>
            <a:ext cx="19050" cy="400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876300" y="1509712"/>
            <a:ext cx="19050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876300" y="1509712"/>
            <a:ext cx="19050" cy="666750"/>
          </a:xfrm>
          <a:custGeom>
            <a:avLst/>
            <a:gdLst/>
            <a:ahLst/>
            <a:cxnLst/>
            <a:rect l="l" t="t" r="r" b="b"/>
            <a:pathLst>
              <a:path w="19050" h="666750">
                <a:moveTo>
                  <a:pt x="0" y="0"/>
                </a:moveTo>
                <a:lnTo>
                  <a:pt x="0" y="666749"/>
                </a:lnTo>
              </a:path>
              <a:path w="19050" h="666750">
                <a:moveTo>
                  <a:pt x="19049" y="0"/>
                </a:move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1833562"/>
            <a:ext cx="557213" cy="19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217613" y="1833562"/>
            <a:ext cx="400049" cy="19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552450" y="1833562"/>
            <a:ext cx="665163" cy="19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2231135" y="1688592"/>
            <a:ext cx="5248656" cy="908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060192" y="2273807"/>
            <a:ext cx="3587496" cy="908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34083" y="1708404"/>
            <a:ext cx="5275833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AEA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AEA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AEA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85825" y="1843087"/>
            <a:ext cx="8255000" cy="5014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843087"/>
            <a:ext cx="885825" cy="5014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76300" y="6350"/>
            <a:ext cx="19050" cy="1103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76300" y="2576512"/>
            <a:ext cx="19050" cy="4281805"/>
          </a:xfrm>
          <a:custGeom>
            <a:avLst/>
            <a:gdLst/>
            <a:ahLst/>
            <a:cxnLst/>
            <a:rect l="l" t="t" r="r" b="b"/>
            <a:pathLst>
              <a:path w="19050" h="4281805">
                <a:moveTo>
                  <a:pt x="0" y="0"/>
                </a:moveTo>
                <a:lnTo>
                  <a:pt x="19049" y="0"/>
                </a:lnTo>
              </a:path>
              <a:path w="19050" h="4281805">
                <a:moveTo>
                  <a:pt x="0" y="4281487"/>
                </a:move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76300" y="2576512"/>
            <a:ext cx="19050" cy="4281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617662" y="1833562"/>
            <a:ext cx="7523162" cy="19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76300" y="2176462"/>
            <a:ext cx="19050" cy="400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876300" y="1109662"/>
            <a:ext cx="19050" cy="400050"/>
          </a:xfrm>
          <a:custGeom>
            <a:avLst/>
            <a:gdLst/>
            <a:ahLst/>
            <a:cxnLst/>
            <a:rect l="l" t="t" r="r" b="b"/>
            <a:pathLst>
              <a:path w="19050" h="400050">
                <a:moveTo>
                  <a:pt x="19049" y="400050"/>
                </a:moveTo>
                <a:lnTo>
                  <a:pt x="0" y="40005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876300" y="1109662"/>
            <a:ext cx="19050" cy="400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876300" y="1509712"/>
            <a:ext cx="19050" cy="666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876300" y="1509712"/>
            <a:ext cx="19050" cy="666750"/>
          </a:xfrm>
          <a:custGeom>
            <a:avLst/>
            <a:gdLst/>
            <a:ahLst/>
            <a:cxnLst/>
            <a:rect l="l" t="t" r="r" b="b"/>
            <a:pathLst>
              <a:path w="19050" h="666750">
                <a:moveTo>
                  <a:pt x="0" y="0"/>
                </a:moveTo>
                <a:lnTo>
                  <a:pt x="0" y="666749"/>
                </a:lnTo>
              </a:path>
              <a:path w="19050" h="666750">
                <a:moveTo>
                  <a:pt x="19049" y="0"/>
                </a:move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1833562"/>
            <a:ext cx="557213" cy="19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217613" y="1833562"/>
            <a:ext cx="400049" cy="19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552450" y="1833562"/>
            <a:ext cx="665163" cy="190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539" y="337820"/>
            <a:ext cx="685292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AEA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74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80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104.png"/><Relationship Id="rId19" Type="http://schemas.openxmlformats.org/officeDocument/2006/relationships/image" Target="../media/image105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Relationship Id="rId22" Type="http://schemas.openxmlformats.org/officeDocument/2006/relationships/image" Target="../media/image108.png"/><Relationship Id="rId23" Type="http://schemas.openxmlformats.org/officeDocument/2006/relationships/image" Target="../media/image109.png"/><Relationship Id="rId24" Type="http://schemas.openxmlformats.org/officeDocument/2006/relationships/image" Target="../media/image110.png"/><Relationship Id="rId25" Type="http://schemas.openxmlformats.org/officeDocument/2006/relationships/image" Target="../media/image1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1" Type="http://schemas.openxmlformats.org/officeDocument/2006/relationships/image" Target="../media/image12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20" Type="http://schemas.openxmlformats.org/officeDocument/2006/relationships/image" Target="../media/image130.png"/><Relationship Id="rId21" Type="http://schemas.openxmlformats.org/officeDocument/2006/relationships/image" Target="../media/image131.png"/><Relationship Id="rId22" Type="http://schemas.openxmlformats.org/officeDocument/2006/relationships/image" Target="../media/image132.png"/><Relationship Id="rId23" Type="http://schemas.openxmlformats.org/officeDocument/2006/relationships/image" Target="../media/image133.png"/><Relationship Id="rId24" Type="http://schemas.openxmlformats.org/officeDocument/2006/relationships/image" Target="../media/image134.png"/><Relationship Id="rId25" Type="http://schemas.openxmlformats.org/officeDocument/2006/relationships/image" Target="../media/image135.png"/><Relationship Id="rId26" Type="http://schemas.openxmlformats.org/officeDocument/2006/relationships/image" Target="../media/image136.png"/><Relationship Id="rId27" Type="http://schemas.openxmlformats.org/officeDocument/2006/relationships/image" Target="../media/image137.png"/><Relationship Id="rId28" Type="http://schemas.openxmlformats.org/officeDocument/2006/relationships/image" Target="../media/image138.png"/><Relationship Id="rId29" Type="http://schemas.openxmlformats.org/officeDocument/2006/relationships/image" Target="../media/image139.png"/><Relationship Id="rId30" Type="http://schemas.openxmlformats.org/officeDocument/2006/relationships/image" Target="../media/image140.png"/><Relationship Id="rId31" Type="http://schemas.openxmlformats.org/officeDocument/2006/relationships/image" Target="../media/image14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62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156.png"/><Relationship Id="rId18" Type="http://schemas.openxmlformats.org/officeDocument/2006/relationships/image" Target="../media/image157.png"/><Relationship Id="rId19" Type="http://schemas.openxmlformats.org/officeDocument/2006/relationships/image" Target="../media/image158.png"/><Relationship Id="rId20" Type="http://schemas.openxmlformats.org/officeDocument/2006/relationships/image" Target="../media/image159.png"/><Relationship Id="rId21" Type="http://schemas.openxmlformats.org/officeDocument/2006/relationships/image" Target="../media/image160.png"/><Relationship Id="rId22" Type="http://schemas.openxmlformats.org/officeDocument/2006/relationships/image" Target="../media/image161.png"/><Relationship Id="rId23" Type="http://schemas.openxmlformats.org/officeDocument/2006/relationships/image" Target="../media/image162.png"/><Relationship Id="rId24" Type="http://schemas.openxmlformats.org/officeDocument/2006/relationships/image" Target="../media/image163.png"/><Relationship Id="rId25" Type="http://schemas.openxmlformats.org/officeDocument/2006/relationships/image" Target="../media/image164.png"/><Relationship Id="rId26" Type="http://schemas.openxmlformats.org/officeDocument/2006/relationships/image" Target="../media/image165.png"/><Relationship Id="rId27" Type="http://schemas.openxmlformats.org/officeDocument/2006/relationships/image" Target="../media/image166.png"/><Relationship Id="rId28" Type="http://schemas.openxmlformats.org/officeDocument/2006/relationships/image" Target="../media/image167.png"/><Relationship Id="rId29" Type="http://schemas.openxmlformats.org/officeDocument/2006/relationships/image" Target="../media/image168.png"/><Relationship Id="rId30" Type="http://schemas.openxmlformats.org/officeDocument/2006/relationships/image" Target="../media/image169.png"/><Relationship Id="rId31" Type="http://schemas.openxmlformats.org/officeDocument/2006/relationships/image" Target="../media/image170.png"/><Relationship Id="rId32" Type="http://schemas.openxmlformats.org/officeDocument/2006/relationships/image" Target="../media/image171.png"/><Relationship Id="rId33" Type="http://schemas.openxmlformats.org/officeDocument/2006/relationships/image" Target="../media/image172.png"/><Relationship Id="rId34" Type="http://schemas.openxmlformats.org/officeDocument/2006/relationships/image" Target="../media/image173.png"/><Relationship Id="rId35" Type="http://schemas.openxmlformats.org/officeDocument/2006/relationships/image" Target="../media/image174.png"/><Relationship Id="rId36" Type="http://schemas.openxmlformats.org/officeDocument/2006/relationships/image" Target="../media/image175.png"/><Relationship Id="rId37" Type="http://schemas.openxmlformats.org/officeDocument/2006/relationships/image" Target="../media/image176.png"/><Relationship Id="rId38" Type="http://schemas.openxmlformats.org/officeDocument/2006/relationships/image" Target="../media/image177.png"/><Relationship Id="rId39" Type="http://schemas.openxmlformats.org/officeDocument/2006/relationships/image" Target="../media/image17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algn="ctr" marL="532765">
              <a:lnSpc>
                <a:spcPct val="100000"/>
              </a:lnSpc>
              <a:spcBef>
                <a:spcPts val="865"/>
              </a:spcBef>
            </a:pPr>
            <a:r>
              <a:rPr dirty="0"/>
              <a:t>ORDINE AVVOCATI</a:t>
            </a:r>
            <a:r>
              <a:rPr dirty="0" spc="-65"/>
              <a:t> </a:t>
            </a:r>
            <a:r>
              <a:rPr dirty="0" spc="-5"/>
              <a:t>ROMA</a:t>
            </a:r>
          </a:p>
          <a:p>
            <a:pPr algn="ctr" marL="532765">
              <a:lnSpc>
                <a:spcPct val="100000"/>
              </a:lnSpc>
              <a:spcBef>
                <a:spcPts val="770"/>
              </a:spcBef>
            </a:pPr>
            <a:r>
              <a:rPr dirty="0"/>
              <a:t>15 febbraio</a:t>
            </a:r>
            <a:r>
              <a:rPr dirty="0" spc="-25"/>
              <a:t> </a:t>
            </a:r>
            <a:r>
              <a:rPr dirty="0"/>
              <a:t>2021</a:t>
            </a:r>
          </a:p>
        </p:txBody>
      </p:sp>
      <p:sp>
        <p:nvSpPr>
          <p:cNvPr id="3" name="object 3"/>
          <p:cNvSpPr/>
          <p:nvPr/>
        </p:nvSpPr>
        <p:spPr>
          <a:xfrm>
            <a:off x="2673095" y="4020311"/>
            <a:ext cx="490423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74339" y="4167123"/>
            <a:ext cx="42652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DAVIDE</a:t>
            </a:r>
            <a:r>
              <a:rPr dirty="0" sz="40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ROSSETTI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7652" y="9048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7652" y="13620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37652" y="19716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7652" y="27336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37652" y="30384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37652" y="36480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37652" y="45624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7652" y="50196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37652" y="54768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37652" y="57816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53972" y="288925"/>
            <a:ext cx="0" cy="5803900"/>
          </a:xfrm>
          <a:custGeom>
            <a:avLst/>
            <a:gdLst/>
            <a:ahLst/>
            <a:cxnLst/>
            <a:rect l="l" t="t" r="r" b="b"/>
            <a:pathLst>
              <a:path w="0" h="5803900">
                <a:moveTo>
                  <a:pt x="0" y="0"/>
                </a:moveTo>
                <a:lnTo>
                  <a:pt x="0" y="5803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37652" y="2952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37652" y="6086475"/>
            <a:ext cx="6122670" cy="0"/>
          </a:xfrm>
          <a:custGeom>
            <a:avLst/>
            <a:gdLst/>
            <a:ahLst/>
            <a:cxnLst/>
            <a:rect l="l" t="t" r="r" b="b"/>
            <a:pathLst>
              <a:path w="6122670" h="0">
                <a:moveTo>
                  <a:pt x="0" y="0"/>
                </a:moveTo>
                <a:lnTo>
                  <a:pt x="61226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31308" y="295275"/>
          <a:ext cx="6043295" cy="579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/>
                <a:gridCol w="892174"/>
                <a:gridCol w="1120139"/>
                <a:gridCol w="1010920"/>
                <a:gridCol w="988060"/>
                <a:gridCol w="933450"/>
              </a:tblGrid>
              <a:tr h="601834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Settore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oneri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270510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nzi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i/ 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ricavi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patrimonio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netto/debiti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flusso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cassa/attivo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attivo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breve/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passivo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debiti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24130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previdenziali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tributari/</a:t>
                      </a:r>
                      <a:r>
                        <a:rPr dirty="0" sz="10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attivo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(A)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Agricoltura,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9,4%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0,3%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92,1%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silvicoltura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(B)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Estrazione;(C)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7,6%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0,5%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93,7%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Manifattura;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(D)Produzione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66"/>
                    </a:solidFil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energia/gas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(E)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Fornitura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84,2%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acqua,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fognarie,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rifiuti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(D)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Trasmissione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energia/gas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(F41)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Costruzione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0,4%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108,0%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edifici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(F42)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Ingegneria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101,1%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(F43)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Costruzioni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specializzate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(G45)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Commercio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0,6%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101,4%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Autoveicoli;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(G46)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Commercio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ingrosso;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Distribuzione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energia/gas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(G47)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Commercio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dettaglio;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(I56)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 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ristoranti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(H) Trasporto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86,0%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10,2%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magazzinaggio;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(I55)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Hotel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(JMN) Servizi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95,4%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11,9%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3714">
                <a:tc>
                  <a:txBody>
                    <a:bodyPr/>
                    <a:lstStyle/>
                    <a:p>
                      <a:pPr marL="6794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imprese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1085"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(PQRS) Servizi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0,5%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69,8%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14,6%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58851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296656" y="6251447"/>
            <a:ext cx="323088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365490" y="6282435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583" y="640080"/>
            <a:ext cx="445008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493776"/>
            <a:ext cx="7037832" cy="6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862583"/>
            <a:ext cx="1969008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95016" y="862583"/>
            <a:ext cx="4782311" cy="688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1231391"/>
            <a:ext cx="6803135" cy="688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1600200"/>
            <a:ext cx="7482840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1969007"/>
            <a:ext cx="6595872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2322576"/>
            <a:ext cx="4407408" cy="688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38928" y="2322576"/>
            <a:ext cx="521208" cy="688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48655" y="2322576"/>
            <a:ext cx="2971800" cy="688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2691383"/>
            <a:ext cx="4617720" cy="688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2583" y="3715511"/>
            <a:ext cx="445008" cy="463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3569208"/>
            <a:ext cx="7367016" cy="685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0" y="3934967"/>
            <a:ext cx="6903720" cy="6888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303776"/>
            <a:ext cx="7174992" cy="6888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672584"/>
            <a:ext cx="6903720" cy="6888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5041391"/>
            <a:ext cx="2962655" cy="6888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94176" y="5041391"/>
            <a:ext cx="1783079" cy="6888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65776" y="5041391"/>
            <a:ext cx="3550920" cy="6888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5398008"/>
            <a:ext cx="3877055" cy="685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78331" y="581659"/>
            <a:ext cx="7345045" cy="5292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0099"/>
              </a:lnSpc>
              <a:spcBef>
                <a:spcPts val="95"/>
              </a:spcBef>
              <a:buClr>
                <a:srgbClr val="FFFFCC"/>
              </a:buClr>
              <a:buSzPct val="70833"/>
              <a:buFont typeface="Wingdings"/>
              <a:buChar char=""/>
              <a:tabLst>
                <a:tab pos="354965" algn="l"/>
                <a:tab pos="355600" algn="l"/>
                <a:tab pos="853440" algn="l"/>
                <a:tab pos="57683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Gli Amministratori devono conoscere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norme di  governance societarie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, il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funzionamento del  presupposto di continuità aziendale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ai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fini della  formazione del bilancio da presentare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assemblea,  gli	indicatori di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crisi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per l’istituzione di assetti  organizzativi</a:t>
            </a:r>
            <a:r>
              <a:rPr dirty="0" sz="24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amministrativo-contabili	adeguati  come previsto dall’art.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2086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cc.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CC"/>
              </a:buClr>
              <a:buFont typeface="Wingdings"/>
              <a:buChar char=""/>
            </a:pPr>
            <a:endParaRPr sz="3450">
              <a:latin typeface="Times New Roman"/>
              <a:cs typeface="Times New Roman"/>
            </a:endParaRPr>
          </a:p>
          <a:p>
            <a:pPr marL="354965" marR="15240" indent="-342900">
              <a:lnSpc>
                <a:spcPct val="100000"/>
              </a:lnSpc>
              <a:buClr>
                <a:srgbClr val="FFFFCC"/>
              </a:buClr>
              <a:buSzPct val="708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Gli amministratori devono avere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competenze per  fronteggiare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il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rischio di emergenza sanitaria ed  economica attraverso l’osservanza dei protocolli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tutela della sicurezza dei lavoratori, dei principi  generali di legalità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e a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tutela degli interessi collettivi  rappresentati nell’impresa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96656" y="6251447"/>
            <a:ext cx="323088" cy="2956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365490" y="6282435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283463"/>
            <a:ext cx="597408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07480" y="283463"/>
            <a:ext cx="606551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44880" y="637031"/>
            <a:ext cx="3733800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R="5080">
              <a:lnSpc>
                <a:spcPts val="2810"/>
              </a:lnSpc>
              <a:spcBef>
                <a:spcPts val="250"/>
              </a:spcBef>
            </a:pPr>
            <a:r>
              <a:rPr dirty="0" spc="-5"/>
              <a:t>Amministratori </a:t>
            </a:r>
            <a:r>
              <a:rPr dirty="0"/>
              <a:t>e organi di controllo</a:t>
            </a:r>
            <a:r>
              <a:rPr dirty="0" spc="-70"/>
              <a:t> </a:t>
            </a:r>
            <a:r>
              <a:rPr dirty="0"/>
              <a:t>–  </a:t>
            </a:r>
            <a:r>
              <a:rPr dirty="0" spc="-5"/>
              <a:t>Meccanismi </a:t>
            </a:r>
            <a:r>
              <a:rPr dirty="0"/>
              <a:t>di</a:t>
            </a:r>
            <a:r>
              <a:rPr dirty="0" spc="-10"/>
              <a:t> </a:t>
            </a:r>
            <a:r>
              <a:rPr dirty="0" spc="-5"/>
              <a:t>allerta</a:t>
            </a:r>
          </a:p>
        </p:txBody>
      </p:sp>
      <p:sp>
        <p:nvSpPr>
          <p:cNvPr id="6" name="object 6"/>
          <p:cNvSpPr/>
          <p:nvPr/>
        </p:nvSpPr>
        <p:spPr>
          <a:xfrm>
            <a:off x="810768" y="1130808"/>
            <a:ext cx="374903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03375" y="1014983"/>
            <a:ext cx="7117080" cy="573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3375" y="1319783"/>
            <a:ext cx="6946392" cy="573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3375" y="1624583"/>
            <a:ext cx="6443472" cy="573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03375" y="1929383"/>
            <a:ext cx="7025640" cy="573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03375" y="2234183"/>
            <a:ext cx="7638288" cy="573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03375" y="2538983"/>
            <a:ext cx="7135368" cy="573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3375" y="2843783"/>
            <a:ext cx="7501128" cy="57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3375" y="3148583"/>
            <a:ext cx="7510272" cy="573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6323" y="1086611"/>
            <a:ext cx="7590790" cy="5271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270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2086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cc: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L’imprenditore, che operi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forma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societaria o  collettiva,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ha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il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dovere di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istituire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un assetto organizzativo, 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amministrativo e contabile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adeguato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alla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natura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e alle 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dimensioni dell’impresa, anche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funzione della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rilevazione 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tempestiva della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crisi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dell’impresa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della perdita della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continuità 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aziendale, nonché di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attivarsi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senza indugio per l’adozione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e  l’attuazione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di uno degli strumenti previsti dall’ordinamento per 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il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superamento della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crisi e il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recupero della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continuità</a:t>
            </a:r>
            <a:r>
              <a:rPr dirty="0" sz="20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aziendale</a:t>
            </a:r>
            <a:endParaRPr sz="20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05"/>
              </a:spcBef>
              <a:buClr>
                <a:srgbClr val="FFFF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14 dlgs 14/2019 (codice della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crisi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d’impresa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dell’insolvenza)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Gli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organi di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controllo societari, il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revisore 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contabile e la società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di revisione, ciascuno nell’ambito delle  proprie funzioni, hanno l’obbligo di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verificare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che l’organo 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amministrativo valuti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costantemente, assumendo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conseguenti  idonee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iniziative,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l’assetto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organizzativo dell’impresa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è 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adeguato, se sussiste l’equilibrio economico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finanziario 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quale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è  il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prevedibile andamento della gestione, nonché di segnalare  immediatamente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allo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stesso organo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amministrativo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l’esistenza</a:t>
            </a:r>
            <a:r>
              <a:rPr dirty="0" sz="20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223" y="6332220"/>
            <a:ext cx="26523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fondati indizi della</a:t>
            </a: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crisi.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296" y="716280"/>
            <a:ext cx="512064" cy="5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9472" y="551687"/>
            <a:ext cx="6580632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551687"/>
            <a:ext cx="606551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9472" y="969263"/>
            <a:ext cx="7318248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9472" y="1402080"/>
            <a:ext cx="6227063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09472" y="1831848"/>
            <a:ext cx="7296911" cy="804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9472" y="2252472"/>
            <a:ext cx="7275576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9472" y="2685288"/>
            <a:ext cx="4678680" cy="801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4296" y="3864864"/>
            <a:ext cx="512064" cy="536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09472" y="3700271"/>
            <a:ext cx="7007352" cy="801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09472" y="4133088"/>
            <a:ext cx="7150608" cy="801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9472" y="4562855"/>
            <a:ext cx="7107935" cy="804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9472" y="4983479"/>
            <a:ext cx="5574791" cy="801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9472" y="5413247"/>
            <a:ext cx="6260591" cy="804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78331" y="652779"/>
            <a:ext cx="7096759" cy="5316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«crisi»: lo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stato di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squilibrio economico-  finanziario che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rende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probabile l'insolvenza 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debitore,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che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per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le imprese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si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manifesta come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inadeguatezza dei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flussi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di  cassa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prospettici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a far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fronte regolarmente  alle obbligazioni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pianificate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CC"/>
              </a:buClr>
              <a:buFont typeface="Wingdings"/>
              <a:buChar char=""/>
            </a:pPr>
            <a:endParaRPr sz="4000">
              <a:latin typeface="Times New Roman"/>
              <a:cs typeface="Times New Roman"/>
            </a:endParaRPr>
          </a:p>
          <a:p>
            <a:pPr marL="354965" marR="172720" indent="-342900">
              <a:lnSpc>
                <a:spcPct val="100400"/>
              </a:lnSpc>
              <a:buClr>
                <a:srgbClr val="FFFFCC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«insolvenza»: lo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stato del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debitore che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si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manifesta con inadempimenti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od altri fatti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esteriori,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 quali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dimostrino che il debitore 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non è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più in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grado di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soddisfare  regolarmente le proprie</a:t>
            </a:r>
            <a:r>
              <a:rPr dirty="0" sz="28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obbligazioni;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6216" y="249936"/>
            <a:ext cx="6394704" cy="688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6216" y="618744"/>
            <a:ext cx="1847088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Principi </a:t>
            </a:r>
            <a:r>
              <a:rPr dirty="0"/>
              <a:t>di </a:t>
            </a:r>
            <a:r>
              <a:rPr dirty="0" spc="-5"/>
              <a:t>comportamento del collegio  sindacale</a:t>
            </a:r>
          </a:p>
        </p:txBody>
      </p:sp>
      <p:sp>
        <p:nvSpPr>
          <p:cNvPr id="5" name="object 5"/>
          <p:cNvSpPr/>
          <p:nvPr/>
        </p:nvSpPr>
        <p:spPr>
          <a:xfrm>
            <a:off x="1075944" y="1200911"/>
            <a:ext cx="295656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4647" y="1103375"/>
            <a:ext cx="6367272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4647" y="1344167"/>
            <a:ext cx="7290816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4647" y="1584960"/>
            <a:ext cx="6982968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4647" y="1840992"/>
            <a:ext cx="6583680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4647" y="2081783"/>
            <a:ext cx="725424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4647" y="2322576"/>
            <a:ext cx="6943344" cy="4602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74647" y="2563367"/>
            <a:ext cx="3413760" cy="460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75944" y="2953511"/>
            <a:ext cx="295656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74647" y="2855976"/>
            <a:ext cx="7077456" cy="460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74647" y="3096767"/>
            <a:ext cx="6781800" cy="460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74647" y="3352800"/>
            <a:ext cx="6672072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74647" y="3593591"/>
            <a:ext cx="6818376" cy="457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74647" y="3834384"/>
            <a:ext cx="6736080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4647" y="4075176"/>
            <a:ext cx="7104888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74647" y="4315967"/>
            <a:ext cx="7205472" cy="460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74647" y="4572000"/>
            <a:ext cx="7251192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74647" y="4812791"/>
            <a:ext cx="1170431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75944" y="5202935"/>
            <a:ext cx="295656" cy="3017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74647" y="5105400"/>
            <a:ext cx="7208520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74647" y="5346191"/>
            <a:ext cx="6717792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74647" y="5586984"/>
            <a:ext cx="7199376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74647" y="5827776"/>
            <a:ext cx="6611111" cy="4602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74647" y="6080759"/>
            <a:ext cx="6598920" cy="4602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74647" y="6324600"/>
            <a:ext cx="6623304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5539" y="1158747"/>
            <a:ext cx="7319645" cy="548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0"/>
              </a:spcBef>
              <a:buClr>
                <a:srgbClr val="FFFFCC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Norma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11.1.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vigilanza per la rilevazione tempestiva della perdita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continuità: il collegio vigila che il sistema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controllo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gli assetti organizzativi  adottati dalla società risultino adeguati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rilevare tempestivamente segnali  che facciano emergere dubbi significativi sulla capacità dell’impresa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continuare ad operare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come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entità in funzionamento.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Il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collegio può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chiedere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chiarimenti all’organo amministrativo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se del caso sollecitare lo stesso ad  adottare opportuni provvedimenti.</a:t>
            </a:r>
            <a:endParaRPr sz="1600">
              <a:latin typeface="Tahoma"/>
              <a:cs typeface="Tahoma"/>
            </a:endParaRPr>
          </a:p>
          <a:p>
            <a:pPr marL="355600" marR="44450" indent="-342900">
              <a:lnSpc>
                <a:spcPct val="100200"/>
              </a:lnSpc>
              <a:spcBef>
                <a:spcPts val="380"/>
              </a:spcBef>
              <a:buClr>
                <a:srgbClr val="FFFFCC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Norma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11.2.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vigilanza per rilevazione tempestiva della crisi: il collegio vigila  che il sistema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controllo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gli assetti organizzativi adottati dalla società  risultino adeguati anche rilevare tempestivamente la crisi d’impresa.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Il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collegio può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chiedere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chiarimenti all’organo amministrativo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se del caso  sollecitare lo stesso ad adottare opportune implementazioni dell’assetto  organizzativo.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caso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fondati segnali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crisi il collegio chiede chiarimenti  all’organo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amministrazione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vigila che lo stesso si attivi senza indugio per  l’adozione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uno degli strumenti previsti dall’ordinamento per il superamento  della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crisi.</a:t>
            </a:r>
            <a:endParaRPr sz="1600">
              <a:latin typeface="Tahoma"/>
              <a:cs typeface="Tahoma"/>
            </a:endParaRPr>
          </a:p>
          <a:p>
            <a:pPr marL="355600" marR="86360" indent="-342900">
              <a:lnSpc>
                <a:spcPct val="100000"/>
              </a:lnSpc>
              <a:spcBef>
                <a:spcPts val="385"/>
              </a:spcBef>
              <a:buClr>
                <a:srgbClr val="FFFFCC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Norma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11.3.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segnalazione all’assemblea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denunzia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al Tribunale: nel caso in  cui gli amministratori omettano l’adozione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opportuni provvedimenti il  collegio sindacale può convocare l’assemblea ai sensi dell’art.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2406.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Nel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caso  in cui il ricorso all’assemblea abbia avuto luogo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gli esiti sono risultati  inadeguati, il collegio qualora la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condotta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degli amministratori integri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presupposti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grave irregolarità può proporre la denunzia al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Tribunale.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518" y="344931"/>
            <a:ext cx="46799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/>
              <a:t>Indicatori di crisi (art.</a:t>
            </a:r>
            <a:r>
              <a:rPr dirty="0" sz="2800" spc="-10"/>
              <a:t> </a:t>
            </a:r>
            <a:r>
              <a:rPr dirty="0" sz="2800"/>
              <a:t>13)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5539" y="869696"/>
            <a:ext cx="7385050" cy="582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9083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3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Comma 1:Costituiscono indicatori di crisi gli squilibri di carattere reddituale,  patrimoniale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finanziario, rapportati alle specifiche caratteristiche dell’impresa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dell’attività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imprenditoriale svolta dal debitore, tenuto conto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data di  costituzione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inizio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dell’attività,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rilevabili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attraverso appositi indici che  evidenzino la non sostenibilità dei debiti per almeno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i sei mesi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successivi</a:t>
            </a:r>
            <a:r>
              <a:rPr dirty="0" sz="15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500">
              <a:latin typeface="Tahoma"/>
              <a:cs typeface="Tahoma"/>
            </a:endParaRPr>
          </a:p>
          <a:p>
            <a:pPr marL="355600" marR="9525">
              <a:lnSpc>
                <a:spcPct val="100000"/>
              </a:lnSpc>
            </a:pP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l’assenza di prospettive di continuità aziendale.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Si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ritengono indicatori significativi di  crisi la non sostenibilità dei debiti con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flussi di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cassa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previsti nei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6 mesi 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successivi, l’inadeguatezza dei mezzi propri rispetto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quelli di terzi, nonché la  presenza di ritardi nei pagamenti reiterati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significativi di cui all’art. 24:l’esistenza  di debiti per retribuzioni scaduti da almeno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sessanta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giorni per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ammontare pari 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ad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oltre la metà dell’ammontare complessivo mensile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delle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retribuzioni ovvero  l’esistenza di debiti verso fornitori scaduti da almeno centoventi giorni per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un 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ammontare superiore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quello dei debiti non</a:t>
            </a:r>
            <a:r>
              <a:rPr dirty="0" sz="15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scaduti;</a:t>
            </a:r>
            <a:endParaRPr sz="1500">
              <a:latin typeface="Tahoma"/>
              <a:cs typeface="Tahoma"/>
            </a:endParaRPr>
          </a:p>
          <a:p>
            <a:pPr marL="355600" marR="104139" indent="-342900">
              <a:lnSpc>
                <a:spcPct val="100000"/>
              </a:lnSpc>
              <a:spcBef>
                <a:spcPts val="405"/>
              </a:spcBef>
              <a:buClr>
                <a:srgbClr val="FFFFCC"/>
              </a:buClr>
              <a:buSzPct val="73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Comma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2: Il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CNDCEC elabora con cadenza almeno triennale, in riferimento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ad 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ogni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tipologia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di attività economica secondo le classificazioni I.S.T.A.T., gli indici di  cui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comma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che, valutati unitariamente, fanno ragionevolmente presumere la  sussistenza di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uno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stato di crisi dell’impresa. Gli indici elaborati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sono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approvati con  decreto del Ministero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dello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sviluppo</a:t>
            </a:r>
            <a:r>
              <a:rPr dirty="0" sz="15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economico.</a:t>
            </a:r>
            <a:endParaRPr sz="15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290"/>
              </a:spcBef>
              <a:buClr>
                <a:srgbClr val="FFFFCC"/>
              </a:buClr>
              <a:buSzPct val="73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Art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13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comma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3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L'impresa che non ritenga adeguati, in considerazione 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delle 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proprie caratteristiche, gli indici elaborati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norma del comma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2 ne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specifica le  ragioni nella nota integrativa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bilancio di esercizio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indica, nella medesima nota,  gli indici idonei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far ragionevolmente presumere la sussistenza del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suo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stato di  crisi.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professionista indipendente attesta l'adeguatezza di tali indici in rapporto  alla specificità dell'impresa. L'attestazione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allegata alla nota integrativa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dirty="0" sz="1500" spc="-35">
                <a:solidFill>
                  <a:srgbClr val="FFFFFF"/>
                </a:solidFill>
                <a:latin typeface="Tahoma"/>
                <a:cs typeface="Tahoma"/>
              </a:rPr>
              <a:t>bilancio</a:t>
            </a:r>
            <a:r>
              <a:rPr dirty="0" sz="1000" spc="-35">
                <a:solidFill>
                  <a:srgbClr val="FFFFFF"/>
                </a:solidFill>
                <a:latin typeface="Tahoma"/>
                <a:cs typeface="Tahoma"/>
              </a:rPr>
              <a:t>5 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di esercizio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 ne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costituisce parte</a:t>
            </a:r>
            <a:r>
              <a:rPr dirty="0" sz="15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integrante.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768" y="344424"/>
            <a:ext cx="6495287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510540"/>
            <a:ext cx="57867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Continuità</a:t>
            </a:r>
            <a:r>
              <a:rPr dirty="0" sz="4400" spc="-75"/>
              <a:t> </a:t>
            </a:r>
            <a:r>
              <a:rPr dirty="0" sz="4400" spc="-5"/>
              <a:t>aziendale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63752" y="1353311"/>
            <a:ext cx="33223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53311" y="1237488"/>
            <a:ext cx="6940296" cy="52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3311" y="1517903"/>
            <a:ext cx="433425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3752" y="2773679"/>
            <a:ext cx="332231" cy="350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3311" y="2660904"/>
            <a:ext cx="7025640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3311" y="2941320"/>
            <a:ext cx="6580632" cy="524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3311" y="3206495"/>
            <a:ext cx="6812280" cy="5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53311" y="3486911"/>
            <a:ext cx="7376159" cy="527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53311" y="3764279"/>
            <a:ext cx="7083552" cy="527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19871" y="3764279"/>
            <a:ext cx="399288" cy="527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3311" y="4032503"/>
            <a:ext cx="6556248" cy="5273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53311" y="4312920"/>
            <a:ext cx="7400544" cy="524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53311" y="4578096"/>
            <a:ext cx="6611111" cy="5273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53311" y="4858511"/>
            <a:ext cx="7114032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53311" y="5135879"/>
            <a:ext cx="7150608" cy="5273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53311" y="5404103"/>
            <a:ext cx="710184" cy="5273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3752" y="5849111"/>
            <a:ext cx="33223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53311" y="5733288"/>
            <a:ext cx="6416040" cy="527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53311" y="6013703"/>
            <a:ext cx="3974591" cy="527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45539" y="1300988"/>
            <a:ext cx="7379970" cy="5076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12395" indent="-342900">
              <a:lnSpc>
                <a:spcPct val="99700"/>
              </a:lnSpc>
              <a:spcBef>
                <a:spcPts val="105"/>
              </a:spcBef>
              <a:buClr>
                <a:srgbClr val="FFFFCC"/>
              </a:buClr>
              <a:buSzPct val="722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continuità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aziendale è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connaturale all’intero sistema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diritto  societario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sensi dell’art.2423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bis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c.c., rappresenta un principio 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generale alla base della redazione del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bilancio d’esercizio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costituisce anche uno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degli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indicatori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monitorare nell’ambito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procedura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allerta introdotta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dalla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riforma sulla crisi</a:t>
            </a:r>
            <a:r>
              <a:rPr dirty="0" sz="1800" spc="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d’impresa.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lr>
                <a:srgbClr val="FFFFCC"/>
              </a:buClr>
              <a:buSzPct val="722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Procedura fondamentale sia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per il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revisore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che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deve esprimere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un 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giudizio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sul bilancio sia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per il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collegio sindacale che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l’organo  deputato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 vigilare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sul rispetto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legalità. Il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revisore,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linea 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generale, deve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verificare l’appropriatezza dell’utilizzo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presupposto 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continuità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aziendale da parte degli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amministratori. L’art. 2423- 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bis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c.c.,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co.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n.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1,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dispone che, all’atto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redazione del 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bilancio,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valutazione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voci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deve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essere fatta secondo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prudenza  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nella prospettiva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continuazione dell’attività.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principio  contabile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che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disciplina,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chiave interpretativa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citata norma,  l’utilizzo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appropriato del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postulato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continuità aziendale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l’OIC  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11.</a:t>
            </a:r>
            <a:endParaRPr sz="1800">
              <a:latin typeface="Tahoma"/>
              <a:cs typeface="Tahoma"/>
            </a:endParaRPr>
          </a:p>
          <a:p>
            <a:pPr marL="355600" marR="989965" indent="-342900">
              <a:lnSpc>
                <a:spcPct val="102200"/>
              </a:lnSpc>
              <a:spcBef>
                <a:spcPts val="385"/>
              </a:spcBef>
              <a:buClr>
                <a:srgbClr val="FFFFCC"/>
              </a:buClr>
              <a:buSzPct val="722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responsabilità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verifica dell’esistenza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continuità 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aziendale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spetta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agli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amministratori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768" y="219456"/>
            <a:ext cx="7830311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385571"/>
            <a:ext cx="712533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Principio </a:t>
            </a:r>
            <a:r>
              <a:rPr dirty="0" sz="4400"/>
              <a:t>di </a:t>
            </a:r>
            <a:r>
              <a:rPr dirty="0" sz="4400" spc="-5"/>
              <a:t>revisione</a:t>
            </a:r>
            <a:r>
              <a:rPr dirty="0" sz="4400" spc="-45"/>
              <a:t> </a:t>
            </a:r>
            <a:r>
              <a:rPr dirty="0" sz="4400" spc="-5"/>
              <a:t>570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63752" y="1243583"/>
            <a:ext cx="332231" cy="35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53311" y="1130808"/>
            <a:ext cx="6288024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3311" y="1408175"/>
            <a:ext cx="70926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53311" y="1676400"/>
            <a:ext cx="7342632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3311" y="1953767"/>
            <a:ext cx="5224272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3752" y="2398776"/>
            <a:ext cx="332231" cy="35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3311" y="2286000"/>
            <a:ext cx="2417064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53384" y="2286000"/>
            <a:ext cx="399288" cy="52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35679" y="2286000"/>
            <a:ext cx="4998720" cy="527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53311" y="2551176"/>
            <a:ext cx="1386839" cy="527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9136" y="2883407"/>
            <a:ext cx="441960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55648" y="2883407"/>
            <a:ext cx="5958840" cy="524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9136" y="3212592"/>
            <a:ext cx="441960" cy="527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55648" y="3212592"/>
            <a:ext cx="2237231" cy="5273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9136" y="3541776"/>
            <a:ext cx="441960" cy="527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55648" y="3541776"/>
            <a:ext cx="3349752" cy="527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88408" y="3541776"/>
            <a:ext cx="399288" cy="527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70703" y="3541776"/>
            <a:ext cx="2087879" cy="5273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69136" y="3874008"/>
            <a:ext cx="441960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55648" y="3874008"/>
            <a:ext cx="3279648" cy="5242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9136" y="4203191"/>
            <a:ext cx="441960" cy="527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5648" y="4203191"/>
            <a:ext cx="5937504" cy="527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69136" y="4532376"/>
            <a:ext cx="441960" cy="527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55648" y="4532376"/>
            <a:ext cx="4648200" cy="527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69136" y="4864608"/>
            <a:ext cx="441960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55648" y="4864608"/>
            <a:ext cx="6303263" cy="5242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69136" y="5193791"/>
            <a:ext cx="441960" cy="527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55648" y="5193791"/>
            <a:ext cx="6611111" cy="5273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69136" y="5522976"/>
            <a:ext cx="441960" cy="527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55648" y="5522976"/>
            <a:ext cx="6864096" cy="5273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55648" y="5791200"/>
            <a:ext cx="2468879" cy="527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145539" y="1194308"/>
            <a:ext cx="7319645" cy="4960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90"/>
              </a:spcBef>
              <a:buClr>
                <a:srgbClr val="FFFFCC"/>
              </a:buClr>
              <a:buSzPct val="722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Capacità dell’impresa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costituire un complesso economico  funzionante destinato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alla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produzione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reddito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per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prevedibile 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arco temporale futuro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relativo ad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periodo 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almeno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mesi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dalla  data 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riferimento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bilancio. (IAS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1 e OIC</a:t>
            </a:r>
            <a:r>
              <a:rPr dirty="0" sz="1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11)</a:t>
            </a:r>
            <a:endParaRPr sz="1800">
              <a:latin typeface="Tahoma"/>
              <a:cs typeface="Tahoma"/>
            </a:endParaRPr>
          </a:p>
          <a:p>
            <a:pPr marL="355600" marR="168275" indent="-342900">
              <a:lnSpc>
                <a:spcPts val="2090"/>
              </a:lnSpc>
              <a:spcBef>
                <a:spcPts val="560"/>
              </a:spcBef>
              <a:buClr>
                <a:srgbClr val="FFFFCC"/>
              </a:buClr>
              <a:buSzPct val="722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Indicatori economico-finanziari che possono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dar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luogo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dubbi sulla  continuità: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39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Deficit patrimoniale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capitale circolante netto</a:t>
            </a:r>
            <a:r>
              <a:rPr dirty="0" sz="1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negativo;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Cash flow negativi;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3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Principali indicatori economico-finanziari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negativi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5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Consistenti perdite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operative;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Mancanza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continuità nella distribuzione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dei</a:t>
            </a:r>
            <a:r>
              <a:rPr dirty="0" sz="18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dividendi;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3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Incapacità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 saldare i debiti alla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scadenza;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5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Incapacità nel rispettare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clausole contrattuali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dei</a:t>
            </a:r>
            <a:r>
              <a:rPr dirty="0" sz="1800" spc="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prestiti;</a:t>
            </a:r>
            <a:endParaRPr sz="1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Cambiamento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delle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forme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 pagamento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concesse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fornitori;</a:t>
            </a:r>
            <a:endParaRPr sz="1800">
              <a:latin typeface="Tahoma"/>
              <a:cs typeface="Tahoma"/>
            </a:endParaRPr>
          </a:p>
          <a:p>
            <a:pPr lvl="1" marL="755015" marR="78105" indent="-285750">
              <a:lnSpc>
                <a:spcPts val="2110"/>
              </a:lnSpc>
              <a:spcBef>
                <a:spcPts val="54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Incapacità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ottenere finanziamenti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per lo sviluppo di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prodotti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  per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altri investimenti;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1936" y="1508760"/>
            <a:ext cx="5120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77111" y="1341119"/>
            <a:ext cx="3681984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3416" y="1853183"/>
            <a:ext cx="579120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09927" y="1853183"/>
            <a:ext cx="1350264" cy="688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69335" y="1853183"/>
            <a:ext cx="649224" cy="688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7703" y="1853183"/>
            <a:ext cx="1432560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5539" y="1364656"/>
            <a:ext cx="3806825" cy="96774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FFFFCC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Indicatori</a:t>
            </a:r>
            <a:r>
              <a:rPr dirty="0" sz="28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gestionali:</a:t>
            </a:r>
            <a:endParaRPr sz="28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  <a:tabLst>
                <a:tab pos="2115185" algn="l"/>
                <a:tab pos="2774950" algn="l"/>
              </a:tabLst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dirty="0" sz="2400" spc="1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erd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	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membr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9408" y="1853183"/>
            <a:ext cx="1042415" cy="688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20967" y="1853183"/>
            <a:ext cx="1618488" cy="688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48600" y="1853183"/>
            <a:ext cx="890016" cy="688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09927" y="2221992"/>
            <a:ext cx="2258568" cy="688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77640" y="2221992"/>
            <a:ext cx="1722119" cy="688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08903" y="2221992"/>
            <a:ext cx="1176527" cy="688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94576" y="2221992"/>
            <a:ext cx="911351" cy="6888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18119" y="2221992"/>
            <a:ext cx="920496" cy="6888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48922" y="1941067"/>
            <a:ext cx="3182620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267970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la	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rez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25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09927" y="2590800"/>
            <a:ext cx="1993392" cy="6888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91840" y="2590800"/>
            <a:ext cx="518160" cy="6888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88489" y="2309876"/>
            <a:ext cx="570992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  <a:tabLst>
                <a:tab pos="2280920" algn="l"/>
                <a:tab pos="4012565" algn="l"/>
                <a:tab pos="5196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ili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à	s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teg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	s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enz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una  sostituzione;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23416" y="3023616"/>
            <a:ext cx="579120" cy="6857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09927" y="3023616"/>
            <a:ext cx="1588008" cy="6857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83992" y="3023616"/>
            <a:ext cx="886968" cy="6857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53967" y="3023616"/>
            <a:ext cx="551688" cy="6857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88664" y="3023616"/>
            <a:ext cx="1712976" cy="6857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11936" y="3627120"/>
            <a:ext cx="438912" cy="5364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77111" y="3462528"/>
            <a:ext cx="2767584" cy="8046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23416" y="3974591"/>
            <a:ext cx="579120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9927" y="3974591"/>
            <a:ext cx="6976872" cy="6888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9927" y="4343400"/>
            <a:ext cx="6473952" cy="6888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09927" y="4712208"/>
            <a:ext cx="2075688" cy="6888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23416" y="5145023"/>
            <a:ext cx="579120" cy="685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09927" y="5145023"/>
            <a:ext cx="7077456" cy="6858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09927" y="5510784"/>
            <a:ext cx="6516624" cy="6888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09927" y="5879591"/>
            <a:ext cx="1606296" cy="6888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145539" y="3029204"/>
            <a:ext cx="7338695" cy="332994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Difficoltà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con il</a:t>
            </a:r>
            <a:r>
              <a:rPr dirty="0" sz="2400" spc="1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personale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FFFFCC"/>
              </a:buClr>
              <a:buSzPct val="714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Altri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indicatori:</a:t>
            </a:r>
            <a:endParaRPr sz="2800">
              <a:latin typeface="Tahoma"/>
              <a:cs typeface="Tahoma"/>
            </a:endParaRPr>
          </a:p>
          <a:p>
            <a:pPr lvl="1" marL="755015" marR="106680" indent="-285750">
              <a:lnSpc>
                <a:spcPct val="100800"/>
              </a:lnSpc>
              <a:spcBef>
                <a:spcPts val="520"/>
              </a:spcBef>
              <a:buChar char="–"/>
              <a:tabLst>
                <a:tab pos="75565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Contenziosi legali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regolamentari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che in caso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di  soccombenza potrebbero essere non onorati  dall’azienda;</a:t>
            </a:r>
            <a:endParaRPr sz="2400">
              <a:latin typeface="Tahoma"/>
              <a:cs typeface="Tahoma"/>
            </a:endParaRPr>
          </a:p>
          <a:p>
            <a:pPr lvl="1" marL="755015" marR="5080" indent="-285750">
              <a:lnSpc>
                <a:spcPct val="100800"/>
              </a:lnSpc>
              <a:spcBef>
                <a:spcPts val="480"/>
              </a:spcBef>
              <a:buChar char="–"/>
              <a:tabLst>
                <a:tab pos="75565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Politiche di governo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modifiche legislative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che si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presume possano influenzare negativamente  l’impresa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1936" y="219456"/>
            <a:ext cx="6937248" cy="52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1936" y="499872"/>
            <a:ext cx="6681215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539" y="282955"/>
            <a:ext cx="6581140" cy="5803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  <a:tabLst>
                <a:tab pos="1995805" algn="l"/>
              </a:tabLst>
            </a:pPr>
            <a:r>
              <a:rPr dirty="0" sz="1800" spc="-5"/>
              <a:t>INDICI</a:t>
            </a:r>
            <a:r>
              <a:rPr dirty="0" sz="1800" spc="10"/>
              <a:t> </a:t>
            </a:r>
            <a:r>
              <a:rPr dirty="0" sz="1800" spc="-5"/>
              <a:t>CNDCEC	</a:t>
            </a:r>
            <a:r>
              <a:rPr dirty="0" sz="1800"/>
              <a:t>con </a:t>
            </a:r>
            <a:r>
              <a:rPr dirty="0" sz="1800" spc="-5"/>
              <a:t>cadenza triennale </a:t>
            </a:r>
            <a:r>
              <a:rPr dirty="0" sz="1800"/>
              <a:t>da </a:t>
            </a:r>
            <a:r>
              <a:rPr dirty="0" sz="1800" spc="-5"/>
              <a:t>approvare </a:t>
            </a:r>
            <a:r>
              <a:rPr dirty="0" sz="1800"/>
              <a:t>con  decreto MISE </a:t>
            </a:r>
            <a:r>
              <a:rPr dirty="0" sz="1800" spc="-5"/>
              <a:t>(art. </a:t>
            </a:r>
            <a:r>
              <a:rPr dirty="0" sz="1800"/>
              <a:t>13, </a:t>
            </a:r>
            <a:r>
              <a:rPr dirty="0" sz="1800" spc="-5"/>
              <a:t>comma </a:t>
            </a:r>
            <a:r>
              <a:rPr dirty="0" sz="1800"/>
              <a:t>2, </a:t>
            </a:r>
            <a:r>
              <a:rPr dirty="0" sz="1800" spc="-5"/>
              <a:t>codice crisi</a:t>
            </a:r>
            <a:r>
              <a:rPr dirty="0" sz="1800" spc="-45"/>
              <a:t> </a:t>
            </a:r>
            <a:r>
              <a:rPr dirty="0" sz="1800" spc="-5"/>
              <a:t>d’impresa)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075944" y="987552"/>
            <a:ext cx="295656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4647" y="886967"/>
            <a:ext cx="3691128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88408" y="886967"/>
            <a:ext cx="353567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25567" y="886967"/>
            <a:ext cx="2916936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4647" y="1127760"/>
            <a:ext cx="7153656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4647" y="1371600"/>
            <a:ext cx="7342632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4647" y="1624583"/>
            <a:ext cx="6312408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74647" y="1865376"/>
            <a:ext cx="7162800" cy="460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74647" y="2106167"/>
            <a:ext cx="3672840" cy="460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70120" y="2106167"/>
            <a:ext cx="704088" cy="460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7800" y="2106167"/>
            <a:ext cx="981455" cy="4602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61888" y="2106167"/>
            <a:ext cx="1118615" cy="460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64095" y="2106167"/>
            <a:ext cx="798576" cy="4602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85304" y="2106167"/>
            <a:ext cx="390144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59040" y="2106167"/>
            <a:ext cx="1112520" cy="460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74647" y="2346960"/>
            <a:ext cx="7303008" cy="4602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74647" y="2590800"/>
            <a:ext cx="7354824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74647" y="2843783"/>
            <a:ext cx="6577583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74647" y="3084576"/>
            <a:ext cx="1789176" cy="4602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30224" y="3377184"/>
            <a:ext cx="4300728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53584" y="3377184"/>
            <a:ext cx="390143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27320" y="3377184"/>
            <a:ext cx="2971800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30224" y="3617976"/>
            <a:ext cx="816863" cy="4602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30224" y="3910584"/>
            <a:ext cx="3669791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22647" y="3910584"/>
            <a:ext cx="390144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99432" y="3910584"/>
            <a:ext cx="3697223" cy="457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30224" y="4151376"/>
            <a:ext cx="795527" cy="4602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30224" y="4443984"/>
            <a:ext cx="3547872" cy="4572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00728" y="4443984"/>
            <a:ext cx="387096" cy="4572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74464" y="4443984"/>
            <a:ext cx="3517391" cy="4572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30224" y="4736591"/>
            <a:ext cx="2078736" cy="457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31592" y="4736591"/>
            <a:ext cx="390144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05327" y="4736591"/>
            <a:ext cx="4352544" cy="457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30224" y="5029200"/>
            <a:ext cx="4943856" cy="4572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96711" y="5029200"/>
            <a:ext cx="390143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70447" y="5029200"/>
            <a:ext cx="1978152" cy="457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30224" y="5282184"/>
            <a:ext cx="3121152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30224" y="5574791"/>
            <a:ext cx="5443728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145539" y="942340"/>
            <a:ext cx="7385684" cy="4954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Clr>
                <a:srgbClr val="FFFFCC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Documento CNDCEC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20 ottobre 2019 -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Sequenza gerarchica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sette  parametri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utilizzare.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pratica la continuità aziendale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pregiudicata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la  crisi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ipotizzabile quando il patrimonio netto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negativo (per effetto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perdite  anche cumulate) salvo la possibilità per la società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procedere alla  ricapitalizzazione fino al limite legale.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caso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patrimonio positivo la crisi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è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ipotizzabile qualora il DSCR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 6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mesi (Debt Service Coverage Ratio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rapporto  tra flussi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cassa liberi previsti nei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6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mesi successivi disponibili per il rimborso  dei debiti previsti nello stesso arco temporale)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è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inferiore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 1.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Nel caso in cui il  DSCR superiore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 1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si adottano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5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soglie diverse in relazione  all’attività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svolta:</a:t>
            </a:r>
            <a:endParaRPr sz="1600">
              <a:latin typeface="Tahoma"/>
              <a:cs typeface="Tahoma"/>
            </a:endParaRPr>
          </a:p>
          <a:p>
            <a:pPr marL="12700" marR="53721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9554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sostenibilità degli oneri finanziari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rapporto tra oneri finanziari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ricavi;</a:t>
            </a:r>
            <a:endParaRPr sz="1600">
              <a:latin typeface="Tahoma"/>
              <a:cs typeface="Tahoma"/>
            </a:endParaRPr>
          </a:p>
          <a:p>
            <a:pPr marL="12700" marR="44005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9554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adeguatezza patrimoniale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rapporto tra patrimonio netto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debiti  totali;</a:t>
            </a:r>
            <a:endParaRPr sz="1600">
              <a:latin typeface="Tahoma"/>
              <a:cs typeface="Tahoma"/>
            </a:endParaRPr>
          </a:p>
          <a:p>
            <a:pPr marL="248920" indent="-236854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9554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ritorno liquido dell’attivo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rapporto tra flusso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cassa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6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attivo;</a:t>
            </a:r>
            <a:endParaRPr sz="1600">
              <a:latin typeface="Tahoma"/>
              <a:cs typeface="Tahoma"/>
            </a:endParaRPr>
          </a:p>
          <a:p>
            <a:pPr marL="248920" indent="-236854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49554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liquidità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rapporto tra attivo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breve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passivo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breve;</a:t>
            </a:r>
            <a:endParaRPr sz="1600">
              <a:latin typeface="Tahoma"/>
              <a:cs typeface="Tahoma"/>
            </a:endParaRPr>
          </a:p>
          <a:p>
            <a:pPr marL="12700" marR="889000">
              <a:lnSpc>
                <a:spcPct val="103699"/>
              </a:lnSpc>
              <a:spcBef>
                <a:spcPts val="315"/>
              </a:spcBef>
              <a:buAutoNum type="arabicPeriod"/>
              <a:tabLst>
                <a:tab pos="249554" algn="l"/>
              </a:tabLst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indebitamento previdenziale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tributario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rapporto tra debiti  previdenziali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tributari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attivo.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seguito le soglie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allerta dei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5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indici per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ogni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 settore.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66759" y="6251447"/>
            <a:ext cx="252983" cy="2956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435340" y="6282435"/>
            <a:ext cx="952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Indicatori di allerta avvocati roma 15 febbraio 2021 ore 15</dc:title>
  <dcterms:created xsi:type="dcterms:W3CDTF">2021-02-15T13:53:55Z</dcterms:created>
  <dcterms:modified xsi:type="dcterms:W3CDTF">2021-02-15T13:53:55Z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2021-02-15T00:00:00Z</vt:filetime>
  </property>
</Properties>
</file>