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297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99" r:id="rId29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87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73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3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5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58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18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11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99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56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2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90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12B4-9007-44AC-B834-1BFB4F7A470D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346C-A0B7-4274-B0B6-920B9FD2B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.jpe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117" Type="http://schemas.openxmlformats.org/officeDocument/2006/relationships/image" Target="../media/image142.png"/><Relationship Id="rId21" Type="http://schemas.openxmlformats.org/officeDocument/2006/relationships/image" Target="../media/image46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63" Type="http://schemas.openxmlformats.org/officeDocument/2006/relationships/image" Target="../media/image88.png"/><Relationship Id="rId68" Type="http://schemas.openxmlformats.org/officeDocument/2006/relationships/image" Target="../media/image93.png"/><Relationship Id="rId84" Type="http://schemas.openxmlformats.org/officeDocument/2006/relationships/image" Target="../media/image109.png"/><Relationship Id="rId89" Type="http://schemas.openxmlformats.org/officeDocument/2006/relationships/image" Target="../media/image114.png"/><Relationship Id="rId112" Type="http://schemas.openxmlformats.org/officeDocument/2006/relationships/image" Target="../media/image137.png"/><Relationship Id="rId133" Type="http://schemas.openxmlformats.org/officeDocument/2006/relationships/image" Target="../media/image158.png"/><Relationship Id="rId138" Type="http://schemas.openxmlformats.org/officeDocument/2006/relationships/image" Target="../media/image163.png"/><Relationship Id="rId154" Type="http://schemas.openxmlformats.org/officeDocument/2006/relationships/image" Target="../media/image179.png"/><Relationship Id="rId159" Type="http://schemas.openxmlformats.org/officeDocument/2006/relationships/image" Target="../media/image2.jpeg"/><Relationship Id="rId16" Type="http://schemas.openxmlformats.org/officeDocument/2006/relationships/image" Target="../media/image41.png"/><Relationship Id="rId107" Type="http://schemas.openxmlformats.org/officeDocument/2006/relationships/image" Target="../media/image132.png"/><Relationship Id="rId11" Type="http://schemas.openxmlformats.org/officeDocument/2006/relationships/image" Target="../media/image36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74" Type="http://schemas.openxmlformats.org/officeDocument/2006/relationships/image" Target="../media/image99.png"/><Relationship Id="rId79" Type="http://schemas.openxmlformats.org/officeDocument/2006/relationships/image" Target="../media/image104.png"/><Relationship Id="rId102" Type="http://schemas.openxmlformats.org/officeDocument/2006/relationships/image" Target="../media/image127.png"/><Relationship Id="rId123" Type="http://schemas.openxmlformats.org/officeDocument/2006/relationships/image" Target="../media/image148.png"/><Relationship Id="rId128" Type="http://schemas.openxmlformats.org/officeDocument/2006/relationships/image" Target="../media/image153.png"/><Relationship Id="rId144" Type="http://schemas.openxmlformats.org/officeDocument/2006/relationships/image" Target="../media/image169.png"/><Relationship Id="rId149" Type="http://schemas.openxmlformats.org/officeDocument/2006/relationships/image" Target="../media/image174.png"/><Relationship Id="rId5" Type="http://schemas.openxmlformats.org/officeDocument/2006/relationships/image" Target="../media/image30.png"/><Relationship Id="rId90" Type="http://schemas.openxmlformats.org/officeDocument/2006/relationships/image" Target="../media/image115.png"/><Relationship Id="rId95" Type="http://schemas.openxmlformats.org/officeDocument/2006/relationships/image" Target="../media/image120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64" Type="http://schemas.openxmlformats.org/officeDocument/2006/relationships/image" Target="../media/image89.png"/><Relationship Id="rId69" Type="http://schemas.openxmlformats.org/officeDocument/2006/relationships/image" Target="../media/image94.png"/><Relationship Id="rId113" Type="http://schemas.openxmlformats.org/officeDocument/2006/relationships/image" Target="../media/image138.png"/><Relationship Id="rId118" Type="http://schemas.openxmlformats.org/officeDocument/2006/relationships/image" Target="../media/image143.png"/><Relationship Id="rId134" Type="http://schemas.openxmlformats.org/officeDocument/2006/relationships/image" Target="../media/image159.png"/><Relationship Id="rId139" Type="http://schemas.openxmlformats.org/officeDocument/2006/relationships/image" Target="../media/image164.png"/><Relationship Id="rId80" Type="http://schemas.openxmlformats.org/officeDocument/2006/relationships/image" Target="../media/image105.png"/><Relationship Id="rId85" Type="http://schemas.openxmlformats.org/officeDocument/2006/relationships/image" Target="../media/image110.png"/><Relationship Id="rId150" Type="http://schemas.openxmlformats.org/officeDocument/2006/relationships/image" Target="../media/image175.png"/><Relationship Id="rId155" Type="http://schemas.openxmlformats.org/officeDocument/2006/relationships/image" Target="../media/image180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59" Type="http://schemas.openxmlformats.org/officeDocument/2006/relationships/image" Target="../media/image84.png"/><Relationship Id="rId103" Type="http://schemas.openxmlformats.org/officeDocument/2006/relationships/image" Target="../media/image128.png"/><Relationship Id="rId108" Type="http://schemas.openxmlformats.org/officeDocument/2006/relationships/image" Target="../media/image133.png"/><Relationship Id="rId124" Type="http://schemas.openxmlformats.org/officeDocument/2006/relationships/image" Target="../media/image149.png"/><Relationship Id="rId129" Type="http://schemas.openxmlformats.org/officeDocument/2006/relationships/image" Target="../media/image154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54" Type="http://schemas.openxmlformats.org/officeDocument/2006/relationships/image" Target="../media/image79.png"/><Relationship Id="rId62" Type="http://schemas.openxmlformats.org/officeDocument/2006/relationships/image" Target="../media/image87.png"/><Relationship Id="rId70" Type="http://schemas.openxmlformats.org/officeDocument/2006/relationships/image" Target="../media/image95.png"/><Relationship Id="rId75" Type="http://schemas.openxmlformats.org/officeDocument/2006/relationships/image" Target="../media/image100.png"/><Relationship Id="rId83" Type="http://schemas.openxmlformats.org/officeDocument/2006/relationships/image" Target="../media/image108.png"/><Relationship Id="rId88" Type="http://schemas.openxmlformats.org/officeDocument/2006/relationships/image" Target="../media/image113.png"/><Relationship Id="rId91" Type="http://schemas.openxmlformats.org/officeDocument/2006/relationships/image" Target="../media/image116.png"/><Relationship Id="rId96" Type="http://schemas.openxmlformats.org/officeDocument/2006/relationships/image" Target="../media/image121.png"/><Relationship Id="rId111" Type="http://schemas.openxmlformats.org/officeDocument/2006/relationships/image" Target="../media/image136.png"/><Relationship Id="rId132" Type="http://schemas.openxmlformats.org/officeDocument/2006/relationships/image" Target="../media/image157.png"/><Relationship Id="rId140" Type="http://schemas.openxmlformats.org/officeDocument/2006/relationships/image" Target="../media/image165.png"/><Relationship Id="rId145" Type="http://schemas.openxmlformats.org/officeDocument/2006/relationships/image" Target="../media/image170.png"/><Relationship Id="rId153" Type="http://schemas.openxmlformats.org/officeDocument/2006/relationships/image" Target="../media/image1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106" Type="http://schemas.openxmlformats.org/officeDocument/2006/relationships/image" Target="../media/image131.png"/><Relationship Id="rId114" Type="http://schemas.openxmlformats.org/officeDocument/2006/relationships/image" Target="../media/image139.png"/><Relationship Id="rId119" Type="http://schemas.openxmlformats.org/officeDocument/2006/relationships/image" Target="../media/image144.png"/><Relationship Id="rId127" Type="http://schemas.openxmlformats.org/officeDocument/2006/relationships/image" Target="../media/image152.png"/><Relationship Id="rId10" Type="http://schemas.openxmlformats.org/officeDocument/2006/relationships/image" Target="../media/image35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78" Type="http://schemas.openxmlformats.org/officeDocument/2006/relationships/image" Target="../media/image103.png"/><Relationship Id="rId81" Type="http://schemas.openxmlformats.org/officeDocument/2006/relationships/image" Target="../media/image106.png"/><Relationship Id="rId86" Type="http://schemas.openxmlformats.org/officeDocument/2006/relationships/image" Target="../media/image111.png"/><Relationship Id="rId94" Type="http://schemas.openxmlformats.org/officeDocument/2006/relationships/image" Target="../media/image119.png"/><Relationship Id="rId99" Type="http://schemas.openxmlformats.org/officeDocument/2006/relationships/image" Target="../media/image124.png"/><Relationship Id="rId101" Type="http://schemas.openxmlformats.org/officeDocument/2006/relationships/image" Target="../media/image126.png"/><Relationship Id="rId122" Type="http://schemas.openxmlformats.org/officeDocument/2006/relationships/image" Target="../media/image147.png"/><Relationship Id="rId130" Type="http://schemas.openxmlformats.org/officeDocument/2006/relationships/image" Target="../media/image155.png"/><Relationship Id="rId135" Type="http://schemas.openxmlformats.org/officeDocument/2006/relationships/image" Target="../media/image160.png"/><Relationship Id="rId143" Type="http://schemas.openxmlformats.org/officeDocument/2006/relationships/image" Target="../media/image168.png"/><Relationship Id="rId148" Type="http://schemas.openxmlformats.org/officeDocument/2006/relationships/image" Target="../media/image173.png"/><Relationship Id="rId151" Type="http://schemas.openxmlformats.org/officeDocument/2006/relationships/image" Target="../media/image176.png"/><Relationship Id="rId156" Type="http://schemas.openxmlformats.org/officeDocument/2006/relationships/image" Target="../media/image181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9" Type="http://schemas.openxmlformats.org/officeDocument/2006/relationships/image" Target="../media/image64.png"/><Relationship Id="rId109" Type="http://schemas.openxmlformats.org/officeDocument/2006/relationships/image" Target="../media/image134.png"/><Relationship Id="rId34" Type="http://schemas.openxmlformats.org/officeDocument/2006/relationships/image" Target="../media/image59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6" Type="http://schemas.openxmlformats.org/officeDocument/2006/relationships/image" Target="../media/image101.jpeg"/><Relationship Id="rId97" Type="http://schemas.openxmlformats.org/officeDocument/2006/relationships/image" Target="../media/image122.png"/><Relationship Id="rId104" Type="http://schemas.openxmlformats.org/officeDocument/2006/relationships/image" Target="../media/image129.png"/><Relationship Id="rId120" Type="http://schemas.openxmlformats.org/officeDocument/2006/relationships/image" Target="../media/image145.png"/><Relationship Id="rId125" Type="http://schemas.openxmlformats.org/officeDocument/2006/relationships/image" Target="../media/image150.png"/><Relationship Id="rId141" Type="http://schemas.openxmlformats.org/officeDocument/2006/relationships/image" Target="../media/image166.png"/><Relationship Id="rId146" Type="http://schemas.openxmlformats.org/officeDocument/2006/relationships/image" Target="../media/image171.png"/><Relationship Id="rId7" Type="http://schemas.openxmlformats.org/officeDocument/2006/relationships/image" Target="../media/image32.png"/><Relationship Id="rId71" Type="http://schemas.openxmlformats.org/officeDocument/2006/relationships/image" Target="../media/image96.png"/><Relationship Id="rId92" Type="http://schemas.openxmlformats.org/officeDocument/2006/relationships/image" Target="../media/image117.png"/><Relationship Id="rId2" Type="http://schemas.openxmlformats.org/officeDocument/2006/relationships/image" Target="../media/image27.png"/><Relationship Id="rId29" Type="http://schemas.openxmlformats.org/officeDocument/2006/relationships/image" Target="../media/image54.png"/><Relationship Id="rId24" Type="http://schemas.openxmlformats.org/officeDocument/2006/relationships/image" Target="../media/image49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66" Type="http://schemas.openxmlformats.org/officeDocument/2006/relationships/image" Target="../media/image91.png"/><Relationship Id="rId87" Type="http://schemas.openxmlformats.org/officeDocument/2006/relationships/image" Target="../media/image112.png"/><Relationship Id="rId110" Type="http://schemas.openxmlformats.org/officeDocument/2006/relationships/image" Target="../media/image135.png"/><Relationship Id="rId115" Type="http://schemas.openxmlformats.org/officeDocument/2006/relationships/image" Target="../media/image140.png"/><Relationship Id="rId131" Type="http://schemas.openxmlformats.org/officeDocument/2006/relationships/image" Target="../media/image156.png"/><Relationship Id="rId136" Type="http://schemas.openxmlformats.org/officeDocument/2006/relationships/image" Target="../media/image161.png"/><Relationship Id="rId157" Type="http://schemas.openxmlformats.org/officeDocument/2006/relationships/image" Target="../media/image182.png"/><Relationship Id="rId61" Type="http://schemas.openxmlformats.org/officeDocument/2006/relationships/image" Target="../media/image86.png"/><Relationship Id="rId82" Type="http://schemas.openxmlformats.org/officeDocument/2006/relationships/image" Target="../media/image107.png"/><Relationship Id="rId152" Type="http://schemas.openxmlformats.org/officeDocument/2006/relationships/image" Target="../media/image177.png"/><Relationship Id="rId19" Type="http://schemas.openxmlformats.org/officeDocument/2006/relationships/image" Target="../media/image44.png"/><Relationship Id="rId14" Type="http://schemas.openxmlformats.org/officeDocument/2006/relationships/image" Target="../media/image39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56" Type="http://schemas.openxmlformats.org/officeDocument/2006/relationships/image" Target="../media/image81.png"/><Relationship Id="rId77" Type="http://schemas.openxmlformats.org/officeDocument/2006/relationships/image" Target="../media/image102.png"/><Relationship Id="rId100" Type="http://schemas.openxmlformats.org/officeDocument/2006/relationships/image" Target="../media/image125.png"/><Relationship Id="rId105" Type="http://schemas.openxmlformats.org/officeDocument/2006/relationships/image" Target="../media/image130.png"/><Relationship Id="rId126" Type="http://schemas.openxmlformats.org/officeDocument/2006/relationships/image" Target="../media/image151.png"/><Relationship Id="rId147" Type="http://schemas.openxmlformats.org/officeDocument/2006/relationships/image" Target="../media/image172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93" Type="http://schemas.openxmlformats.org/officeDocument/2006/relationships/image" Target="../media/image118.png"/><Relationship Id="rId98" Type="http://schemas.openxmlformats.org/officeDocument/2006/relationships/image" Target="../media/image123.png"/><Relationship Id="rId121" Type="http://schemas.openxmlformats.org/officeDocument/2006/relationships/image" Target="../media/image146.png"/><Relationship Id="rId142" Type="http://schemas.openxmlformats.org/officeDocument/2006/relationships/image" Target="../media/image167.png"/><Relationship Id="rId3" Type="http://schemas.openxmlformats.org/officeDocument/2006/relationships/image" Target="../media/image28.png"/><Relationship Id="rId25" Type="http://schemas.openxmlformats.org/officeDocument/2006/relationships/image" Target="../media/image50.png"/><Relationship Id="rId46" Type="http://schemas.openxmlformats.org/officeDocument/2006/relationships/image" Target="../media/image71.png"/><Relationship Id="rId67" Type="http://schemas.openxmlformats.org/officeDocument/2006/relationships/image" Target="../media/image92.png"/><Relationship Id="rId116" Type="http://schemas.openxmlformats.org/officeDocument/2006/relationships/image" Target="../media/image141.png"/><Relationship Id="rId137" Type="http://schemas.openxmlformats.org/officeDocument/2006/relationships/image" Target="../media/image162.png"/><Relationship Id="rId158" Type="http://schemas.openxmlformats.org/officeDocument/2006/relationships/image" Target="../media/image1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3.png"/><Relationship Id="rId4" Type="http://schemas.openxmlformats.org/officeDocument/2006/relationships/image" Target="../media/image1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88.emf"/><Relationship Id="rId7" Type="http://schemas.openxmlformats.org/officeDocument/2006/relationships/hyperlink" Target="https://www.imm.cnr.it/projects/sensori-elettronici-nanotecnologie-e-informatica-l&#8217;agricoltura-di-precisione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atomic.eu/index.php/pull-experiments/bisem/" TargetMode="External"/><Relationship Id="rId5" Type="http://schemas.openxmlformats.org/officeDocument/2006/relationships/hyperlink" Target="https://www.imm.cnr.it/projects/agridronevision" TargetMode="External"/><Relationship Id="rId4" Type="http://schemas.openxmlformats.org/officeDocument/2006/relationships/image" Target="../media/image18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3318898" y="2723185"/>
            <a:ext cx="326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Avv. Angelo </a:t>
            </a:r>
            <a:r>
              <a:rPr lang="it-IT" sz="2800" b="1" dirty="0"/>
              <a:t>Caliendo</a:t>
            </a:r>
            <a:endParaRPr lang="it-IT" sz="2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3179428" y="3184850"/>
            <a:ext cx="350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3607186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90810FD-C4C9-4B0E-BA18-D89B5F17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66" y="1900010"/>
            <a:ext cx="835378" cy="110631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55A49E9-C7F6-4145-9503-D3C802F7C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7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08A9A577-3AFC-4059-8705-7A2AFE48BB51}"/>
              </a:ext>
            </a:extLst>
          </p:cNvPr>
          <p:cNvSpPr/>
          <p:nvPr/>
        </p:nvSpPr>
        <p:spPr>
          <a:xfrm>
            <a:off x="0" y="3346054"/>
            <a:ext cx="9906000" cy="16767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325869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3201225"/>
            <a:ext cx="8279933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 Adattare la governance alle nuove sfide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: assicurare una cornice legale idonea a raggiungere un equilibrio fra settore pubblico e privato, assegnare incentivi e garantire equità e trasparenza.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80F1E4-9899-4A88-A396-D02A0B6AB55B}"/>
              </a:ext>
            </a:extLst>
          </p:cNvPr>
          <p:cNvSpPr txBox="1"/>
          <p:nvPr/>
        </p:nvSpPr>
        <p:spPr>
          <a:xfrm>
            <a:off x="2097248" y="2016784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 5 principi dell’agricoltura sostenibile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AC2B140-0795-444F-8EA2-F2683E7FFF90}"/>
              </a:ext>
            </a:extLst>
          </p:cNvPr>
          <p:cNvSpPr txBox="1"/>
          <p:nvPr/>
        </p:nvSpPr>
        <p:spPr>
          <a:xfrm>
            <a:off x="2097248" y="2861975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5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9BF07B3-36CD-4835-8F26-96C66F667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325869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2942530"/>
            <a:ext cx="8279933" cy="2292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b="0" i="0" dirty="0">
                <a:solidFill>
                  <a:srgbClr val="111111"/>
                </a:solidFill>
                <a:effectLst/>
                <a:latin typeface="UniversLight"/>
              </a:rPr>
              <a:t>In tema di </a:t>
            </a:r>
            <a:r>
              <a:rPr lang="it-IT" b="1" i="0" dirty="0">
                <a:solidFill>
                  <a:srgbClr val="111111"/>
                </a:solidFill>
                <a:effectLst/>
                <a:latin typeface="UniversLight"/>
              </a:rPr>
              <a:t>agricoltura sostenibile</a:t>
            </a:r>
            <a:r>
              <a:rPr lang="it-IT" b="0" i="0" dirty="0">
                <a:solidFill>
                  <a:srgbClr val="111111"/>
                </a:solidFill>
                <a:effectLst/>
                <a:latin typeface="UniversLight"/>
              </a:rPr>
              <a:t> l’Italia gioca un ruolo di primo piano.</a:t>
            </a:r>
          </a:p>
          <a:p>
            <a:pPr algn="ctr">
              <a:lnSpc>
                <a:spcPct val="200000"/>
              </a:lnSpc>
            </a:pPr>
            <a:r>
              <a:rPr lang="it-IT" b="0" i="0" dirty="0">
                <a:solidFill>
                  <a:srgbClr val="111111"/>
                </a:solidFill>
                <a:effectLst/>
                <a:latin typeface="UniversLight"/>
              </a:rPr>
              <a:t>Oggi, secondo l’ultimo rapporto Symbola-Coldiretti sulla Green Economy,</a:t>
            </a:r>
          </a:p>
          <a:p>
            <a:pPr algn="ctr">
              <a:lnSpc>
                <a:spcPct val="200000"/>
              </a:lnSpc>
            </a:pPr>
            <a:r>
              <a:rPr lang="it-IT" sz="2000" b="1" i="0" dirty="0">
                <a:solidFill>
                  <a:srgbClr val="111111"/>
                </a:solidFill>
                <a:effectLst/>
                <a:latin typeface="UniversLight"/>
              </a:rPr>
              <a:t>l’agricoltura italiana è la più green d’Europa.</a:t>
            </a:r>
          </a:p>
          <a:p>
            <a:pPr algn="ctr">
              <a:lnSpc>
                <a:spcPct val="200000"/>
              </a:lnSpc>
            </a:pPr>
            <a:endParaRPr lang="it-IT" b="0" i="0" dirty="0">
              <a:solidFill>
                <a:srgbClr val="111111"/>
              </a:solidFill>
              <a:effectLst/>
              <a:latin typeface="UniversLigh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80F1E4-9899-4A88-A396-D02A0B6AB55B}"/>
              </a:ext>
            </a:extLst>
          </p:cNvPr>
          <p:cNvSpPr txBox="1"/>
          <p:nvPr/>
        </p:nvSpPr>
        <p:spPr>
          <a:xfrm>
            <a:off x="1744910" y="2016784"/>
            <a:ext cx="700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0" dirty="0">
                <a:solidFill>
                  <a:srgbClr val="000000"/>
                </a:solidFill>
                <a:effectLst/>
                <a:latin typeface="UniversBold"/>
              </a:rPr>
              <a:t>Agro-sostenibilità Made in </a:t>
            </a:r>
            <a:r>
              <a:rPr lang="it-IT" sz="2800" b="1" i="0" dirty="0" err="1">
                <a:solidFill>
                  <a:srgbClr val="000000"/>
                </a:solidFill>
                <a:effectLst/>
                <a:latin typeface="UniversBold"/>
              </a:rPr>
              <a:t>Italy</a:t>
            </a:r>
            <a:endParaRPr lang="it-IT" sz="2800" b="1" i="0" dirty="0">
              <a:solidFill>
                <a:srgbClr val="000000"/>
              </a:solidFill>
              <a:effectLst/>
              <a:latin typeface="UniversBold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FCEC32B-2E7C-4684-ADD0-97F2F6AE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2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325869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813034" y="2942530"/>
            <a:ext cx="8279933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b="0" i="0" dirty="0">
                <a:solidFill>
                  <a:srgbClr val="111111"/>
                </a:solidFill>
                <a:effectLst/>
                <a:latin typeface="UniversLight"/>
              </a:rPr>
              <a:t>La nuova frontiera si chiama </a:t>
            </a:r>
            <a:r>
              <a:rPr lang="it-IT" b="1" i="0" dirty="0">
                <a:solidFill>
                  <a:srgbClr val="111111"/>
                </a:solidFill>
                <a:effectLst/>
                <a:latin typeface="UniversLight"/>
              </a:rPr>
              <a:t>agricoltura smart</a:t>
            </a:r>
            <a:r>
              <a:rPr lang="it-IT" b="0" i="0" dirty="0">
                <a:solidFill>
                  <a:srgbClr val="111111"/>
                </a:solidFill>
                <a:effectLst/>
                <a:latin typeface="UniversLight"/>
              </a:rPr>
              <a:t> o </a:t>
            </a:r>
            <a:r>
              <a:rPr lang="it-IT" b="1" i="0" dirty="0">
                <a:solidFill>
                  <a:srgbClr val="111111"/>
                </a:solidFill>
                <a:effectLst/>
                <a:latin typeface="UniversLight"/>
              </a:rPr>
              <a:t>agricoltura 4.0</a:t>
            </a:r>
            <a:r>
              <a:rPr lang="it-IT" b="0" i="0" dirty="0">
                <a:solidFill>
                  <a:srgbClr val="111111"/>
                </a:solidFill>
                <a:effectLst/>
                <a:latin typeface="UniversLight"/>
              </a:rPr>
              <a:t> e consiste nell’applicare al settore le innovazioni dell’industria 4.0: </a:t>
            </a:r>
            <a:r>
              <a:rPr lang="it-IT" b="1" i="0" dirty="0">
                <a:solidFill>
                  <a:srgbClr val="111111"/>
                </a:solidFill>
                <a:effectLst/>
                <a:latin typeface="UniversLight"/>
              </a:rPr>
              <a:t>digitalizzazione</a:t>
            </a:r>
            <a:r>
              <a:rPr lang="it-IT" b="0" i="0" dirty="0">
                <a:solidFill>
                  <a:srgbClr val="111111"/>
                </a:solidFill>
                <a:effectLst/>
                <a:latin typeface="UniversLight"/>
              </a:rPr>
              <a:t>, geolocalizzazione, connessione in rete, </a:t>
            </a:r>
            <a:r>
              <a:rPr lang="it-IT" b="1" i="0" dirty="0">
                <a:solidFill>
                  <a:srgbClr val="111111"/>
                </a:solidFill>
                <a:effectLst/>
                <a:latin typeface="UniversLight"/>
              </a:rPr>
              <a:t>Internet of </a:t>
            </a:r>
            <a:r>
              <a:rPr lang="it-IT" b="1" i="0" dirty="0" err="1">
                <a:solidFill>
                  <a:srgbClr val="111111"/>
                </a:solidFill>
                <a:effectLst/>
                <a:latin typeface="UniversLight"/>
              </a:rPr>
              <a:t>Things</a:t>
            </a:r>
            <a:r>
              <a:rPr lang="it-IT" b="0" i="0" dirty="0">
                <a:solidFill>
                  <a:srgbClr val="111111"/>
                </a:solidFill>
                <a:effectLst/>
                <a:latin typeface="UniversLight"/>
              </a:rPr>
              <a:t>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80F1E4-9899-4A88-A396-D02A0B6AB55B}"/>
              </a:ext>
            </a:extLst>
          </p:cNvPr>
          <p:cNvSpPr txBox="1"/>
          <p:nvPr/>
        </p:nvSpPr>
        <p:spPr>
          <a:xfrm>
            <a:off x="1744910" y="2016784"/>
            <a:ext cx="700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i="0" dirty="0">
                <a:solidFill>
                  <a:srgbClr val="000000"/>
                </a:solidFill>
                <a:effectLst/>
                <a:latin typeface="UniversBold"/>
              </a:rPr>
              <a:t>Innovazione tecnologica e agricoltura 4.0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EF018F0-D911-4C05-83BB-225B80B19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1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AutoShape 351"/>
          <p:cNvSpPr>
            <a:spLocks noChangeAspect="1" noChangeArrowheads="1" noTextEdit="1"/>
          </p:cNvSpPr>
          <p:nvPr/>
        </p:nvSpPr>
        <p:spPr bwMode="auto">
          <a:xfrm>
            <a:off x="1422698" y="340935"/>
            <a:ext cx="706060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it-IT" sz="1463"/>
          </a:p>
        </p:txBody>
      </p:sp>
      <p:sp>
        <p:nvSpPr>
          <p:cNvPr id="630" name="Rectangle 549"/>
          <p:cNvSpPr>
            <a:spLocks noChangeArrowheads="1"/>
          </p:cNvSpPr>
          <p:nvPr/>
        </p:nvSpPr>
        <p:spPr bwMode="auto">
          <a:xfrm>
            <a:off x="1598499" y="2197894"/>
            <a:ext cx="620852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2000" dirty="0"/>
              <a:t>Proposta progettuale:</a:t>
            </a:r>
          </a:p>
          <a:p>
            <a:pPr algn="ctr"/>
            <a:r>
              <a:rPr lang="it-IT" sz="2000" dirty="0"/>
              <a:t>introduzione di moduli mobili di trasformazione di</a:t>
            </a:r>
          </a:p>
          <a:p>
            <a:pPr algn="ctr"/>
            <a:r>
              <a:rPr lang="it-IT" sz="2000" dirty="0"/>
              <a:t>materie prime locali e vendita per una filiera certificata ultra-corta</a:t>
            </a:r>
            <a:endParaRPr lang="it-IT" altLang="it-IT" sz="24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07D4371-24F6-49AD-A516-FD24DA344365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37FA39A-EE4F-4A0B-99E0-AA76C3583747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C28AC7A7-1D02-4836-9FD5-7E675ABDD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6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044" y="1133973"/>
            <a:ext cx="2026345" cy="109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" name="Picture 9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05552" y="4248733"/>
            <a:ext cx="1069281" cy="11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" name="Rettangolo arrotondato 3593"/>
          <p:cNvSpPr/>
          <p:nvPr/>
        </p:nvSpPr>
        <p:spPr>
          <a:xfrm>
            <a:off x="3372285" y="1168903"/>
            <a:ext cx="5302548" cy="1017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63"/>
          </a:p>
        </p:txBody>
      </p:sp>
      <p:sp>
        <p:nvSpPr>
          <p:cNvPr id="3596" name="CasellaDiTesto 3595"/>
          <p:cNvSpPr txBox="1"/>
          <p:nvPr/>
        </p:nvSpPr>
        <p:spPr>
          <a:xfrm>
            <a:off x="3495547" y="1292680"/>
            <a:ext cx="506164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it-IT" sz="1138" dirty="0"/>
              <a:t>Il principale Ente di ricerca italiano(</a:t>
            </a:r>
            <a:r>
              <a:rPr lang="it-IT" sz="1138" dirty="0" err="1"/>
              <a:t>Mipaaf</a:t>
            </a:r>
            <a:r>
              <a:rPr lang="it-IT" sz="1138" dirty="0"/>
              <a:t>)dedicato alle filiere agroalimentari;</a:t>
            </a:r>
          </a:p>
        </p:txBody>
      </p:sp>
      <p:sp>
        <p:nvSpPr>
          <p:cNvPr id="909" name="CasellaDiTesto 908"/>
          <p:cNvSpPr txBox="1"/>
          <p:nvPr/>
        </p:nvSpPr>
        <p:spPr>
          <a:xfrm>
            <a:off x="3487965" y="1504949"/>
            <a:ext cx="5117748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it-IT" sz="1138" dirty="0"/>
              <a:t>Ha competenze scientifiche che spaziano dal settore agricolo, </a:t>
            </a:r>
            <a:r>
              <a:rPr lang="it-IT" sz="1138"/>
              <a:t>zootecnico, ittico</a:t>
            </a:r>
            <a:r>
              <a:rPr lang="it-IT" sz="1138" dirty="0"/>
              <a:t>,</a:t>
            </a:r>
            <a:br>
              <a:rPr lang="it-IT" sz="1138" dirty="0"/>
            </a:br>
            <a:r>
              <a:rPr lang="it-IT" sz="1138" dirty="0"/>
              <a:t>forestale, agroindustriale, nutrizionale, fino all’ambito socioeconomico;</a:t>
            </a:r>
          </a:p>
        </p:txBody>
      </p:sp>
      <p:sp>
        <p:nvSpPr>
          <p:cNvPr id="910" name="CasellaDiTesto 909"/>
          <p:cNvSpPr txBox="1"/>
          <p:nvPr/>
        </p:nvSpPr>
        <p:spPr>
          <a:xfrm>
            <a:off x="3480385" y="1899173"/>
            <a:ext cx="464005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it-IT" sz="1138" dirty="0"/>
              <a:t>È strutturato in 12 Centri di ricerca, 6 di filiera e 6trasversali tecnologici</a:t>
            </a:r>
          </a:p>
        </p:txBody>
      </p:sp>
      <p:pic>
        <p:nvPicPr>
          <p:cNvPr id="3597" name="Immagine 35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927" y="2566386"/>
            <a:ext cx="1334531" cy="1645313"/>
          </a:xfrm>
          <a:prstGeom prst="rect">
            <a:avLst/>
          </a:prstGeom>
        </p:spPr>
      </p:pic>
      <p:sp>
        <p:nvSpPr>
          <p:cNvPr id="3599" name="CasellaDiTesto 3598"/>
          <p:cNvSpPr txBox="1"/>
          <p:nvPr/>
        </p:nvSpPr>
        <p:spPr>
          <a:xfrm>
            <a:off x="796018" y="2580572"/>
            <a:ext cx="4093172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3" dirty="0"/>
              <a:t>CREA-IT Ingegneria e Trasformazioni Agroalimentari</a:t>
            </a:r>
          </a:p>
        </p:txBody>
      </p:sp>
      <p:sp>
        <p:nvSpPr>
          <p:cNvPr id="914" name="CasellaDiTesto 913"/>
          <p:cNvSpPr txBox="1"/>
          <p:nvPr/>
        </p:nvSpPr>
        <p:spPr>
          <a:xfrm>
            <a:off x="780856" y="2986824"/>
            <a:ext cx="63227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/>
              <a:t>Ingegneria dei biosistemi, dei processi agroindustriali e delle trasformazioni agroalimentari</a:t>
            </a:r>
          </a:p>
        </p:txBody>
      </p:sp>
      <p:sp>
        <p:nvSpPr>
          <p:cNvPr id="915" name="CasellaDiTesto 914"/>
          <p:cNvSpPr txBox="1"/>
          <p:nvPr/>
        </p:nvSpPr>
        <p:spPr>
          <a:xfrm>
            <a:off x="780856" y="3297651"/>
            <a:ext cx="614264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it-IT" sz="1300" dirty="0"/>
              <a:t>Tecnologie digitali e di precisione per l’agricoltura e le trasformazioni agroalimentari;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it-IT" sz="1300" dirty="0"/>
              <a:t>Tracciabilità ed </a:t>
            </a:r>
            <a:r>
              <a:rPr lang="it-IT" sz="1300" dirty="0" err="1"/>
              <a:t>Infotracing</a:t>
            </a:r>
            <a:r>
              <a:rPr lang="it-IT" sz="1300" dirty="0"/>
              <a:t> dei prodotti (olio, formaggi, birra, carne, pesce, ecc.)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it-IT" sz="1300" dirty="0"/>
              <a:t>Caratterizzazione qualitativa dei prodotti agroalimentari.</a:t>
            </a:r>
          </a:p>
        </p:txBody>
      </p:sp>
      <p:sp>
        <p:nvSpPr>
          <p:cNvPr id="916" name="CasellaDiTesto 915"/>
          <p:cNvSpPr txBox="1"/>
          <p:nvPr/>
        </p:nvSpPr>
        <p:spPr>
          <a:xfrm>
            <a:off x="796018" y="4210826"/>
            <a:ext cx="2808589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3" dirty="0"/>
              <a:t>CREA-ZA Zootecnia e Acquacoltura</a:t>
            </a:r>
          </a:p>
        </p:txBody>
      </p:sp>
      <p:sp>
        <p:nvSpPr>
          <p:cNvPr id="918" name="CasellaDiTesto 917"/>
          <p:cNvSpPr txBox="1"/>
          <p:nvPr/>
        </p:nvSpPr>
        <p:spPr>
          <a:xfrm>
            <a:off x="780855" y="4586380"/>
            <a:ext cx="48946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dirty="0"/>
              <a:t>Miglioramento della qualità e origine dei prodotti caseari e zootecnici</a:t>
            </a:r>
          </a:p>
        </p:txBody>
      </p:sp>
      <p:sp>
        <p:nvSpPr>
          <p:cNvPr id="919" name="CasellaDiTesto 918"/>
          <p:cNvSpPr txBox="1"/>
          <p:nvPr/>
        </p:nvSpPr>
        <p:spPr>
          <a:xfrm>
            <a:off x="780856" y="4897207"/>
            <a:ext cx="61811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it-IT" sz="1300" dirty="0"/>
              <a:t>Tecnologie per la filiera lattiero-casearia e studio di trattamenti per le trasformazioni;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it-IT" sz="1300" dirty="0"/>
              <a:t>Caratteristiche qualitative, fisico-chimiche e funzionali di formaggi e carni.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C5F52202-E813-4E87-A004-A498B4A5C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78" y="1385955"/>
            <a:ext cx="2833594" cy="9323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1327" y="2879369"/>
            <a:ext cx="7252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Promuove un proprio progetto innovativo alimentare internazionale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91327" y="3440439"/>
            <a:ext cx="6673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Destinato esclusivamente alle piccole aziende del territorio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Organizzato in villaggi, MAIA </a:t>
            </a:r>
            <a:r>
              <a:rPr lang="it-IT" sz="2000" dirty="0" err="1"/>
              <a:t>village</a:t>
            </a:r>
            <a:r>
              <a:rPr lang="it-IT" sz="2000" dirty="0"/>
              <a:t>, che ospitano: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85598" y="4577261"/>
            <a:ext cx="7441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Laboratori modulari per la trasformazione delle produzioni locali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strutture polivalenti per la vendita diretta, anche on line, </a:t>
            </a:r>
            <a:br>
              <a:rPr lang="it-IT" sz="2000" dirty="0"/>
            </a:br>
            <a:r>
              <a:rPr lang="it-IT" sz="2000" dirty="0"/>
              <a:t>organizzazione eventi e promozione produzioni locali, i MAIA </a:t>
            </a:r>
            <a:r>
              <a:rPr lang="it-IT" sz="2000" dirty="0" err="1"/>
              <a:t>store</a:t>
            </a:r>
            <a:r>
              <a:rPr lang="it-IT" sz="2000" dirty="0"/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FE8E3C7-E239-4799-A9B0-C8F9E4E0E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2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6832342" y="1046980"/>
            <a:ext cx="2633877" cy="1776499"/>
            <a:chOff x="6486482" y="1046980"/>
            <a:chExt cx="2979738" cy="200977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86482" y="1046980"/>
              <a:ext cx="2979738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86482" y="1716905"/>
              <a:ext cx="2979738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86482" y="2386830"/>
              <a:ext cx="2979738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po 12"/>
          <p:cNvGrpSpPr/>
          <p:nvPr/>
        </p:nvGrpSpPr>
        <p:grpSpPr>
          <a:xfrm>
            <a:off x="6834043" y="3229793"/>
            <a:ext cx="2622651" cy="1452351"/>
            <a:chOff x="6489657" y="3229793"/>
            <a:chExt cx="2967038" cy="1643063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89657" y="3229793"/>
              <a:ext cx="2967038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89657" y="3388543"/>
              <a:ext cx="2967038" cy="148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29167" y="4937943"/>
            <a:ext cx="2633877" cy="6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263610" y="921056"/>
            <a:ext cx="3599935" cy="853043"/>
            <a:chOff x="16476" y="1000125"/>
            <a:chExt cx="3599935" cy="85304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47713" y="1000125"/>
              <a:ext cx="388938" cy="468313"/>
            </a:xfrm>
            <a:custGeom>
              <a:avLst/>
              <a:gdLst>
                <a:gd name="T0" fmla="*/ 20 w 122"/>
                <a:gd name="T1" fmla="*/ 0 h 147"/>
                <a:gd name="T2" fmla="*/ 37 w 122"/>
                <a:gd name="T3" fmla="*/ 8 h 147"/>
                <a:gd name="T4" fmla="*/ 44 w 122"/>
                <a:gd name="T5" fmla="*/ 23 h 147"/>
                <a:gd name="T6" fmla="*/ 61 w 122"/>
                <a:gd name="T7" fmla="*/ 65 h 147"/>
                <a:gd name="T8" fmla="*/ 84 w 122"/>
                <a:gd name="T9" fmla="*/ 10 h 147"/>
                <a:gd name="T10" fmla="*/ 102 w 122"/>
                <a:gd name="T11" fmla="*/ 0 h 147"/>
                <a:gd name="T12" fmla="*/ 120 w 122"/>
                <a:gd name="T13" fmla="*/ 10 h 147"/>
                <a:gd name="T14" fmla="*/ 122 w 122"/>
                <a:gd name="T15" fmla="*/ 21 h 147"/>
                <a:gd name="T16" fmla="*/ 122 w 122"/>
                <a:gd name="T17" fmla="*/ 146 h 147"/>
                <a:gd name="T18" fmla="*/ 122 w 122"/>
                <a:gd name="T19" fmla="*/ 147 h 147"/>
                <a:gd name="T20" fmla="*/ 102 w 122"/>
                <a:gd name="T21" fmla="*/ 147 h 147"/>
                <a:gd name="T22" fmla="*/ 102 w 122"/>
                <a:gd name="T23" fmla="*/ 146 h 147"/>
                <a:gd name="T24" fmla="*/ 102 w 122"/>
                <a:gd name="T25" fmla="*/ 25 h 147"/>
                <a:gd name="T26" fmla="*/ 97 w 122"/>
                <a:gd name="T27" fmla="*/ 32 h 147"/>
                <a:gd name="T28" fmla="*/ 80 w 122"/>
                <a:gd name="T29" fmla="*/ 75 h 147"/>
                <a:gd name="T30" fmla="*/ 61 w 122"/>
                <a:gd name="T31" fmla="*/ 87 h 147"/>
                <a:gd name="T32" fmla="*/ 44 w 122"/>
                <a:gd name="T33" fmla="*/ 77 h 147"/>
                <a:gd name="T34" fmla="*/ 37 w 122"/>
                <a:gd name="T35" fmla="*/ 61 h 147"/>
                <a:gd name="T36" fmla="*/ 24 w 122"/>
                <a:gd name="T37" fmla="*/ 29 h 147"/>
                <a:gd name="T38" fmla="*/ 20 w 122"/>
                <a:gd name="T39" fmla="*/ 25 h 147"/>
                <a:gd name="T40" fmla="*/ 20 w 122"/>
                <a:gd name="T41" fmla="*/ 146 h 147"/>
                <a:gd name="T42" fmla="*/ 20 w 122"/>
                <a:gd name="T43" fmla="*/ 147 h 147"/>
                <a:gd name="T44" fmla="*/ 0 w 122"/>
                <a:gd name="T45" fmla="*/ 147 h 147"/>
                <a:gd name="T46" fmla="*/ 0 w 122"/>
                <a:gd name="T47" fmla="*/ 146 h 147"/>
                <a:gd name="T48" fmla="*/ 0 w 122"/>
                <a:gd name="T49" fmla="*/ 20 h 147"/>
                <a:gd name="T50" fmla="*/ 10 w 122"/>
                <a:gd name="T51" fmla="*/ 3 h 147"/>
                <a:gd name="T52" fmla="*/ 20 w 122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" h="147">
                  <a:moveTo>
                    <a:pt x="20" y="0"/>
                  </a:moveTo>
                  <a:cubicBezTo>
                    <a:pt x="27" y="0"/>
                    <a:pt x="32" y="3"/>
                    <a:pt x="37" y="8"/>
                  </a:cubicBezTo>
                  <a:cubicBezTo>
                    <a:pt x="38" y="10"/>
                    <a:pt x="41" y="15"/>
                    <a:pt x="44" y="23"/>
                  </a:cubicBezTo>
                  <a:cubicBezTo>
                    <a:pt x="51" y="40"/>
                    <a:pt x="57" y="54"/>
                    <a:pt x="61" y="65"/>
                  </a:cubicBezTo>
                  <a:cubicBezTo>
                    <a:pt x="76" y="30"/>
                    <a:pt x="83" y="12"/>
                    <a:pt x="84" y="10"/>
                  </a:cubicBezTo>
                  <a:cubicBezTo>
                    <a:pt x="88" y="3"/>
                    <a:pt x="94" y="0"/>
                    <a:pt x="102" y="0"/>
                  </a:cubicBezTo>
                  <a:cubicBezTo>
                    <a:pt x="109" y="0"/>
                    <a:pt x="115" y="3"/>
                    <a:pt x="120" y="10"/>
                  </a:cubicBezTo>
                  <a:cubicBezTo>
                    <a:pt x="121" y="14"/>
                    <a:pt x="122" y="17"/>
                    <a:pt x="122" y="21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99" y="28"/>
                    <a:pt x="98" y="30"/>
                    <a:pt x="97" y="32"/>
                  </a:cubicBezTo>
                  <a:cubicBezTo>
                    <a:pt x="97" y="32"/>
                    <a:pt x="91" y="47"/>
                    <a:pt x="80" y="75"/>
                  </a:cubicBezTo>
                  <a:cubicBezTo>
                    <a:pt x="75" y="83"/>
                    <a:pt x="69" y="87"/>
                    <a:pt x="61" y="87"/>
                  </a:cubicBezTo>
                  <a:cubicBezTo>
                    <a:pt x="54" y="87"/>
                    <a:pt x="48" y="83"/>
                    <a:pt x="44" y="77"/>
                  </a:cubicBezTo>
                  <a:cubicBezTo>
                    <a:pt x="43" y="75"/>
                    <a:pt x="41" y="70"/>
                    <a:pt x="37" y="6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2" y="27"/>
                    <a:pt x="20" y="25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3" y="7"/>
                    <a:pt x="10" y="3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solidFill>
              <a:srgbClr val="4DA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93801" y="1000125"/>
              <a:ext cx="392113" cy="468313"/>
            </a:xfrm>
            <a:custGeom>
              <a:avLst/>
              <a:gdLst>
                <a:gd name="T0" fmla="*/ 21 w 123"/>
                <a:gd name="T1" fmla="*/ 0 h 147"/>
                <a:gd name="T2" fmla="*/ 37 w 123"/>
                <a:gd name="T3" fmla="*/ 8 h 147"/>
                <a:gd name="T4" fmla="*/ 44 w 123"/>
                <a:gd name="T5" fmla="*/ 23 h 147"/>
                <a:gd name="T6" fmla="*/ 61 w 123"/>
                <a:gd name="T7" fmla="*/ 65 h 147"/>
                <a:gd name="T8" fmla="*/ 84 w 123"/>
                <a:gd name="T9" fmla="*/ 10 h 147"/>
                <a:gd name="T10" fmla="*/ 102 w 123"/>
                <a:gd name="T11" fmla="*/ 0 h 147"/>
                <a:gd name="T12" fmla="*/ 120 w 123"/>
                <a:gd name="T13" fmla="*/ 10 h 147"/>
                <a:gd name="T14" fmla="*/ 123 w 123"/>
                <a:gd name="T15" fmla="*/ 21 h 147"/>
                <a:gd name="T16" fmla="*/ 123 w 123"/>
                <a:gd name="T17" fmla="*/ 146 h 147"/>
                <a:gd name="T18" fmla="*/ 122 w 123"/>
                <a:gd name="T19" fmla="*/ 147 h 147"/>
                <a:gd name="T20" fmla="*/ 102 w 123"/>
                <a:gd name="T21" fmla="*/ 147 h 147"/>
                <a:gd name="T22" fmla="*/ 102 w 123"/>
                <a:gd name="T23" fmla="*/ 146 h 147"/>
                <a:gd name="T24" fmla="*/ 102 w 123"/>
                <a:gd name="T25" fmla="*/ 25 h 147"/>
                <a:gd name="T26" fmla="*/ 97 w 123"/>
                <a:gd name="T27" fmla="*/ 32 h 147"/>
                <a:gd name="T28" fmla="*/ 80 w 123"/>
                <a:gd name="T29" fmla="*/ 75 h 147"/>
                <a:gd name="T30" fmla="*/ 61 w 123"/>
                <a:gd name="T31" fmla="*/ 87 h 147"/>
                <a:gd name="T32" fmla="*/ 44 w 123"/>
                <a:gd name="T33" fmla="*/ 77 h 147"/>
                <a:gd name="T34" fmla="*/ 37 w 123"/>
                <a:gd name="T35" fmla="*/ 61 h 147"/>
                <a:gd name="T36" fmla="*/ 24 w 123"/>
                <a:gd name="T37" fmla="*/ 29 h 147"/>
                <a:gd name="T38" fmla="*/ 21 w 123"/>
                <a:gd name="T39" fmla="*/ 25 h 147"/>
                <a:gd name="T40" fmla="*/ 21 w 123"/>
                <a:gd name="T41" fmla="*/ 146 h 147"/>
                <a:gd name="T42" fmla="*/ 21 w 123"/>
                <a:gd name="T43" fmla="*/ 147 h 147"/>
                <a:gd name="T44" fmla="*/ 0 w 123"/>
                <a:gd name="T45" fmla="*/ 147 h 147"/>
                <a:gd name="T46" fmla="*/ 0 w 123"/>
                <a:gd name="T47" fmla="*/ 146 h 147"/>
                <a:gd name="T48" fmla="*/ 0 w 123"/>
                <a:gd name="T49" fmla="*/ 20 h 147"/>
                <a:gd name="T50" fmla="*/ 11 w 123"/>
                <a:gd name="T51" fmla="*/ 3 h 147"/>
                <a:gd name="T52" fmla="*/ 21 w 123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47">
                  <a:moveTo>
                    <a:pt x="21" y="0"/>
                  </a:moveTo>
                  <a:cubicBezTo>
                    <a:pt x="27" y="0"/>
                    <a:pt x="33" y="3"/>
                    <a:pt x="37" y="8"/>
                  </a:cubicBezTo>
                  <a:cubicBezTo>
                    <a:pt x="38" y="10"/>
                    <a:pt x="41" y="15"/>
                    <a:pt x="44" y="23"/>
                  </a:cubicBezTo>
                  <a:cubicBezTo>
                    <a:pt x="51" y="40"/>
                    <a:pt x="57" y="54"/>
                    <a:pt x="61" y="65"/>
                  </a:cubicBezTo>
                  <a:cubicBezTo>
                    <a:pt x="76" y="30"/>
                    <a:pt x="84" y="12"/>
                    <a:pt x="84" y="10"/>
                  </a:cubicBezTo>
                  <a:cubicBezTo>
                    <a:pt x="88" y="3"/>
                    <a:pt x="95" y="0"/>
                    <a:pt x="102" y="0"/>
                  </a:cubicBezTo>
                  <a:cubicBezTo>
                    <a:pt x="109" y="0"/>
                    <a:pt x="115" y="3"/>
                    <a:pt x="120" y="10"/>
                  </a:cubicBezTo>
                  <a:cubicBezTo>
                    <a:pt x="122" y="14"/>
                    <a:pt x="123" y="17"/>
                    <a:pt x="123" y="21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7"/>
                    <a:pt x="122" y="147"/>
                    <a:pt x="12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99" y="28"/>
                    <a:pt x="98" y="30"/>
                    <a:pt x="97" y="32"/>
                  </a:cubicBezTo>
                  <a:cubicBezTo>
                    <a:pt x="97" y="32"/>
                    <a:pt x="91" y="47"/>
                    <a:pt x="80" y="75"/>
                  </a:cubicBezTo>
                  <a:cubicBezTo>
                    <a:pt x="75" y="83"/>
                    <a:pt x="69" y="87"/>
                    <a:pt x="61" y="87"/>
                  </a:cubicBezTo>
                  <a:cubicBezTo>
                    <a:pt x="54" y="87"/>
                    <a:pt x="48" y="83"/>
                    <a:pt x="44" y="77"/>
                  </a:cubicBezTo>
                  <a:cubicBezTo>
                    <a:pt x="43" y="75"/>
                    <a:pt x="41" y="70"/>
                    <a:pt x="37" y="6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2" y="27"/>
                    <a:pt x="21" y="25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3" y="7"/>
                    <a:pt x="11" y="3"/>
                  </a:cubicBezTo>
                  <a:cubicBezTo>
                    <a:pt x="14" y="1"/>
                    <a:pt x="17" y="0"/>
                    <a:pt x="21" y="0"/>
                  </a:cubicBezTo>
                  <a:close/>
                </a:path>
              </a:pathLst>
            </a:custGeom>
            <a:solidFill>
              <a:srgbClr val="4DA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476" y="1011023"/>
              <a:ext cx="3599935" cy="842145"/>
            </a:xfrm>
            <a:prstGeom prst="rect">
              <a:avLst/>
            </a:prstGeom>
          </p:spPr>
        </p:pic>
      </p:grpSp>
      <p:sp>
        <p:nvSpPr>
          <p:cNvPr id="21" name="CasellaDiTesto 20"/>
          <p:cNvSpPr txBox="1"/>
          <p:nvPr/>
        </p:nvSpPr>
        <p:spPr>
          <a:xfrm>
            <a:off x="163692" y="2035820"/>
            <a:ext cx="65564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Il Consiglio Nazionale delle Ricerche (CNR) è un ente pubblico nazionale di ricerca con il compito di</a:t>
            </a:r>
          </a:p>
          <a:p>
            <a:r>
              <a:rPr lang="it-IT" sz="1200" dirty="0"/>
              <a:t>svolgere, promuovere, diffondere, trasferire, valutare e valorizzare ricerche nei principali settori della</a:t>
            </a:r>
          </a:p>
          <a:p>
            <a:r>
              <a:rPr lang="it-IT" sz="1200" dirty="0"/>
              <a:t>Conoscenza e di applicarne i risultati per lo sviluppo scientifico, culturale, tecnologico, economico e</a:t>
            </a:r>
          </a:p>
          <a:p>
            <a:r>
              <a:rPr lang="it-IT" sz="1200" dirty="0"/>
              <a:t>Sociale del Paese; è organizzato in 7 Dipartimenti corrispondenti a </a:t>
            </a:r>
            <a:r>
              <a:rPr lang="it-IT" sz="1200" dirty="0" err="1"/>
              <a:t>Macroaree</a:t>
            </a:r>
            <a:r>
              <a:rPr lang="it-IT" sz="1200" dirty="0"/>
              <a:t> di attività con compiti</a:t>
            </a:r>
          </a:p>
          <a:p>
            <a:r>
              <a:rPr lang="it-IT" sz="1200" dirty="0"/>
              <a:t>Di programmazione, coordinamento, controllo dei risultati delle attività di ricerca scientifica e</a:t>
            </a:r>
          </a:p>
          <a:p>
            <a:r>
              <a:rPr lang="it-IT" sz="1200" dirty="0"/>
              <a:t>Tecnologica di riferimento e in Istituti afferenti ai Dipartimenti nei quali si svolgono le attività di ricerca</a:t>
            </a:r>
          </a:p>
          <a:p>
            <a:r>
              <a:rPr lang="it-IT" sz="1200" dirty="0"/>
              <a:t>E nel cui ambito vengono organizzate, valorizzate e aggiornate le competenze specifiche.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115162" y="791181"/>
            <a:ext cx="22437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/>
              <a:t>Email: </a:t>
            </a:r>
            <a:r>
              <a:rPr lang="it-IT" sz="1000" dirty="0" err="1"/>
              <a:t>alessandro.pecora@cnr.itGeneral</a:t>
            </a:r>
            <a:endParaRPr lang="it-IT" sz="1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631330" y="486705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Dr. Alessandro Pecora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115162" y="644608"/>
            <a:ext cx="2247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General Manager of </a:t>
            </a:r>
            <a:r>
              <a:rPr lang="it-IT" sz="900" dirty="0" err="1"/>
              <a:t>NanoMicroFabresearch</a:t>
            </a:r>
            <a:endParaRPr lang="it-IT" sz="900" dirty="0"/>
          </a:p>
        </p:txBody>
      </p:sp>
      <p:sp>
        <p:nvSpPr>
          <p:cNvPr id="17" name="Rettangolo 16"/>
          <p:cNvSpPr/>
          <p:nvPr/>
        </p:nvSpPr>
        <p:spPr>
          <a:xfrm>
            <a:off x="6886833" y="5490371"/>
            <a:ext cx="28554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Via del Fosso del Cavaliere, 100; 00133 –Roma, </a:t>
            </a:r>
            <a:r>
              <a:rPr lang="it-IT" sz="900" dirty="0" err="1"/>
              <a:t>Italy</a:t>
            </a:r>
            <a:endParaRPr lang="it-IT" sz="900" dirty="0"/>
          </a:p>
        </p:txBody>
      </p:sp>
      <p:sp>
        <p:nvSpPr>
          <p:cNvPr id="18" name="Rettangolo 17"/>
          <p:cNvSpPr/>
          <p:nvPr/>
        </p:nvSpPr>
        <p:spPr>
          <a:xfrm>
            <a:off x="7544066" y="5673554"/>
            <a:ext cx="154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www.nanomicrofab.it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7726968" y="5868444"/>
            <a:ext cx="1175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www.imm.cnr.it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63692" y="3493918"/>
            <a:ext cx="6549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L’istituto per la Microelettronica e Microsistemi (IMM) afferisce al dipartimento si Scienze Fisiche e</a:t>
            </a:r>
          </a:p>
          <a:p>
            <a:r>
              <a:rPr lang="it-IT" sz="1200" dirty="0"/>
              <a:t>Tecnologie della Materia ed è organizzato in 7 sezioni localizzate in Agrate Brianza, Bologna, Roma,</a:t>
            </a:r>
          </a:p>
          <a:p>
            <a:r>
              <a:rPr lang="it-IT" sz="1200" dirty="0"/>
              <a:t>Napoli, Lecce e Catania. In particolare , la sezione di Roma, presso l’ Area di Ricerca CNR di Tor Vergata,</a:t>
            </a:r>
          </a:p>
          <a:p>
            <a:r>
              <a:rPr lang="it-IT" sz="1200" dirty="0"/>
              <a:t>Conduce attività di ricerca nel campo della micro e nano elettronica, materiali avanzati e processi e </a:t>
            </a:r>
          </a:p>
          <a:p>
            <a:r>
              <a:rPr lang="it-IT" sz="1200" dirty="0"/>
              <a:t>Caratterizzazione di sensori e dispositivi innovativi. In particolare, il settore ambientale e delle</a:t>
            </a:r>
          </a:p>
          <a:p>
            <a:r>
              <a:rPr lang="it-IT" sz="1200" dirty="0"/>
              <a:t>Biotecnologie sono tra i suoi campi di applicazione.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63692" y="4803734"/>
            <a:ext cx="6531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L’ IMM inoltre fa parte dell’ infrastruttura di Ricerca </a:t>
            </a:r>
            <a:r>
              <a:rPr lang="it-IT" sz="1200" dirty="0" err="1"/>
              <a:t>NanoMicroFab</a:t>
            </a:r>
            <a:r>
              <a:rPr lang="it-IT" sz="1200" dirty="0"/>
              <a:t> aperta alle imprese, con il compito</a:t>
            </a:r>
          </a:p>
          <a:p>
            <a:r>
              <a:rPr lang="en-US" sz="1200" dirty="0"/>
              <a:t>di </a:t>
            </a:r>
            <a:r>
              <a:rPr lang="en-US" sz="1200" dirty="0" err="1"/>
              <a:t>supportare</a:t>
            </a:r>
            <a:r>
              <a:rPr lang="en-US" sz="1200" dirty="0"/>
              <a:t> le </a:t>
            </a:r>
            <a:r>
              <a:rPr lang="en-US" sz="1200" dirty="0" err="1"/>
              <a:t>aziende</a:t>
            </a:r>
            <a:r>
              <a:rPr lang="en-US" sz="1200" dirty="0"/>
              <a:t> </a:t>
            </a:r>
            <a:r>
              <a:rPr lang="en-US" sz="1200" dirty="0" err="1"/>
              <a:t>nelle</a:t>
            </a:r>
            <a:r>
              <a:rPr lang="en-US" sz="1200" dirty="0"/>
              <a:t> </a:t>
            </a:r>
            <a:r>
              <a:rPr lang="en-US" sz="1200" dirty="0" err="1"/>
              <a:t>aree</a:t>
            </a:r>
            <a:r>
              <a:rPr lang="en-US" sz="1200" dirty="0"/>
              <a:t> applicative </a:t>
            </a:r>
            <a:r>
              <a:rPr lang="en-US" sz="1200" dirty="0" err="1"/>
              <a:t>dei</a:t>
            </a:r>
            <a:r>
              <a:rPr lang="en-US" sz="1200" dirty="0"/>
              <a:t> </a:t>
            </a:r>
            <a:r>
              <a:rPr lang="en-US" sz="1200" dirty="0" err="1"/>
              <a:t>sensori</a:t>
            </a:r>
            <a:r>
              <a:rPr lang="en-US" sz="1200" dirty="0"/>
              <a:t>, </a:t>
            </a:r>
            <a:r>
              <a:rPr lang="en-US" sz="1200" dirty="0" err="1"/>
              <a:t>dei</a:t>
            </a:r>
            <a:r>
              <a:rPr lang="en-US" sz="1200" dirty="0"/>
              <a:t> </a:t>
            </a:r>
            <a:r>
              <a:rPr lang="en-US" sz="1200" dirty="0" err="1"/>
              <a:t>microsistemi</a:t>
            </a:r>
            <a:r>
              <a:rPr lang="en-US" sz="1200" dirty="0"/>
              <a:t>, dell’ </a:t>
            </a:r>
            <a:r>
              <a:rPr lang="en-US" sz="1200" dirty="0" err="1"/>
              <a:t>IoT</a:t>
            </a:r>
            <a:r>
              <a:rPr lang="en-US" sz="1200" dirty="0"/>
              <a:t> e </a:t>
            </a:r>
            <a:r>
              <a:rPr lang="en-US" sz="1200" dirty="0" err="1"/>
              <a:t>della</a:t>
            </a:r>
            <a:r>
              <a:rPr lang="en-US" sz="1200" dirty="0"/>
              <a:t> Flexible</a:t>
            </a:r>
          </a:p>
          <a:p>
            <a:r>
              <a:rPr lang="en-US" sz="1200" dirty="0"/>
              <a:t>and printed electronics</a:t>
            </a:r>
            <a:endParaRPr lang="it-IT" sz="1200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29569FB7-426B-4EDA-B9C5-E0EBB657F5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2" y="529784"/>
            <a:ext cx="2430000" cy="135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8505" y="2533380"/>
            <a:ext cx="6892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Realizziamo piattaforme digitali, progetti istituzionali e aziendali </a:t>
            </a:r>
          </a:p>
          <a:p>
            <a:r>
              <a:rPr lang="it-IT" sz="2000" dirty="0"/>
              <a:t>altamente innovativi.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8505" y="3381877"/>
            <a:ext cx="7392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Siamo focalizzati sull’ uso consapevole delle tecnologie per il mercato</a:t>
            </a:r>
          </a:p>
          <a:p>
            <a:r>
              <a:rPr lang="it-IT" sz="2000" dirty="0"/>
              <a:t>agroalimentare e lo sviluppo delle filiere territoriali.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78505" y="4222137"/>
            <a:ext cx="77959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Con soluzioni </a:t>
            </a:r>
            <a:r>
              <a:rPr lang="it-IT" sz="2000" dirty="0" err="1"/>
              <a:t>blockchain</a:t>
            </a:r>
            <a:r>
              <a:rPr lang="it-IT" sz="2000" dirty="0"/>
              <a:t> dedicate alla tracciabilità e alla certificazione</a:t>
            </a:r>
          </a:p>
          <a:p>
            <a:r>
              <a:rPr lang="it-IT" sz="2000" dirty="0"/>
              <a:t>      delle produzioni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Con utilizzo sapiente della </a:t>
            </a:r>
            <a:r>
              <a:rPr lang="it-IT" sz="2000" dirty="0" err="1"/>
              <a:t>gamificazione</a:t>
            </a:r>
            <a:r>
              <a:rPr lang="it-IT" sz="2000" dirty="0"/>
              <a:t> applicata ai piani di </a:t>
            </a:r>
            <a:br>
              <a:rPr lang="it-IT" sz="2000" dirty="0"/>
            </a:br>
            <a:r>
              <a:rPr lang="it-IT" sz="2000" dirty="0"/>
              <a:t>marketing e di vendita diretta tra produttori e consumatori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27648B8-6186-4812-BD1C-61D520726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4" y="413872"/>
            <a:ext cx="3178601" cy="10999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45553" y="1610582"/>
            <a:ext cx="7662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HUB fornisce consulenza, servizi strategici finanziari e formativi.</a:t>
            </a:r>
          </a:p>
          <a:p>
            <a:r>
              <a:rPr lang="it-IT" dirty="0"/>
              <a:t>Con i nostri servizi affianchiamo le aziende e le Istituzioni, favoriamo la</a:t>
            </a:r>
          </a:p>
          <a:p>
            <a:r>
              <a:rPr lang="it-IT" dirty="0"/>
              <a:t>costruzione di reti e partenariati come una delle risposte strategiche</a:t>
            </a:r>
          </a:p>
          <a:p>
            <a:r>
              <a:rPr lang="it-IT" dirty="0"/>
              <a:t>allo sviluppo economico e sociale sostenibile.</a:t>
            </a:r>
          </a:p>
          <a:p>
            <a:endParaRPr lang="it-IT" dirty="0"/>
          </a:p>
          <a:p>
            <a:r>
              <a:rPr lang="it-IT" dirty="0"/>
              <a:t>In una società liquida come quella attuale, la pubblica amministrazione</a:t>
            </a:r>
          </a:p>
          <a:p>
            <a:r>
              <a:rPr lang="it-IT" dirty="0"/>
              <a:t>è poi chiamata a dare risposte nuove ad esigenze emergenti.</a:t>
            </a:r>
          </a:p>
          <a:p>
            <a:endParaRPr lang="it-IT" dirty="0"/>
          </a:p>
          <a:p>
            <a:r>
              <a:rPr lang="it-IT" dirty="0"/>
              <a:t>Affiancare gli Enti Pubblici nella progettazione e gestione di servizi</a:t>
            </a:r>
          </a:p>
          <a:p>
            <a:r>
              <a:rPr lang="it-IT" dirty="0"/>
              <a:t>nuovi, capaci di rispondere a queste esigenze emergenti.</a:t>
            </a:r>
          </a:p>
          <a:p>
            <a:endParaRPr lang="it-IT" dirty="0"/>
          </a:p>
          <a:p>
            <a:r>
              <a:rPr lang="it-IT" dirty="0"/>
              <a:t>Affiancare gli Enti pubblici nella progettazione e gestione dei servizi</a:t>
            </a:r>
          </a:p>
          <a:p>
            <a:r>
              <a:rPr lang="it-IT" dirty="0"/>
              <a:t>nuovi, capaci di rispondere a queste esigenze è una delle missioni di </a:t>
            </a:r>
          </a:p>
          <a:p>
            <a:r>
              <a:rPr lang="it-IT" dirty="0"/>
              <a:t>THE HUB, nella convinzione che ottimizzare i servizi, fornire risposte</a:t>
            </a:r>
          </a:p>
          <a:p>
            <a:r>
              <a:rPr lang="it-IT" dirty="0"/>
              <a:t>nuove e individuare possibilità inesplorate siano sempre occasioni di crescita economica e individuale.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6799BB-D3BF-4767-820E-909C9B5C8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1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45824" y="621043"/>
            <a:ext cx="401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LE KEYWORDS DEL PROGETTO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8104A0-6EF7-4C90-B7A2-E724F57A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59" y="90179"/>
            <a:ext cx="5281938" cy="6858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6EDF4AA-A5EB-4A9D-A55E-92CF6EFC3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2812007"/>
            <a:ext cx="8279933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Nuovi strumenti di ricerca, innovazione e formazione e con l’interazione multidisciplinare tra tutte le forze coinvolte, a livello mondiale</a:t>
            </a:r>
            <a:r>
              <a:rPr lang="it-IT" b="0" i="0" dirty="0">
                <a:solidFill>
                  <a:srgbClr val="000000"/>
                </a:solidFill>
                <a:effectLst/>
                <a:latin typeface="Quicksand"/>
              </a:rPr>
              <a:t>, permetteranno di raggiungere  gli obiettivi della </a:t>
            </a:r>
            <a:r>
              <a:rPr lang="it-IT" b="1" i="0" dirty="0">
                <a:solidFill>
                  <a:srgbClr val="000000"/>
                </a:solidFill>
                <a:effectLst/>
                <a:latin typeface="Quicksand"/>
              </a:rPr>
              <a:t>Agenda 2030 </a:t>
            </a:r>
            <a:r>
              <a:rPr lang="it-IT" b="0" i="0" dirty="0">
                <a:solidFill>
                  <a:srgbClr val="000000"/>
                </a:solidFill>
                <a:effectLst/>
                <a:latin typeface="Quicksand"/>
              </a:rPr>
              <a:t>per lo Sviluppo Sostenibile che è una sfida e programma d’azione dello ONU  per le persone, il pianeta e la prosperità sottoscritto da  </a:t>
            </a:r>
            <a:r>
              <a:rPr lang="it-IT" b="1" i="0" dirty="0">
                <a:solidFill>
                  <a:srgbClr val="000000"/>
                </a:solidFill>
                <a:effectLst/>
                <a:latin typeface="Quicksand"/>
              </a:rPr>
              <a:t>193 Paesi </a:t>
            </a:r>
            <a:r>
              <a:rPr lang="it-IT" b="0" i="0" dirty="0">
                <a:solidFill>
                  <a:srgbClr val="000000"/>
                </a:solidFill>
                <a:effectLst/>
                <a:latin typeface="Quicksand"/>
              </a:rPr>
              <a:t>membri delle Nazioni Unite.</a:t>
            </a:r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AA21422-24F5-40B8-91AE-9086F0F0EB87}"/>
              </a:ext>
            </a:extLst>
          </p:cNvPr>
          <p:cNvSpPr txBox="1"/>
          <p:nvPr/>
        </p:nvSpPr>
        <p:spPr>
          <a:xfrm>
            <a:off x="3318898" y="1422891"/>
            <a:ext cx="326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Avv. Angelo </a:t>
            </a:r>
            <a:r>
              <a:rPr lang="it-IT" sz="2800" b="1" dirty="0"/>
              <a:t>Caliendo</a:t>
            </a:r>
            <a:endParaRPr lang="it-IT" sz="24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23CA2C6-AED8-4F23-8DD5-6706E6B3E40B}"/>
              </a:ext>
            </a:extLst>
          </p:cNvPr>
          <p:cNvSpPr txBox="1"/>
          <p:nvPr/>
        </p:nvSpPr>
        <p:spPr>
          <a:xfrm>
            <a:off x="3179428" y="1884556"/>
            <a:ext cx="350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Membro del Direttivo di Eurispes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533EEE2-9BCA-4588-A10C-908F5EE4ECB4}"/>
              </a:ext>
            </a:extLst>
          </p:cNvPr>
          <p:cNvSpPr txBox="1"/>
          <p:nvPr/>
        </p:nvSpPr>
        <p:spPr>
          <a:xfrm>
            <a:off x="2097248" y="2306892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46321BF-E982-41EF-96C5-6CCA1CE95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66" y="599716"/>
            <a:ext cx="835378" cy="110631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8E1F943-7161-4A7C-B5A7-8F5598B3E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2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7672" y="892986"/>
            <a:ext cx="58671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La filiera agroalimentare ha una prospettiva di crescita nei prossimi anni, l’ </a:t>
            </a:r>
            <a:r>
              <a:rPr lang="it-IT" sz="2200" dirty="0">
                <a:solidFill>
                  <a:srgbClr val="FF0000"/>
                </a:solidFill>
              </a:rPr>
              <a:t>Italia</a:t>
            </a:r>
            <a:r>
              <a:rPr lang="it-IT" sz="2200" dirty="0"/>
              <a:t> può e deve intercettare queste dinamiche positive, a condizione di puntare su diversificazione dei prodotti e dei mercati alla ricerca dei nuovi consumatori. I fattori chiave per il successo appaiono essere la corretta dimensione della filiera, l’ammodernamento dei processi produttive l’adeguamento alle nuove realtà tecnologiche, al fine di aumentare produttività e competitività.</a:t>
            </a:r>
          </a:p>
          <a:p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531AEA2-2680-454C-AF68-FB9533DC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77" y="305756"/>
            <a:ext cx="4232351" cy="549523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A275EFA-F041-4DF8-9207-80A82F190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329" y="407416"/>
            <a:ext cx="1050579" cy="10505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53" y="314093"/>
            <a:ext cx="1099825" cy="1025956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91" y="1902937"/>
            <a:ext cx="1672427" cy="105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32032" y="3928975"/>
            <a:ext cx="1080592" cy="10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84325" y="3983411"/>
            <a:ext cx="923078" cy="10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22610" y="4581081"/>
            <a:ext cx="1024999" cy="103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2975468" y="1391025"/>
            <a:ext cx="2400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Filiera orto-frutticola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37646" y="367149"/>
            <a:ext cx="1493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Filiere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68399" y="2956890"/>
            <a:ext cx="201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Filiera zootecnica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024730" y="1425549"/>
            <a:ext cx="14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Filiera ittica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35257" y="5020741"/>
            <a:ext cx="194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Filiera </a:t>
            </a:r>
            <a:r>
              <a:rPr lang="it-IT" sz="2000" b="1" dirty="0" err="1"/>
              <a:t>brassicola</a:t>
            </a:r>
            <a:endParaRPr lang="it-IT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24329" y="5553148"/>
            <a:ext cx="25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Filiera olivicolo-olearia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612037" y="5020965"/>
            <a:ext cx="2120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Filiera viti-vinicola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8567" y="2037464"/>
            <a:ext cx="2174051" cy="1104993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6433751" y="3290395"/>
            <a:ext cx="2597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Filiera lattiero-casearia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47430452-F6CC-4CF5-B905-1960656A6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43" y="1721875"/>
            <a:ext cx="2751979" cy="3573134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5DE9BEF-F806-4D82-AD12-487D0C9F15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50" y="5953258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" y="1275752"/>
            <a:ext cx="8608541" cy="49349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7265" y="551588"/>
            <a:ext cx="14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PRODUZIONE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19632" y="551588"/>
            <a:ext cx="19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TRASFORMAZIONE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959177" y="551588"/>
            <a:ext cx="174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CERTIFICAZIONE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37620" y="551588"/>
            <a:ext cx="102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VENDITA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2E67224-3A5B-4B05-ABB3-C88CF269A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63" y="1365427"/>
            <a:ext cx="2135419" cy="213541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819246" y="344379"/>
            <a:ext cx="3049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Filiera ultra-corta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82537" y="1341120"/>
            <a:ext cx="5895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filiera corta è una filiera produttiva caratterizzata da un numero limitato e circoscritto di passaggi produttivi, e in particolare di intermediazioni commerciali, che possono portare anche al contatto diretto fra il produttore e il consumatore.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01163" y="4061410"/>
            <a:ext cx="8372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Comunicazione diretta e rapporto di fiducia tra chi produce il cibo e chi se ne nutre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Controllo</a:t>
            </a:r>
            <a:r>
              <a:rPr lang="en-US" dirty="0"/>
              <a:t> </a:t>
            </a:r>
            <a:r>
              <a:rPr lang="en-US" dirty="0" err="1"/>
              <a:t>diretto</a:t>
            </a:r>
            <a:r>
              <a:rPr lang="en-US" dirty="0"/>
              <a:t> e </a:t>
            </a:r>
            <a:r>
              <a:rPr lang="en-US" dirty="0" err="1"/>
              <a:t>sicurezza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Prezzo</a:t>
            </a:r>
            <a:r>
              <a:rPr lang="en-US" dirty="0"/>
              <a:t> </a:t>
            </a:r>
            <a:r>
              <a:rPr lang="en-US" dirty="0" err="1"/>
              <a:t>equo</a:t>
            </a:r>
            <a:r>
              <a:rPr lang="en-US" dirty="0"/>
              <a:t> per chi </a:t>
            </a:r>
            <a:r>
              <a:rPr lang="en-US" dirty="0" err="1"/>
              <a:t>compra</a:t>
            </a:r>
            <a:r>
              <a:rPr lang="en-US" dirty="0"/>
              <a:t> e </a:t>
            </a:r>
            <a:r>
              <a:rPr lang="en-US" dirty="0" err="1"/>
              <a:t>remunerazione</a:t>
            </a:r>
            <a:r>
              <a:rPr lang="en-US" dirty="0"/>
              <a:t> </a:t>
            </a:r>
            <a:r>
              <a:rPr lang="en-US" dirty="0" err="1"/>
              <a:t>adeguata</a:t>
            </a:r>
            <a:r>
              <a:rPr lang="en-US" dirty="0"/>
              <a:t> per chi produce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Resilienza</a:t>
            </a:r>
            <a:r>
              <a:rPr lang="en-US" dirty="0"/>
              <a:t>: </a:t>
            </a:r>
            <a:r>
              <a:rPr lang="en-US" dirty="0" err="1"/>
              <a:t>produzione</a:t>
            </a:r>
            <a:r>
              <a:rPr lang="en-US" dirty="0"/>
              <a:t>, </a:t>
            </a:r>
            <a:r>
              <a:rPr lang="en-US" dirty="0" err="1"/>
              <a:t>distribuzione</a:t>
            </a:r>
            <a:r>
              <a:rPr lang="en-US" dirty="0"/>
              <a:t> e </a:t>
            </a:r>
            <a:r>
              <a:rPr lang="en-US" dirty="0" err="1"/>
              <a:t>degustazione</a:t>
            </a:r>
            <a:r>
              <a:rPr lang="en-US" dirty="0"/>
              <a:t> </a:t>
            </a:r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territorio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Agricoltura</a:t>
            </a:r>
            <a:r>
              <a:rPr lang="en-US" dirty="0"/>
              <a:t> di </a:t>
            </a:r>
            <a:r>
              <a:rPr lang="en-US" dirty="0" err="1"/>
              <a:t>precisione</a:t>
            </a:r>
            <a:r>
              <a:rPr lang="en-US" dirty="0"/>
              <a:t>: </a:t>
            </a:r>
            <a:r>
              <a:rPr lang="en-US" dirty="0" err="1"/>
              <a:t>produzione</a:t>
            </a:r>
            <a:r>
              <a:rPr lang="en-US" dirty="0"/>
              <a:t> </a:t>
            </a:r>
            <a:r>
              <a:rPr lang="en-US" dirty="0" err="1"/>
              <a:t>programmata</a:t>
            </a:r>
            <a:r>
              <a:rPr lang="en-US" dirty="0"/>
              <a:t> e calibrate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effettive</a:t>
            </a:r>
            <a:r>
              <a:rPr lang="en-US" dirty="0"/>
              <a:t> </a:t>
            </a:r>
            <a:r>
              <a:rPr lang="en-US" dirty="0" err="1"/>
              <a:t>necessità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popolazione</a:t>
            </a:r>
            <a:r>
              <a:rPr lang="en-US" dirty="0"/>
              <a:t> del </a:t>
            </a:r>
            <a:r>
              <a:rPr lang="en-US" dirty="0" err="1"/>
              <a:t>territorio</a:t>
            </a: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FCB619-E0AA-40F5-878C-145951104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1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7051" y="797225"/>
            <a:ext cx="1919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Il progetto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74422" y="1580996"/>
            <a:ext cx="178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Trasformazione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30536" y="1580996"/>
            <a:ext cx="1610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Certificazione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502982" y="1585741"/>
            <a:ext cx="1365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Produzione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4063" y="2249488"/>
            <a:ext cx="7826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3210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3527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4003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4480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4797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5273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5591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6067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6543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6861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7337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7655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8131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8448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8925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9401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89718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0195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0512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0988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1465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1782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2258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2576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3052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3370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3846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4322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4640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5116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5433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5910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6386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6703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7180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7497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7973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8291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8767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9243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299561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47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0037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0355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49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0831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1307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1625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5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2101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2418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2895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3212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3688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4165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Picture 58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4482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4958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5276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5752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62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6228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Picture 6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6546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8" name="Picture 64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7022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9" name="Picture 65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7340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66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7816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Picture 67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8292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Picture 68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8610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Picture 69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9086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4" name="Picture 70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9403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" name="Picture 71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09880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" name="Picture 72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0197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Picture 73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0673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Picture 74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1150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9" name="Picture 75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1467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1943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Picture 77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2261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Picture 78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2737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3" name="Picture 79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3213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80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3531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5" name="Picture 81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29188" y="2262188"/>
            <a:ext cx="508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Picture 82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692400"/>
            <a:ext cx="5080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83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4213" y="2835275"/>
            <a:ext cx="4508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Picture 84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024188"/>
            <a:ext cx="333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9" name="Picture 85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6" y="3024188"/>
            <a:ext cx="388938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0" name="Picture 86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028950"/>
            <a:ext cx="33338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1" name="Picture 87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028950"/>
            <a:ext cx="3984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2" name="Picture 88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032125"/>
            <a:ext cx="333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3" name="Picture 89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032125"/>
            <a:ext cx="401638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4" name="Picture 90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5300"/>
            <a:ext cx="39370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5" name="Picture 91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36888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" name="Picture 92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6" y="3036888"/>
            <a:ext cx="4095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7" name="Picture 93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038475"/>
            <a:ext cx="398463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8" name="Picture 94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41650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9" name="Picture 95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41650"/>
            <a:ext cx="422275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0" name="Picture 96"/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44825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1" name="Picture 97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44825"/>
            <a:ext cx="4222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2" name="Picture 98"/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49588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3" name="Picture 99"/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49588"/>
            <a:ext cx="4222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4" name="Picture 100"/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52763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5" name="Picture 101"/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52763"/>
            <a:ext cx="4222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" name="Picture 102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57525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" name="Picture 103"/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57525"/>
            <a:ext cx="4222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" name="Picture 104"/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62288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" name="Picture 105"/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62288"/>
            <a:ext cx="422275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" name="Picture 106"/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65463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" name="Picture 107"/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65463"/>
            <a:ext cx="4222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" name="Picture 108"/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70225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3" name="Picture 109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70225"/>
            <a:ext cx="4222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" name="Picture 110"/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73400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" name="Picture 111"/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73400"/>
            <a:ext cx="41751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" name="Picture 112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78163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" name="Picture 113"/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78163"/>
            <a:ext cx="41751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" name="Picture 114"/>
          <p:cNvPicPr>
            <a:picLocks noChangeAspect="1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82925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" name="Picture 115"/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82925"/>
            <a:ext cx="414338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" name="Picture 116"/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86100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1" name="Picture 117"/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86100"/>
            <a:ext cx="4095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2" name="Picture 118"/>
          <p:cNvPicPr>
            <a:picLocks noChangeAspect="1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90863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3" name="Picture 119"/>
          <p:cNvPicPr>
            <a:picLocks noChangeAspect="1" noChangeArrowheads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90863"/>
            <a:ext cx="4064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4" name="Picture 120"/>
          <p:cNvPicPr>
            <a:picLocks noChangeAspect="1" noChangeArrowheads="1"/>
          </p:cNvPicPr>
          <p:nvPr/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6" y="3092450"/>
            <a:ext cx="403225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5" name="Picture 121"/>
          <p:cNvPicPr>
            <a:picLocks noChangeAspect="1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94038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6" name="Picture 122"/>
          <p:cNvPicPr>
            <a:picLocks noChangeAspect="1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94038"/>
            <a:ext cx="3968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7" name="Picture 123"/>
          <p:cNvPicPr>
            <a:picLocks noChangeAspect="1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098800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8" name="Picture 124"/>
          <p:cNvPicPr>
            <a:picLocks noChangeAspect="1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098800"/>
            <a:ext cx="192088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9" name="Picture 125"/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101975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0" name="Picture 126"/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101975"/>
            <a:ext cx="192088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1" name="Picture 127"/>
          <p:cNvPicPr>
            <a:picLocks noChangeAspect="1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106738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2" name="Picture 128"/>
          <p:cNvPicPr>
            <a:picLocks noChangeAspect="1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106738"/>
            <a:ext cx="18891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3" name="Picture 129"/>
          <p:cNvPicPr>
            <a:picLocks noChangeAspect="1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111500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4" name="Picture 130"/>
          <p:cNvPicPr>
            <a:picLocks noChangeAspect="1" noChangeArrowheads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3111500"/>
            <a:ext cx="155575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5" name="Picture 131"/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114675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6" name="Picture 132"/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6" y="3114675"/>
            <a:ext cx="147638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7" name="Picture 133"/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119438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8" name="Picture 134"/>
          <p:cNvPicPr>
            <a:picLocks noChangeAspect="1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1" y="3119438"/>
            <a:ext cx="1317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9" name="Picture 135"/>
          <p:cNvPicPr>
            <a:picLocks noChangeAspect="1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3122613"/>
            <a:ext cx="285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0" name="Picture 136"/>
          <p:cNvPicPr>
            <a:picLocks noChangeAspect="1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127375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1" name="Picture 137"/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127375"/>
            <a:ext cx="33338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2" name="Picture 138"/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132138"/>
            <a:ext cx="285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3" name="Picture 139"/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132138"/>
            <a:ext cx="33338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4" name="Picture 140"/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35313"/>
            <a:ext cx="317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5" name="Picture 141"/>
          <p:cNvPicPr>
            <a:picLocks noChangeAspect="1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135313"/>
            <a:ext cx="158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6" name="Picture 142"/>
          <p:cNvPicPr>
            <a:picLocks noChangeAspect="1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135313"/>
            <a:ext cx="79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" name="Picture 143"/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135313"/>
            <a:ext cx="333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8" name="Picture 144"/>
          <p:cNvPicPr>
            <a:picLocks noChangeAspect="1" noChangeArrowheads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5813" y="2998788"/>
            <a:ext cx="17303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9" name="Picture 145"/>
          <p:cNvPicPr>
            <a:picLocks noChangeAspect="1" noChangeArrowheads="1"/>
          </p:cNvPicPr>
          <p:nvPr/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8338" y="892175"/>
            <a:ext cx="19256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0" name="Picture 146"/>
          <p:cNvPicPr>
            <a:picLocks noChangeAspect="1" noChangeArrowheads="1"/>
          </p:cNvPicPr>
          <p:nvPr/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96001" y="676275"/>
            <a:ext cx="14366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1" name="Picture 147"/>
          <p:cNvPicPr>
            <a:picLocks noChangeAspect="1" noChangeArrowheads="1"/>
          </p:cNvPicPr>
          <p:nvPr/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8788" y="3919538"/>
            <a:ext cx="10826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2" name="Picture 148"/>
          <p:cNvPicPr>
            <a:picLocks noChangeAspect="1" noChangeArrowheads="1"/>
          </p:cNvPicPr>
          <p:nvPr/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60876" y="4013200"/>
            <a:ext cx="10223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3" name="Picture 149"/>
          <p:cNvPicPr>
            <a:picLocks noChangeAspect="1" noChangeArrowheads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7513" y="3336925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4" name="Picture 150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3531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5" name="Picture 151"/>
          <p:cNvPicPr>
            <a:picLocks noChangeAspect="1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4007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6" name="Picture 152"/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4325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7" name="Picture 153"/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4801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8" name="Picture 154"/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5118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9" name="Picture 155"/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5595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0" name="Picture 156"/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6071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1" name="Picture 157"/>
          <p:cNvPicPr>
            <a:picLocks noChangeAspect="1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6388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2" name="Picture 158"/>
          <p:cNvPicPr>
            <a:picLocks noChangeAspect="1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6865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3" name="Picture 159"/>
          <p:cNvPicPr>
            <a:picLocks noChangeAspect="1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7182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4" name="Picture 160"/>
          <p:cNvPicPr>
            <a:picLocks noChangeAspect="1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76588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5" name="Picture 161"/>
          <p:cNvPicPr>
            <a:picLocks noChangeAspect="1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81350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6" name="Picture 162"/>
          <p:cNvPicPr>
            <a:picLocks noChangeAspect="1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84525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7" name="Picture 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89288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8" name="Picture 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9246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9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19722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0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20040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1" name="Picture 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205163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2" name="Picture 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209925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3" name="Picture 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213100"/>
            <a:ext cx="77470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4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3217863"/>
            <a:ext cx="77470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5" name="Picture 171"/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35313"/>
            <a:ext cx="317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6" name="Picture 172"/>
          <p:cNvPicPr>
            <a:picLocks noChangeAspect="1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135313"/>
            <a:ext cx="1587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7" name="Picture 173"/>
          <p:cNvPicPr>
            <a:picLocks noChangeAspect="1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135313"/>
            <a:ext cx="79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8" name="Picture 174"/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135313"/>
            <a:ext cx="333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9" name="Picture 175"/>
          <p:cNvPicPr>
            <a:picLocks noChangeAspect="1" noChangeArrowheads="1"/>
          </p:cNvPicPr>
          <p:nvPr/>
        </p:nvPicPr>
        <p:blipFill>
          <a:blip r:embed="rId1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65638" y="3135313"/>
            <a:ext cx="4794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0" name="Picture 176"/>
          <p:cNvPicPr>
            <a:picLocks noChangeAspect="1" noChangeArrowheads="1"/>
          </p:cNvPicPr>
          <p:nvPr/>
        </p:nvPicPr>
        <p:blipFill>
          <a:blip r:embed="rId1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60851" y="3484563"/>
            <a:ext cx="381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1" name="Picture 177"/>
          <p:cNvPicPr>
            <a:picLocks noChangeAspect="1" noChangeArrowheads="1"/>
          </p:cNvPicPr>
          <p:nvPr/>
        </p:nvPicPr>
        <p:blipFill>
          <a:blip r:embed="rId1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5813" y="3135313"/>
            <a:ext cx="1730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2" name="Picture 178"/>
          <p:cNvPicPr>
            <a:picLocks noChangeAspect="1" noChangeArrowheads="1"/>
          </p:cNvPicPr>
          <p:nvPr/>
        </p:nvPicPr>
        <p:blipFill>
          <a:blip r:embed="rId1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78038" y="4219575"/>
            <a:ext cx="9286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3" name="Picture 179"/>
          <p:cNvPicPr>
            <a:picLocks noChangeAspect="1" noChangeArrowheads="1"/>
          </p:cNvPicPr>
          <p:nvPr/>
        </p:nvPicPr>
        <p:blipFill>
          <a:blip r:embed="rId1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24188" y="4219575"/>
            <a:ext cx="9286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4" name="Picture 180"/>
          <p:cNvPicPr>
            <a:picLocks noChangeAspect="1" noChangeArrowheads="1"/>
          </p:cNvPicPr>
          <p:nvPr/>
        </p:nvPicPr>
        <p:blipFill>
          <a:blip r:embed="rId1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62626" y="5121275"/>
            <a:ext cx="20843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Rettangolo 238"/>
          <p:cNvSpPr/>
          <p:nvPr/>
        </p:nvSpPr>
        <p:spPr>
          <a:xfrm>
            <a:off x="2413551" y="2123837"/>
            <a:ext cx="1748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Sistemi mobili per la</a:t>
            </a:r>
          </a:p>
          <a:p>
            <a:pPr algn="ctr"/>
            <a:r>
              <a:rPr lang="it-IT" sz="1400" dirty="0"/>
              <a:t>Trasformazione agroalimentare</a:t>
            </a:r>
          </a:p>
        </p:txBody>
      </p:sp>
      <p:sp>
        <p:nvSpPr>
          <p:cNvPr id="240" name="Rettangolo 239"/>
          <p:cNvSpPr/>
          <p:nvPr/>
        </p:nvSpPr>
        <p:spPr>
          <a:xfrm>
            <a:off x="5842035" y="2134711"/>
            <a:ext cx="1748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Certificazione dei prodotti tramite </a:t>
            </a:r>
            <a:r>
              <a:rPr lang="it-IT" sz="1400" dirty="0" err="1"/>
              <a:t>blockchain</a:t>
            </a:r>
            <a:endParaRPr lang="it-IT" sz="1400" dirty="0"/>
          </a:p>
        </p:txBody>
      </p:sp>
      <p:pic>
        <p:nvPicPr>
          <p:cNvPr id="248" name="Immagine 247">
            <a:extLst>
              <a:ext uri="{FF2B5EF4-FFF2-40B4-BE49-F238E27FC236}">
                <a16:creationId xmlns:a16="http://schemas.microsoft.com/office/drawing/2014/main" id="{2AAE3B03-006F-4C5D-AAF1-0251321E971A}"/>
              </a:ext>
            </a:extLst>
          </p:cNvPr>
          <p:cNvPicPr>
            <a:picLocks noChangeAspect="1"/>
          </p:cNvPicPr>
          <p:nvPr/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81" y="2599026"/>
            <a:ext cx="2178355" cy="2828348"/>
          </a:xfrm>
          <a:prstGeom prst="rect">
            <a:avLst/>
          </a:prstGeom>
        </p:spPr>
      </p:pic>
      <p:pic>
        <p:nvPicPr>
          <p:cNvPr id="194" name="Immagine 193">
            <a:extLst>
              <a:ext uri="{FF2B5EF4-FFF2-40B4-BE49-F238E27FC236}">
                <a16:creationId xmlns:a16="http://schemas.microsoft.com/office/drawing/2014/main" id="{2CAABC22-F612-40C9-9339-49C9037B40FE}"/>
              </a:ext>
            </a:extLst>
          </p:cNvPr>
          <p:cNvPicPr>
            <a:picLocks noChangeAspect="1"/>
          </p:cNvPicPr>
          <p:nvPr/>
        </p:nvPicPr>
        <p:blipFill>
          <a:blip r:embed="rId1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57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5" y="0"/>
            <a:ext cx="969609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05737" y="387921"/>
            <a:ext cx="5304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La ricerca associata al progetto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346011" y="4864126"/>
            <a:ext cx="3555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Controllo e innovazione di prodotto, sistemi </a:t>
            </a:r>
            <a:r>
              <a:rPr lang="it-IT" sz="2400" dirty="0" err="1"/>
              <a:t>IoT</a:t>
            </a:r>
            <a:r>
              <a:rPr lang="it-IT" sz="2400" dirty="0"/>
              <a:t> e supporto alla certificazione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28206" y="4864126"/>
            <a:ext cx="3555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Interazione tra Aziende private, ricerca e partner pubblici</a:t>
            </a:r>
          </a:p>
        </p:txBody>
      </p:sp>
      <p:sp>
        <p:nvSpPr>
          <p:cNvPr id="1044" name="Rettangolo 1043">
            <a:extLst>
              <a:ext uri="{FF2B5EF4-FFF2-40B4-BE49-F238E27FC236}">
                <a16:creationId xmlns:a16="http://schemas.microsoft.com/office/drawing/2014/main" id="{E8D9B357-6148-4505-B5E0-5C0BF0A5C7C4}"/>
              </a:ext>
            </a:extLst>
          </p:cNvPr>
          <p:cNvSpPr/>
          <p:nvPr/>
        </p:nvSpPr>
        <p:spPr>
          <a:xfrm>
            <a:off x="3431097" y="1770077"/>
            <a:ext cx="2709644" cy="3094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12409425-7CEE-4832-B6F4-994A11E83C82}"/>
              </a:ext>
            </a:extLst>
          </p:cNvPr>
          <p:cNvSpPr/>
          <p:nvPr/>
        </p:nvSpPr>
        <p:spPr>
          <a:xfrm>
            <a:off x="4546293" y="4194494"/>
            <a:ext cx="2177263" cy="75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71BCABBA-6A24-421C-B1AD-ADA8EED90DEF}"/>
              </a:ext>
            </a:extLst>
          </p:cNvPr>
          <p:cNvSpPr/>
          <p:nvPr/>
        </p:nvSpPr>
        <p:spPr>
          <a:xfrm>
            <a:off x="4500696" y="4217717"/>
            <a:ext cx="2177263" cy="75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2D426706-1B53-4435-941D-0A6AAD9EA977}"/>
              </a:ext>
            </a:extLst>
          </p:cNvPr>
          <p:cNvSpPr/>
          <p:nvPr/>
        </p:nvSpPr>
        <p:spPr>
          <a:xfrm>
            <a:off x="5589327" y="3737826"/>
            <a:ext cx="796954" cy="75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394745B3-BF46-40CC-BBBA-E30CA1D9A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19245" y="988812"/>
            <a:ext cx="34766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La ricerca associata </a:t>
            </a:r>
          </a:p>
          <a:p>
            <a:r>
              <a:rPr lang="it-IT" sz="3200" dirty="0"/>
              <a:t>al progetto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959428" y="2368187"/>
            <a:ext cx="6305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Sistemi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IoT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– controllo delle produzioni –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infotracing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tracciabilità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59428" y="2711392"/>
            <a:ext cx="70887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Valutazione dei prodotti caseari e tecnologia nei caseifici</a:t>
            </a:r>
          </a:p>
          <a:p>
            <a:endParaRPr lang="it-IT" dirty="0"/>
          </a:p>
          <a:p>
            <a:r>
              <a:rPr lang="it-IT" dirty="0"/>
              <a:t>          Valutazione delle produzioni suinicole e tecnologia nei caseifici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/>
              <a:t>                 Valutazione e sperimentazioni di produzioni </a:t>
            </a:r>
            <a:r>
              <a:rPr lang="it-IT" dirty="0" err="1"/>
              <a:t>brassicole</a:t>
            </a:r>
            <a:endParaRPr lang="it-IT" dirty="0"/>
          </a:p>
          <a:p>
            <a:endParaRPr lang="it-IT" dirty="0"/>
          </a:p>
          <a:p>
            <a:r>
              <a:rPr lang="it-IT" dirty="0"/>
              <a:t>                      Sistemi </a:t>
            </a:r>
            <a:r>
              <a:rPr lang="it-IT" dirty="0" err="1"/>
              <a:t>IoT</a:t>
            </a:r>
            <a:r>
              <a:rPr lang="it-IT" dirty="0"/>
              <a:t> per controllo e caratterizzazione delle produzioni</a:t>
            </a:r>
          </a:p>
          <a:p>
            <a:endParaRPr lang="it-IT" dirty="0"/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r>
              <a:rPr lang="it-IT" dirty="0"/>
              <a:t>Analisi economica delle produzioni da </a:t>
            </a:r>
            <a:r>
              <a:rPr lang="it-IT" dirty="0" err="1"/>
              <a:t>liere</a:t>
            </a:r>
            <a:r>
              <a:rPr lang="it-IT" dirty="0"/>
              <a:t> ultra-corte</a:t>
            </a:r>
          </a:p>
          <a:p>
            <a:endParaRPr lang="it-IT" dirty="0"/>
          </a:p>
          <a:p>
            <a:r>
              <a:rPr lang="it-IT" dirty="0"/>
              <a:t>                      Supporto nelle attività di certificazione</a:t>
            </a:r>
          </a:p>
        </p:txBody>
      </p:sp>
      <p:sp>
        <p:nvSpPr>
          <p:cNvPr id="2069" name="AutoShape 73">
            <a:extLst>
              <a:ext uri="{FF2B5EF4-FFF2-40B4-BE49-F238E27FC236}">
                <a16:creationId xmlns:a16="http://schemas.microsoft.com/office/drawing/2014/main" id="{772E0FBD-F069-417E-9B4F-86F43321627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4775" y="0"/>
            <a:ext cx="969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70" name="Freeform 75">
            <a:extLst>
              <a:ext uri="{FF2B5EF4-FFF2-40B4-BE49-F238E27FC236}">
                <a16:creationId xmlns:a16="http://schemas.microsoft.com/office/drawing/2014/main" id="{DA10E3FB-A1EE-46A1-B18F-C8A1DE4CFF8A}"/>
              </a:ext>
            </a:extLst>
          </p:cNvPr>
          <p:cNvSpPr>
            <a:spLocks/>
          </p:cNvSpPr>
          <p:nvPr/>
        </p:nvSpPr>
        <p:spPr bwMode="auto">
          <a:xfrm>
            <a:off x="1365250" y="2211388"/>
            <a:ext cx="8128000" cy="1217613"/>
          </a:xfrm>
          <a:custGeom>
            <a:avLst/>
            <a:gdLst>
              <a:gd name="T0" fmla="*/ 288 w 5120"/>
              <a:gd name="T1" fmla="*/ 4 h 767"/>
              <a:gd name="T2" fmla="*/ 223 w 5120"/>
              <a:gd name="T3" fmla="*/ 20 h 767"/>
              <a:gd name="T4" fmla="*/ 163 w 5120"/>
              <a:gd name="T5" fmla="*/ 49 h 767"/>
              <a:gd name="T6" fmla="*/ 113 w 5120"/>
              <a:gd name="T7" fmla="*/ 89 h 767"/>
              <a:gd name="T8" fmla="*/ 67 w 5120"/>
              <a:gd name="T9" fmla="*/ 138 h 767"/>
              <a:gd name="T10" fmla="*/ 33 w 5120"/>
              <a:gd name="T11" fmla="*/ 192 h 767"/>
              <a:gd name="T12" fmla="*/ 11 w 5120"/>
              <a:gd name="T13" fmla="*/ 256 h 767"/>
              <a:gd name="T14" fmla="*/ 0 w 5120"/>
              <a:gd name="T15" fmla="*/ 323 h 767"/>
              <a:gd name="T16" fmla="*/ 38 w 5120"/>
              <a:gd name="T17" fmla="*/ 341 h 767"/>
              <a:gd name="T18" fmla="*/ 40 w 5120"/>
              <a:gd name="T19" fmla="*/ 310 h 767"/>
              <a:gd name="T20" fmla="*/ 44 w 5120"/>
              <a:gd name="T21" fmla="*/ 279 h 767"/>
              <a:gd name="T22" fmla="*/ 53 w 5120"/>
              <a:gd name="T23" fmla="*/ 250 h 767"/>
              <a:gd name="T24" fmla="*/ 62 w 5120"/>
              <a:gd name="T25" fmla="*/ 223 h 767"/>
              <a:gd name="T26" fmla="*/ 74 w 5120"/>
              <a:gd name="T27" fmla="*/ 196 h 767"/>
              <a:gd name="T28" fmla="*/ 91 w 5120"/>
              <a:gd name="T29" fmla="*/ 170 h 767"/>
              <a:gd name="T30" fmla="*/ 107 w 5120"/>
              <a:gd name="T31" fmla="*/ 147 h 767"/>
              <a:gd name="T32" fmla="*/ 127 w 5120"/>
              <a:gd name="T33" fmla="*/ 127 h 767"/>
              <a:gd name="T34" fmla="*/ 147 w 5120"/>
              <a:gd name="T35" fmla="*/ 107 h 767"/>
              <a:gd name="T36" fmla="*/ 171 w 5120"/>
              <a:gd name="T37" fmla="*/ 91 h 767"/>
              <a:gd name="T38" fmla="*/ 196 w 5120"/>
              <a:gd name="T39" fmla="*/ 74 h 767"/>
              <a:gd name="T40" fmla="*/ 223 w 5120"/>
              <a:gd name="T41" fmla="*/ 62 h 767"/>
              <a:gd name="T42" fmla="*/ 250 w 5120"/>
              <a:gd name="T43" fmla="*/ 53 h 767"/>
              <a:gd name="T44" fmla="*/ 279 w 5120"/>
              <a:gd name="T45" fmla="*/ 43 h 767"/>
              <a:gd name="T46" fmla="*/ 310 w 5120"/>
              <a:gd name="T47" fmla="*/ 40 h 767"/>
              <a:gd name="T48" fmla="*/ 4779 w 5120"/>
              <a:gd name="T49" fmla="*/ 38 h 767"/>
              <a:gd name="T50" fmla="*/ 4810 w 5120"/>
              <a:gd name="T51" fmla="*/ 40 h 767"/>
              <a:gd name="T52" fmla="*/ 4841 w 5120"/>
              <a:gd name="T53" fmla="*/ 43 h 767"/>
              <a:gd name="T54" fmla="*/ 4870 w 5120"/>
              <a:gd name="T55" fmla="*/ 53 h 767"/>
              <a:gd name="T56" fmla="*/ 4897 w 5120"/>
              <a:gd name="T57" fmla="*/ 62 h 767"/>
              <a:gd name="T58" fmla="*/ 4924 w 5120"/>
              <a:gd name="T59" fmla="*/ 74 h 767"/>
              <a:gd name="T60" fmla="*/ 4950 w 5120"/>
              <a:gd name="T61" fmla="*/ 91 h 767"/>
              <a:gd name="T62" fmla="*/ 4971 w 5120"/>
              <a:gd name="T63" fmla="*/ 107 h 767"/>
              <a:gd name="T64" fmla="*/ 4993 w 5120"/>
              <a:gd name="T65" fmla="*/ 127 h 767"/>
              <a:gd name="T66" fmla="*/ 5013 w 5120"/>
              <a:gd name="T67" fmla="*/ 147 h 767"/>
              <a:gd name="T68" fmla="*/ 5029 w 5120"/>
              <a:gd name="T69" fmla="*/ 170 h 767"/>
              <a:gd name="T70" fmla="*/ 5044 w 5120"/>
              <a:gd name="T71" fmla="*/ 196 h 767"/>
              <a:gd name="T72" fmla="*/ 5058 w 5120"/>
              <a:gd name="T73" fmla="*/ 223 h 767"/>
              <a:gd name="T74" fmla="*/ 5067 w 5120"/>
              <a:gd name="T75" fmla="*/ 250 h 767"/>
              <a:gd name="T76" fmla="*/ 5075 w 5120"/>
              <a:gd name="T77" fmla="*/ 279 h 767"/>
              <a:gd name="T78" fmla="*/ 5080 w 5120"/>
              <a:gd name="T79" fmla="*/ 310 h 767"/>
              <a:gd name="T80" fmla="*/ 5082 w 5120"/>
              <a:gd name="T81" fmla="*/ 767 h 767"/>
              <a:gd name="T82" fmla="*/ 5118 w 5120"/>
              <a:gd name="T83" fmla="*/ 306 h 767"/>
              <a:gd name="T84" fmla="*/ 5104 w 5120"/>
              <a:gd name="T85" fmla="*/ 239 h 767"/>
              <a:gd name="T86" fmla="*/ 5078 w 5120"/>
              <a:gd name="T87" fmla="*/ 178 h 767"/>
              <a:gd name="T88" fmla="*/ 5042 w 5120"/>
              <a:gd name="T89" fmla="*/ 123 h 767"/>
              <a:gd name="T90" fmla="*/ 4995 w 5120"/>
              <a:gd name="T91" fmla="*/ 78 h 767"/>
              <a:gd name="T92" fmla="*/ 4941 w 5120"/>
              <a:gd name="T93" fmla="*/ 42 h 767"/>
              <a:gd name="T94" fmla="*/ 4881 w 5120"/>
              <a:gd name="T95" fmla="*/ 14 h 767"/>
              <a:gd name="T96" fmla="*/ 4814 w 5120"/>
              <a:gd name="T97" fmla="*/ 2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20" h="767">
                <a:moveTo>
                  <a:pt x="341" y="0"/>
                </a:moveTo>
                <a:lnTo>
                  <a:pt x="323" y="0"/>
                </a:lnTo>
                <a:lnTo>
                  <a:pt x="307" y="2"/>
                </a:lnTo>
                <a:lnTo>
                  <a:pt x="288" y="4"/>
                </a:lnTo>
                <a:lnTo>
                  <a:pt x="272" y="7"/>
                </a:lnTo>
                <a:lnTo>
                  <a:pt x="256" y="11"/>
                </a:lnTo>
                <a:lnTo>
                  <a:pt x="239" y="14"/>
                </a:lnTo>
                <a:lnTo>
                  <a:pt x="223" y="20"/>
                </a:lnTo>
                <a:lnTo>
                  <a:pt x="209" y="27"/>
                </a:lnTo>
                <a:lnTo>
                  <a:pt x="192" y="33"/>
                </a:lnTo>
                <a:lnTo>
                  <a:pt x="178" y="42"/>
                </a:lnTo>
                <a:lnTo>
                  <a:pt x="163" y="49"/>
                </a:lnTo>
                <a:lnTo>
                  <a:pt x="151" y="58"/>
                </a:lnTo>
                <a:lnTo>
                  <a:pt x="138" y="67"/>
                </a:lnTo>
                <a:lnTo>
                  <a:pt x="123" y="78"/>
                </a:lnTo>
                <a:lnTo>
                  <a:pt x="113" y="89"/>
                </a:lnTo>
                <a:lnTo>
                  <a:pt x="100" y="100"/>
                </a:lnTo>
                <a:lnTo>
                  <a:pt x="89" y="112"/>
                </a:lnTo>
                <a:lnTo>
                  <a:pt x="78" y="123"/>
                </a:lnTo>
                <a:lnTo>
                  <a:pt x="67" y="138"/>
                </a:lnTo>
                <a:lnTo>
                  <a:pt x="58" y="150"/>
                </a:lnTo>
                <a:lnTo>
                  <a:pt x="49" y="163"/>
                </a:lnTo>
                <a:lnTo>
                  <a:pt x="42" y="178"/>
                </a:lnTo>
                <a:lnTo>
                  <a:pt x="33" y="192"/>
                </a:lnTo>
                <a:lnTo>
                  <a:pt x="27" y="208"/>
                </a:lnTo>
                <a:lnTo>
                  <a:pt x="20" y="223"/>
                </a:lnTo>
                <a:lnTo>
                  <a:pt x="15" y="239"/>
                </a:lnTo>
                <a:lnTo>
                  <a:pt x="11" y="256"/>
                </a:lnTo>
                <a:lnTo>
                  <a:pt x="7" y="272"/>
                </a:lnTo>
                <a:lnTo>
                  <a:pt x="4" y="288"/>
                </a:lnTo>
                <a:lnTo>
                  <a:pt x="2" y="306"/>
                </a:lnTo>
                <a:lnTo>
                  <a:pt x="0" y="323"/>
                </a:lnTo>
                <a:lnTo>
                  <a:pt x="0" y="341"/>
                </a:lnTo>
                <a:lnTo>
                  <a:pt x="0" y="767"/>
                </a:lnTo>
                <a:lnTo>
                  <a:pt x="38" y="767"/>
                </a:lnTo>
                <a:lnTo>
                  <a:pt x="38" y="341"/>
                </a:lnTo>
                <a:lnTo>
                  <a:pt x="38" y="341"/>
                </a:lnTo>
                <a:lnTo>
                  <a:pt x="38" y="325"/>
                </a:lnTo>
                <a:lnTo>
                  <a:pt x="38" y="326"/>
                </a:lnTo>
                <a:lnTo>
                  <a:pt x="40" y="310"/>
                </a:lnTo>
                <a:lnTo>
                  <a:pt x="40" y="310"/>
                </a:lnTo>
                <a:lnTo>
                  <a:pt x="42" y="294"/>
                </a:lnTo>
                <a:lnTo>
                  <a:pt x="42" y="296"/>
                </a:lnTo>
                <a:lnTo>
                  <a:pt x="44" y="279"/>
                </a:lnTo>
                <a:lnTo>
                  <a:pt x="44" y="279"/>
                </a:lnTo>
                <a:lnTo>
                  <a:pt x="47" y="265"/>
                </a:lnTo>
                <a:lnTo>
                  <a:pt x="47" y="267"/>
                </a:lnTo>
                <a:lnTo>
                  <a:pt x="53" y="250"/>
                </a:lnTo>
                <a:lnTo>
                  <a:pt x="53" y="250"/>
                </a:lnTo>
                <a:lnTo>
                  <a:pt x="56" y="236"/>
                </a:lnTo>
                <a:lnTo>
                  <a:pt x="56" y="238"/>
                </a:lnTo>
                <a:lnTo>
                  <a:pt x="62" y="223"/>
                </a:lnTo>
                <a:lnTo>
                  <a:pt x="62" y="223"/>
                </a:lnTo>
                <a:lnTo>
                  <a:pt x="69" y="208"/>
                </a:lnTo>
                <a:lnTo>
                  <a:pt x="67" y="210"/>
                </a:lnTo>
                <a:lnTo>
                  <a:pt x="74" y="196"/>
                </a:lnTo>
                <a:lnTo>
                  <a:pt x="74" y="198"/>
                </a:lnTo>
                <a:lnTo>
                  <a:pt x="82" y="183"/>
                </a:lnTo>
                <a:lnTo>
                  <a:pt x="82" y="185"/>
                </a:lnTo>
                <a:lnTo>
                  <a:pt x="91" y="170"/>
                </a:lnTo>
                <a:lnTo>
                  <a:pt x="89" y="172"/>
                </a:lnTo>
                <a:lnTo>
                  <a:pt x="98" y="160"/>
                </a:lnTo>
                <a:lnTo>
                  <a:pt x="98" y="160"/>
                </a:lnTo>
                <a:lnTo>
                  <a:pt x="107" y="147"/>
                </a:lnTo>
                <a:lnTo>
                  <a:pt x="107" y="149"/>
                </a:lnTo>
                <a:lnTo>
                  <a:pt x="118" y="138"/>
                </a:lnTo>
                <a:lnTo>
                  <a:pt x="116" y="138"/>
                </a:lnTo>
                <a:lnTo>
                  <a:pt x="127" y="127"/>
                </a:lnTo>
                <a:lnTo>
                  <a:pt x="138" y="116"/>
                </a:lnTo>
                <a:lnTo>
                  <a:pt x="138" y="118"/>
                </a:lnTo>
                <a:lnTo>
                  <a:pt x="149" y="107"/>
                </a:lnTo>
                <a:lnTo>
                  <a:pt x="147" y="107"/>
                </a:lnTo>
                <a:lnTo>
                  <a:pt x="160" y="98"/>
                </a:lnTo>
                <a:lnTo>
                  <a:pt x="160" y="98"/>
                </a:lnTo>
                <a:lnTo>
                  <a:pt x="172" y="89"/>
                </a:lnTo>
                <a:lnTo>
                  <a:pt x="171" y="91"/>
                </a:lnTo>
                <a:lnTo>
                  <a:pt x="185" y="82"/>
                </a:lnTo>
                <a:lnTo>
                  <a:pt x="183" y="82"/>
                </a:lnTo>
                <a:lnTo>
                  <a:pt x="198" y="74"/>
                </a:lnTo>
                <a:lnTo>
                  <a:pt x="196" y="74"/>
                </a:lnTo>
                <a:lnTo>
                  <a:pt x="210" y="67"/>
                </a:lnTo>
                <a:lnTo>
                  <a:pt x="209" y="69"/>
                </a:lnTo>
                <a:lnTo>
                  <a:pt x="223" y="62"/>
                </a:lnTo>
                <a:lnTo>
                  <a:pt x="223" y="62"/>
                </a:lnTo>
                <a:lnTo>
                  <a:pt x="238" y="56"/>
                </a:lnTo>
                <a:lnTo>
                  <a:pt x="236" y="56"/>
                </a:lnTo>
                <a:lnTo>
                  <a:pt x="250" y="53"/>
                </a:lnTo>
                <a:lnTo>
                  <a:pt x="250" y="53"/>
                </a:lnTo>
                <a:lnTo>
                  <a:pt x="267" y="47"/>
                </a:lnTo>
                <a:lnTo>
                  <a:pt x="265" y="47"/>
                </a:lnTo>
                <a:lnTo>
                  <a:pt x="279" y="43"/>
                </a:lnTo>
                <a:lnTo>
                  <a:pt x="279" y="43"/>
                </a:lnTo>
                <a:lnTo>
                  <a:pt x="296" y="42"/>
                </a:lnTo>
                <a:lnTo>
                  <a:pt x="294" y="42"/>
                </a:lnTo>
                <a:lnTo>
                  <a:pt x="310" y="40"/>
                </a:lnTo>
                <a:lnTo>
                  <a:pt x="310" y="40"/>
                </a:lnTo>
                <a:lnTo>
                  <a:pt x="326" y="38"/>
                </a:lnTo>
                <a:lnTo>
                  <a:pt x="325" y="38"/>
                </a:lnTo>
                <a:lnTo>
                  <a:pt x="341" y="38"/>
                </a:lnTo>
                <a:lnTo>
                  <a:pt x="4779" y="38"/>
                </a:lnTo>
                <a:lnTo>
                  <a:pt x="4777" y="38"/>
                </a:lnTo>
                <a:lnTo>
                  <a:pt x="4795" y="38"/>
                </a:lnTo>
                <a:lnTo>
                  <a:pt x="4794" y="38"/>
                </a:lnTo>
                <a:lnTo>
                  <a:pt x="4810" y="40"/>
                </a:lnTo>
                <a:lnTo>
                  <a:pt x="4810" y="40"/>
                </a:lnTo>
                <a:lnTo>
                  <a:pt x="4824" y="42"/>
                </a:lnTo>
                <a:lnTo>
                  <a:pt x="4824" y="42"/>
                </a:lnTo>
                <a:lnTo>
                  <a:pt x="4841" y="43"/>
                </a:lnTo>
                <a:lnTo>
                  <a:pt x="4839" y="43"/>
                </a:lnTo>
                <a:lnTo>
                  <a:pt x="4855" y="47"/>
                </a:lnTo>
                <a:lnTo>
                  <a:pt x="4853" y="47"/>
                </a:lnTo>
                <a:lnTo>
                  <a:pt x="4870" y="53"/>
                </a:lnTo>
                <a:lnTo>
                  <a:pt x="4868" y="53"/>
                </a:lnTo>
                <a:lnTo>
                  <a:pt x="4884" y="56"/>
                </a:lnTo>
                <a:lnTo>
                  <a:pt x="4882" y="56"/>
                </a:lnTo>
                <a:lnTo>
                  <a:pt x="4897" y="62"/>
                </a:lnTo>
                <a:lnTo>
                  <a:pt x="4895" y="62"/>
                </a:lnTo>
                <a:lnTo>
                  <a:pt x="4910" y="69"/>
                </a:lnTo>
                <a:lnTo>
                  <a:pt x="4910" y="67"/>
                </a:lnTo>
                <a:lnTo>
                  <a:pt x="4924" y="74"/>
                </a:lnTo>
                <a:lnTo>
                  <a:pt x="4922" y="74"/>
                </a:lnTo>
                <a:lnTo>
                  <a:pt x="4935" y="82"/>
                </a:lnTo>
                <a:lnTo>
                  <a:pt x="4935" y="82"/>
                </a:lnTo>
                <a:lnTo>
                  <a:pt x="4950" y="91"/>
                </a:lnTo>
                <a:lnTo>
                  <a:pt x="4948" y="89"/>
                </a:lnTo>
                <a:lnTo>
                  <a:pt x="4960" y="98"/>
                </a:lnTo>
                <a:lnTo>
                  <a:pt x="4959" y="98"/>
                </a:lnTo>
                <a:lnTo>
                  <a:pt x="4971" y="107"/>
                </a:lnTo>
                <a:lnTo>
                  <a:pt x="4971" y="107"/>
                </a:lnTo>
                <a:lnTo>
                  <a:pt x="4982" y="118"/>
                </a:lnTo>
                <a:lnTo>
                  <a:pt x="4982" y="116"/>
                </a:lnTo>
                <a:lnTo>
                  <a:pt x="4993" y="127"/>
                </a:lnTo>
                <a:lnTo>
                  <a:pt x="4993" y="127"/>
                </a:lnTo>
                <a:lnTo>
                  <a:pt x="5002" y="138"/>
                </a:lnTo>
                <a:lnTo>
                  <a:pt x="5013" y="149"/>
                </a:lnTo>
                <a:lnTo>
                  <a:pt x="5013" y="147"/>
                </a:lnTo>
                <a:lnTo>
                  <a:pt x="5022" y="160"/>
                </a:lnTo>
                <a:lnTo>
                  <a:pt x="5020" y="160"/>
                </a:lnTo>
                <a:lnTo>
                  <a:pt x="5029" y="172"/>
                </a:lnTo>
                <a:lnTo>
                  <a:pt x="5029" y="170"/>
                </a:lnTo>
                <a:lnTo>
                  <a:pt x="5037" y="185"/>
                </a:lnTo>
                <a:lnTo>
                  <a:pt x="5037" y="183"/>
                </a:lnTo>
                <a:lnTo>
                  <a:pt x="5046" y="198"/>
                </a:lnTo>
                <a:lnTo>
                  <a:pt x="5044" y="196"/>
                </a:lnTo>
                <a:lnTo>
                  <a:pt x="5051" y="210"/>
                </a:lnTo>
                <a:lnTo>
                  <a:pt x="5051" y="208"/>
                </a:lnTo>
                <a:lnTo>
                  <a:pt x="5058" y="223"/>
                </a:lnTo>
                <a:lnTo>
                  <a:pt x="5058" y="223"/>
                </a:lnTo>
                <a:lnTo>
                  <a:pt x="5064" y="238"/>
                </a:lnTo>
                <a:lnTo>
                  <a:pt x="5062" y="236"/>
                </a:lnTo>
                <a:lnTo>
                  <a:pt x="5067" y="250"/>
                </a:lnTo>
                <a:lnTo>
                  <a:pt x="5067" y="250"/>
                </a:lnTo>
                <a:lnTo>
                  <a:pt x="5073" y="267"/>
                </a:lnTo>
                <a:lnTo>
                  <a:pt x="5071" y="265"/>
                </a:lnTo>
                <a:lnTo>
                  <a:pt x="5076" y="281"/>
                </a:lnTo>
                <a:lnTo>
                  <a:pt x="5075" y="279"/>
                </a:lnTo>
                <a:lnTo>
                  <a:pt x="5078" y="296"/>
                </a:lnTo>
                <a:lnTo>
                  <a:pt x="5078" y="294"/>
                </a:lnTo>
                <a:lnTo>
                  <a:pt x="5080" y="310"/>
                </a:lnTo>
                <a:lnTo>
                  <a:pt x="5080" y="310"/>
                </a:lnTo>
                <a:lnTo>
                  <a:pt x="5080" y="326"/>
                </a:lnTo>
                <a:lnTo>
                  <a:pt x="5080" y="325"/>
                </a:lnTo>
                <a:lnTo>
                  <a:pt x="5082" y="341"/>
                </a:lnTo>
                <a:lnTo>
                  <a:pt x="5082" y="767"/>
                </a:lnTo>
                <a:lnTo>
                  <a:pt x="5120" y="767"/>
                </a:lnTo>
                <a:lnTo>
                  <a:pt x="5120" y="341"/>
                </a:lnTo>
                <a:lnTo>
                  <a:pt x="5120" y="323"/>
                </a:lnTo>
                <a:lnTo>
                  <a:pt x="5118" y="306"/>
                </a:lnTo>
                <a:lnTo>
                  <a:pt x="5116" y="288"/>
                </a:lnTo>
                <a:lnTo>
                  <a:pt x="5113" y="272"/>
                </a:lnTo>
                <a:lnTo>
                  <a:pt x="5109" y="256"/>
                </a:lnTo>
                <a:lnTo>
                  <a:pt x="5104" y="239"/>
                </a:lnTo>
                <a:lnTo>
                  <a:pt x="5100" y="223"/>
                </a:lnTo>
                <a:lnTo>
                  <a:pt x="5093" y="208"/>
                </a:lnTo>
                <a:lnTo>
                  <a:pt x="5086" y="192"/>
                </a:lnTo>
                <a:lnTo>
                  <a:pt x="5078" y="178"/>
                </a:lnTo>
                <a:lnTo>
                  <a:pt x="5071" y="163"/>
                </a:lnTo>
                <a:lnTo>
                  <a:pt x="5060" y="150"/>
                </a:lnTo>
                <a:lnTo>
                  <a:pt x="5053" y="138"/>
                </a:lnTo>
                <a:lnTo>
                  <a:pt x="5042" y="123"/>
                </a:lnTo>
                <a:lnTo>
                  <a:pt x="5031" y="112"/>
                </a:lnTo>
                <a:lnTo>
                  <a:pt x="5020" y="100"/>
                </a:lnTo>
                <a:lnTo>
                  <a:pt x="5008" y="89"/>
                </a:lnTo>
                <a:lnTo>
                  <a:pt x="4995" y="78"/>
                </a:lnTo>
                <a:lnTo>
                  <a:pt x="4982" y="67"/>
                </a:lnTo>
                <a:lnTo>
                  <a:pt x="4970" y="58"/>
                </a:lnTo>
                <a:lnTo>
                  <a:pt x="4955" y="49"/>
                </a:lnTo>
                <a:lnTo>
                  <a:pt x="4941" y="42"/>
                </a:lnTo>
                <a:lnTo>
                  <a:pt x="4926" y="33"/>
                </a:lnTo>
                <a:lnTo>
                  <a:pt x="4912" y="27"/>
                </a:lnTo>
                <a:lnTo>
                  <a:pt x="4895" y="20"/>
                </a:lnTo>
                <a:lnTo>
                  <a:pt x="4881" y="14"/>
                </a:lnTo>
                <a:lnTo>
                  <a:pt x="4863" y="11"/>
                </a:lnTo>
                <a:lnTo>
                  <a:pt x="4846" y="7"/>
                </a:lnTo>
                <a:lnTo>
                  <a:pt x="4830" y="4"/>
                </a:lnTo>
                <a:lnTo>
                  <a:pt x="4814" y="2"/>
                </a:lnTo>
                <a:lnTo>
                  <a:pt x="4797" y="0"/>
                </a:lnTo>
                <a:lnTo>
                  <a:pt x="4779" y="0"/>
                </a:lnTo>
                <a:lnTo>
                  <a:pt x="341" y="0"/>
                </a:lnTo>
                <a:close/>
              </a:path>
            </a:pathLst>
          </a:custGeom>
          <a:solidFill>
            <a:srgbClr val="4B9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71" name="Freeform 76">
            <a:extLst>
              <a:ext uri="{FF2B5EF4-FFF2-40B4-BE49-F238E27FC236}">
                <a16:creationId xmlns:a16="http://schemas.microsoft.com/office/drawing/2014/main" id="{472BB516-57D8-489F-A4E2-2683AF4D62BE}"/>
              </a:ext>
            </a:extLst>
          </p:cNvPr>
          <p:cNvSpPr>
            <a:spLocks/>
          </p:cNvSpPr>
          <p:nvPr/>
        </p:nvSpPr>
        <p:spPr bwMode="auto">
          <a:xfrm>
            <a:off x="8042275" y="703263"/>
            <a:ext cx="1755775" cy="2276475"/>
          </a:xfrm>
          <a:custGeom>
            <a:avLst/>
            <a:gdLst>
              <a:gd name="T0" fmla="*/ 133 w 1106"/>
              <a:gd name="T1" fmla="*/ 69 h 1434"/>
              <a:gd name="T2" fmla="*/ 82 w 1106"/>
              <a:gd name="T3" fmla="*/ 165 h 1434"/>
              <a:gd name="T4" fmla="*/ 44 w 1106"/>
              <a:gd name="T5" fmla="*/ 268 h 1434"/>
              <a:gd name="T6" fmla="*/ 17 w 1106"/>
              <a:gd name="T7" fmla="*/ 375 h 1434"/>
              <a:gd name="T8" fmla="*/ 2 w 1106"/>
              <a:gd name="T9" fmla="*/ 524 h 1434"/>
              <a:gd name="T10" fmla="*/ 4 w 1106"/>
              <a:gd name="T11" fmla="*/ 604 h 1434"/>
              <a:gd name="T12" fmla="*/ 20 w 1106"/>
              <a:gd name="T13" fmla="*/ 716 h 1434"/>
              <a:gd name="T14" fmla="*/ 49 w 1106"/>
              <a:gd name="T15" fmla="*/ 823 h 1434"/>
              <a:gd name="T16" fmla="*/ 91 w 1106"/>
              <a:gd name="T17" fmla="*/ 923 h 1434"/>
              <a:gd name="T18" fmla="*/ 143 w 1106"/>
              <a:gd name="T19" fmla="*/ 1019 h 1434"/>
              <a:gd name="T20" fmla="*/ 207 w 1106"/>
              <a:gd name="T21" fmla="*/ 1106 h 1434"/>
              <a:gd name="T22" fmla="*/ 281 w 1106"/>
              <a:gd name="T23" fmla="*/ 1184 h 1434"/>
              <a:gd name="T24" fmla="*/ 363 w 1106"/>
              <a:gd name="T25" fmla="*/ 1255 h 1434"/>
              <a:gd name="T26" fmla="*/ 453 w 1106"/>
              <a:gd name="T27" fmla="*/ 1313 h 1434"/>
              <a:gd name="T28" fmla="*/ 550 w 1106"/>
              <a:gd name="T29" fmla="*/ 1362 h 1434"/>
              <a:gd name="T30" fmla="*/ 655 w 1106"/>
              <a:gd name="T31" fmla="*/ 1398 h 1434"/>
              <a:gd name="T32" fmla="*/ 764 w 1106"/>
              <a:gd name="T33" fmla="*/ 1421 h 1434"/>
              <a:gd name="T34" fmla="*/ 876 w 1106"/>
              <a:gd name="T35" fmla="*/ 1432 h 1434"/>
              <a:gd name="T36" fmla="*/ 1059 w 1106"/>
              <a:gd name="T37" fmla="*/ 1418 h 1434"/>
              <a:gd name="T38" fmla="*/ 1093 w 1106"/>
              <a:gd name="T39" fmla="*/ 1372 h 1434"/>
              <a:gd name="T40" fmla="*/ 1052 w 1106"/>
              <a:gd name="T41" fmla="*/ 1380 h 1434"/>
              <a:gd name="T42" fmla="*/ 965 w 1106"/>
              <a:gd name="T43" fmla="*/ 1392 h 1434"/>
              <a:gd name="T44" fmla="*/ 878 w 1106"/>
              <a:gd name="T45" fmla="*/ 1394 h 1434"/>
              <a:gd name="T46" fmla="*/ 812 w 1106"/>
              <a:gd name="T47" fmla="*/ 1391 h 1434"/>
              <a:gd name="T48" fmla="*/ 727 w 1106"/>
              <a:gd name="T49" fmla="*/ 1376 h 1434"/>
              <a:gd name="T50" fmla="*/ 664 w 1106"/>
              <a:gd name="T51" fmla="*/ 1362 h 1434"/>
              <a:gd name="T52" fmla="*/ 584 w 1106"/>
              <a:gd name="T53" fmla="*/ 1334 h 1434"/>
              <a:gd name="T54" fmla="*/ 548 w 1106"/>
              <a:gd name="T55" fmla="*/ 1318 h 1434"/>
              <a:gd name="T56" fmla="*/ 490 w 1106"/>
              <a:gd name="T57" fmla="*/ 1289 h 1434"/>
              <a:gd name="T58" fmla="*/ 437 w 1106"/>
              <a:gd name="T59" fmla="*/ 1258 h 1434"/>
              <a:gd name="T60" fmla="*/ 403 w 1106"/>
              <a:gd name="T61" fmla="*/ 1236 h 1434"/>
              <a:gd name="T62" fmla="*/ 354 w 1106"/>
              <a:gd name="T63" fmla="*/ 1198 h 1434"/>
              <a:gd name="T64" fmla="*/ 308 w 1106"/>
              <a:gd name="T65" fmla="*/ 1157 h 1434"/>
              <a:gd name="T66" fmla="*/ 250 w 1106"/>
              <a:gd name="T67" fmla="*/ 1097 h 1434"/>
              <a:gd name="T68" fmla="*/ 212 w 1106"/>
              <a:gd name="T69" fmla="*/ 1048 h 1434"/>
              <a:gd name="T70" fmla="*/ 176 w 1106"/>
              <a:gd name="T71" fmla="*/ 999 h 1434"/>
              <a:gd name="T72" fmla="*/ 145 w 1106"/>
              <a:gd name="T73" fmla="*/ 944 h 1434"/>
              <a:gd name="T74" fmla="*/ 116 w 1106"/>
              <a:gd name="T75" fmla="*/ 888 h 1434"/>
              <a:gd name="T76" fmla="*/ 100 w 1106"/>
              <a:gd name="T77" fmla="*/ 850 h 1434"/>
              <a:gd name="T78" fmla="*/ 73 w 1106"/>
              <a:gd name="T79" fmla="*/ 769 h 1434"/>
              <a:gd name="T80" fmla="*/ 58 w 1106"/>
              <a:gd name="T81" fmla="*/ 707 h 1434"/>
              <a:gd name="T82" fmla="*/ 46 w 1106"/>
              <a:gd name="T83" fmla="*/ 622 h 1434"/>
              <a:gd name="T84" fmla="*/ 42 w 1106"/>
              <a:gd name="T85" fmla="*/ 556 h 1434"/>
              <a:gd name="T86" fmla="*/ 42 w 1106"/>
              <a:gd name="T87" fmla="*/ 491 h 1434"/>
              <a:gd name="T88" fmla="*/ 47 w 1106"/>
              <a:gd name="T89" fmla="*/ 424 h 1434"/>
              <a:gd name="T90" fmla="*/ 58 w 1106"/>
              <a:gd name="T91" fmla="*/ 361 h 1434"/>
              <a:gd name="T92" fmla="*/ 67 w 1106"/>
              <a:gd name="T93" fmla="*/ 321 h 1434"/>
              <a:gd name="T94" fmla="*/ 85 w 1106"/>
              <a:gd name="T95" fmla="*/ 259 h 1434"/>
              <a:gd name="T96" fmla="*/ 116 w 1106"/>
              <a:gd name="T97" fmla="*/ 181 h 1434"/>
              <a:gd name="T98" fmla="*/ 145 w 1106"/>
              <a:gd name="T99" fmla="*/ 125 h 1434"/>
              <a:gd name="T100" fmla="*/ 176 w 1106"/>
              <a:gd name="T101" fmla="*/ 70 h 1434"/>
              <a:gd name="T102" fmla="*/ 211 w 1106"/>
              <a:gd name="T103" fmla="*/ 21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06" h="1434">
                <a:moveTo>
                  <a:pt x="178" y="0"/>
                </a:moveTo>
                <a:lnTo>
                  <a:pt x="169" y="14"/>
                </a:lnTo>
                <a:lnTo>
                  <a:pt x="156" y="32"/>
                </a:lnTo>
                <a:lnTo>
                  <a:pt x="143" y="50"/>
                </a:lnTo>
                <a:lnTo>
                  <a:pt x="133" y="69"/>
                </a:lnTo>
                <a:lnTo>
                  <a:pt x="122" y="88"/>
                </a:lnTo>
                <a:lnTo>
                  <a:pt x="111" y="107"/>
                </a:lnTo>
                <a:lnTo>
                  <a:pt x="100" y="127"/>
                </a:lnTo>
                <a:lnTo>
                  <a:pt x="91" y="145"/>
                </a:lnTo>
                <a:lnTo>
                  <a:pt x="82" y="165"/>
                </a:lnTo>
                <a:lnTo>
                  <a:pt x="73" y="185"/>
                </a:lnTo>
                <a:lnTo>
                  <a:pt x="66" y="205"/>
                </a:lnTo>
                <a:lnTo>
                  <a:pt x="56" y="226"/>
                </a:lnTo>
                <a:lnTo>
                  <a:pt x="49" y="246"/>
                </a:lnTo>
                <a:lnTo>
                  <a:pt x="44" y="268"/>
                </a:lnTo>
                <a:lnTo>
                  <a:pt x="37" y="288"/>
                </a:lnTo>
                <a:lnTo>
                  <a:pt x="31" y="310"/>
                </a:lnTo>
                <a:lnTo>
                  <a:pt x="26" y="332"/>
                </a:lnTo>
                <a:lnTo>
                  <a:pt x="20" y="353"/>
                </a:lnTo>
                <a:lnTo>
                  <a:pt x="17" y="375"/>
                </a:lnTo>
                <a:lnTo>
                  <a:pt x="13" y="397"/>
                </a:lnTo>
                <a:lnTo>
                  <a:pt x="11" y="413"/>
                </a:lnTo>
                <a:lnTo>
                  <a:pt x="4" y="382"/>
                </a:lnTo>
                <a:lnTo>
                  <a:pt x="0" y="382"/>
                </a:lnTo>
                <a:lnTo>
                  <a:pt x="2" y="524"/>
                </a:lnTo>
                <a:lnTo>
                  <a:pt x="2" y="535"/>
                </a:lnTo>
                <a:lnTo>
                  <a:pt x="2" y="535"/>
                </a:lnTo>
                <a:lnTo>
                  <a:pt x="4" y="558"/>
                </a:lnTo>
                <a:lnTo>
                  <a:pt x="4" y="580"/>
                </a:lnTo>
                <a:lnTo>
                  <a:pt x="4" y="604"/>
                </a:lnTo>
                <a:lnTo>
                  <a:pt x="8" y="627"/>
                </a:lnTo>
                <a:lnTo>
                  <a:pt x="9" y="649"/>
                </a:lnTo>
                <a:lnTo>
                  <a:pt x="13" y="671"/>
                </a:lnTo>
                <a:lnTo>
                  <a:pt x="17" y="694"/>
                </a:lnTo>
                <a:lnTo>
                  <a:pt x="20" y="716"/>
                </a:lnTo>
                <a:lnTo>
                  <a:pt x="26" y="738"/>
                </a:lnTo>
                <a:lnTo>
                  <a:pt x="31" y="760"/>
                </a:lnTo>
                <a:lnTo>
                  <a:pt x="37" y="779"/>
                </a:lnTo>
                <a:lnTo>
                  <a:pt x="44" y="801"/>
                </a:lnTo>
                <a:lnTo>
                  <a:pt x="49" y="823"/>
                </a:lnTo>
                <a:lnTo>
                  <a:pt x="56" y="843"/>
                </a:lnTo>
                <a:lnTo>
                  <a:pt x="66" y="863"/>
                </a:lnTo>
                <a:lnTo>
                  <a:pt x="73" y="885"/>
                </a:lnTo>
                <a:lnTo>
                  <a:pt x="82" y="905"/>
                </a:lnTo>
                <a:lnTo>
                  <a:pt x="91" y="923"/>
                </a:lnTo>
                <a:lnTo>
                  <a:pt x="100" y="943"/>
                </a:lnTo>
                <a:lnTo>
                  <a:pt x="111" y="963"/>
                </a:lnTo>
                <a:lnTo>
                  <a:pt x="122" y="983"/>
                </a:lnTo>
                <a:lnTo>
                  <a:pt x="133" y="1001"/>
                </a:lnTo>
                <a:lnTo>
                  <a:pt x="143" y="1019"/>
                </a:lnTo>
                <a:lnTo>
                  <a:pt x="156" y="1037"/>
                </a:lnTo>
                <a:lnTo>
                  <a:pt x="169" y="1053"/>
                </a:lnTo>
                <a:lnTo>
                  <a:pt x="180" y="1071"/>
                </a:lnTo>
                <a:lnTo>
                  <a:pt x="194" y="1090"/>
                </a:lnTo>
                <a:lnTo>
                  <a:pt x="207" y="1106"/>
                </a:lnTo>
                <a:lnTo>
                  <a:pt x="221" y="1122"/>
                </a:lnTo>
                <a:lnTo>
                  <a:pt x="236" y="1139"/>
                </a:lnTo>
                <a:lnTo>
                  <a:pt x="250" y="1155"/>
                </a:lnTo>
                <a:lnTo>
                  <a:pt x="265" y="1169"/>
                </a:lnTo>
                <a:lnTo>
                  <a:pt x="281" y="1184"/>
                </a:lnTo>
                <a:lnTo>
                  <a:pt x="296" y="1200"/>
                </a:lnTo>
                <a:lnTo>
                  <a:pt x="312" y="1213"/>
                </a:lnTo>
                <a:lnTo>
                  <a:pt x="330" y="1227"/>
                </a:lnTo>
                <a:lnTo>
                  <a:pt x="347" y="1242"/>
                </a:lnTo>
                <a:lnTo>
                  <a:pt x="363" y="1255"/>
                </a:lnTo>
                <a:lnTo>
                  <a:pt x="381" y="1265"/>
                </a:lnTo>
                <a:lnTo>
                  <a:pt x="397" y="1278"/>
                </a:lnTo>
                <a:lnTo>
                  <a:pt x="417" y="1291"/>
                </a:lnTo>
                <a:lnTo>
                  <a:pt x="435" y="1302"/>
                </a:lnTo>
                <a:lnTo>
                  <a:pt x="453" y="1313"/>
                </a:lnTo>
                <a:lnTo>
                  <a:pt x="472" y="1324"/>
                </a:lnTo>
                <a:lnTo>
                  <a:pt x="492" y="1334"/>
                </a:lnTo>
                <a:lnTo>
                  <a:pt x="510" y="1343"/>
                </a:lnTo>
                <a:lnTo>
                  <a:pt x="530" y="1353"/>
                </a:lnTo>
                <a:lnTo>
                  <a:pt x="550" y="1362"/>
                </a:lnTo>
                <a:lnTo>
                  <a:pt x="570" y="1371"/>
                </a:lnTo>
                <a:lnTo>
                  <a:pt x="591" y="1378"/>
                </a:lnTo>
                <a:lnTo>
                  <a:pt x="613" y="1385"/>
                </a:lnTo>
                <a:lnTo>
                  <a:pt x="633" y="1392"/>
                </a:lnTo>
                <a:lnTo>
                  <a:pt x="655" y="1398"/>
                </a:lnTo>
                <a:lnTo>
                  <a:pt x="676" y="1403"/>
                </a:lnTo>
                <a:lnTo>
                  <a:pt x="698" y="1409"/>
                </a:lnTo>
                <a:lnTo>
                  <a:pt x="720" y="1414"/>
                </a:lnTo>
                <a:lnTo>
                  <a:pt x="742" y="1418"/>
                </a:lnTo>
                <a:lnTo>
                  <a:pt x="764" y="1421"/>
                </a:lnTo>
                <a:lnTo>
                  <a:pt x="785" y="1425"/>
                </a:lnTo>
                <a:lnTo>
                  <a:pt x="809" y="1427"/>
                </a:lnTo>
                <a:lnTo>
                  <a:pt x="831" y="1429"/>
                </a:lnTo>
                <a:lnTo>
                  <a:pt x="854" y="1431"/>
                </a:lnTo>
                <a:lnTo>
                  <a:pt x="876" y="1432"/>
                </a:lnTo>
                <a:lnTo>
                  <a:pt x="1050" y="1434"/>
                </a:lnTo>
                <a:lnTo>
                  <a:pt x="1052" y="1431"/>
                </a:lnTo>
                <a:lnTo>
                  <a:pt x="1023" y="1423"/>
                </a:lnTo>
                <a:lnTo>
                  <a:pt x="1035" y="1421"/>
                </a:lnTo>
                <a:lnTo>
                  <a:pt x="1059" y="1418"/>
                </a:lnTo>
                <a:lnTo>
                  <a:pt x="1081" y="1414"/>
                </a:lnTo>
                <a:lnTo>
                  <a:pt x="1103" y="1409"/>
                </a:lnTo>
                <a:lnTo>
                  <a:pt x="1106" y="1409"/>
                </a:lnTo>
                <a:lnTo>
                  <a:pt x="1106" y="1369"/>
                </a:lnTo>
                <a:lnTo>
                  <a:pt x="1093" y="1372"/>
                </a:lnTo>
                <a:lnTo>
                  <a:pt x="1093" y="1372"/>
                </a:lnTo>
                <a:lnTo>
                  <a:pt x="1072" y="1376"/>
                </a:lnTo>
                <a:lnTo>
                  <a:pt x="1074" y="1376"/>
                </a:lnTo>
                <a:lnTo>
                  <a:pt x="1052" y="1380"/>
                </a:lnTo>
                <a:lnTo>
                  <a:pt x="1052" y="1380"/>
                </a:lnTo>
                <a:lnTo>
                  <a:pt x="1030" y="1383"/>
                </a:lnTo>
                <a:lnTo>
                  <a:pt x="1008" y="1387"/>
                </a:lnTo>
                <a:lnTo>
                  <a:pt x="987" y="1391"/>
                </a:lnTo>
                <a:lnTo>
                  <a:pt x="988" y="1389"/>
                </a:lnTo>
                <a:lnTo>
                  <a:pt x="965" y="1392"/>
                </a:lnTo>
                <a:lnTo>
                  <a:pt x="967" y="1392"/>
                </a:lnTo>
                <a:lnTo>
                  <a:pt x="943" y="1392"/>
                </a:lnTo>
                <a:lnTo>
                  <a:pt x="921" y="1394"/>
                </a:lnTo>
                <a:lnTo>
                  <a:pt x="890" y="1394"/>
                </a:lnTo>
                <a:lnTo>
                  <a:pt x="878" y="1394"/>
                </a:lnTo>
                <a:lnTo>
                  <a:pt x="856" y="1392"/>
                </a:lnTo>
                <a:lnTo>
                  <a:pt x="832" y="1392"/>
                </a:lnTo>
                <a:lnTo>
                  <a:pt x="834" y="1392"/>
                </a:lnTo>
                <a:lnTo>
                  <a:pt x="811" y="1391"/>
                </a:lnTo>
                <a:lnTo>
                  <a:pt x="812" y="1391"/>
                </a:lnTo>
                <a:lnTo>
                  <a:pt x="791" y="1387"/>
                </a:lnTo>
                <a:lnTo>
                  <a:pt x="769" y="1383"/>
                </a:lnTo>
                <a:lnTo>
                  <a:pt x="747" y="1380"/>
                </a:lnTo>
                <a:lnTo>
                  <a:pt x="725" y="1376"/>
                </a:lnTo>
                <a:lnTo>
                  <a:pt x="727" y="1376"/>
                </a:lnTo>
                <a:lnTo>
                  <a:pt x="706" y="1372"/>
                </a:lnTo>
                <a:lnTo>
                  <a:pt x="706" y="1372"/>
                </a:lnTo>
                <a:lnTo>
                  <a:pt x="686" y="1367"/>
                </a:lnTo>
                <a:lnTo>
                  <a:pt x="686" y="1367"/>
                </a:lnTo>
                <a:lnTo>
                  <a:pt x="664" y="1362"/>
                </a:lnTo>
                <a:lnTo>
                  <a:pt x="666" y="1362"/>
                </a:lnTo>
                <a:lnTo>
                  <a:pt x="644" y="1354"/>
                </a:lnTo>
                <a:lnTo>
                  <a:pt x="624" y="1349"/>
                </a:lnTo>
                <a:lnTo>
                  <a:pt x="604" y="1342"/>
                </a:lnTo>
                <a:lnTo>
                  <a:pt x="584" y="1334"/>
                </a:lnTo>
                <a:lnTo>
                  <a:pt x="586" y="1334"/>
                </a:lnTo>
                <a:lnTo>
                  <a:pt x="566" y="1327"/>
                </a:lnTo>
                <a:lnTo>
                  <a:pt x="566" y="1327"/>
                </a:lnTo>
                <a:lnTo>
                  <a:pt x="546" y="1318"/>
                </a:lnTo>
                <a:lnTo>
                  <a:pt x="548" y="1318"/>
                </a:lnTo>
                <a:lnTo>
                  <a:pt x="526" y="1309"/>
                </a:lnTo>
                <a:lnTo>
                  <a:pt x="528" y="1309"/>
                </a:lnTo>
                <a:lnTo>
                  <a:pt x="508" y="1300"/>
                </a:lnTo>
                <a:lnTo>
                  <a:pt x="508" y="1300"/>
                </a:lnTo>
                <a:lnTo>
                  <a:pt x="490" y="1289"/>
                </a:lnTo>
                <a:lnTo>
                  <a:pt x="490" y="1291"/>
                </a:lnTo>
                <a:lnTo>
                  <a:pt x="472" y="1280"/>
                </a:lnTo>
                <a:lnTo>
                  <a:pt x="453" y="1269"/>
                </a:lnTo>
                <a:lnTo>
                  <a:pt x="455" y="1269"/>
                </a:lnTo>
                <a:lnTo>
                  <a:pt x="437" y="1258"/>
                </a:lnTo>
                <a:lnTo>
                  <a:pt x="437" y="1258"/>
                </a:lnTo>
                <a:lnTo>
                  <a:pt x="419" y="1247"/>
                </a:lnTo>
                <a:lnTo>
                  <a:pt x="419" y="1247"/>
                </a:lnTo>
                <a:lnTo>
                  <a:pt x="403" y="1235"/>
                </a:lnTo>
                <a:lnTo>
                  <a:pt x="403" y="1236"/>
                </a:lnTo>
                <a:lnTo>
                  <a:pt x="386" y="1222"/>
                </a:lnTo>
                <a:lnTo>
                  <a:pt x="386" y="1224"/>
                </a:lnTo>
                <a:lnTo>
                  <a:pt x="370" y="1211"/>
                </a:lnTo>
                <a:lnTo>
                  <a:pt x="352" y="1198"/>
                </a:lnTo>
                <a:lnTo>
                  <a:pt x="354" y="1198"/>
                </a:lnTo>
                <a:lnTo>
                  <a:pt x="337" y="1184"/>
                </a:lnTo>
                <a:lnTo>
                  <a:pt x="337" y="1184"/>
                </a:lnTo>
                <a:lnTo>
                  <a:pt x="323" y="1171"/>
                </a:lnTo>
                <a:lnTo>
                  <a:pt x="307" y="1157"/>
                </a:lnTo>
                <a:lnTo>
                  <a:pt x="308" y="1157"/>
                </a:lnTo>
                <a:lnTo>
                  <a:pt x="292" y="1142"/>
                </a:lnTo>
                <a:lnTo>
                  <a:pt x="278" y="1128"/>
                </a:lnTo>
                <a:lnTo>
                  <a:pt x="278" y="1128"/>
                </a:lnTo>
                <a:lnTo>
                  <a:pt x="265" y="1113"/>
                </a:lnTo>
                <a:lnTo>
                  <a:pt x="250" y="1097"/>
                </a:lnTo>
                <a:lnTo>
                  <a:pt x="250" y="1097"/>
                </a:lnTo>
                <a:lnTo>
                  <a:pt x="238" y="1081"/>
                </a:lnTo>
                <a:lnTo>
                  <a:pt x="223" y="1066"/>
                </a:lnTo>
                <a:lnTo>
                  <a:pt x="211" y="1048"/>
                </a:lnTo>
                <a:lnTo>
                  <a:pt x="212" y="1048"/>
                </a:lnTo>
                <a:lnTo>
                  <a:pt x="200" y="1032"/>
                </a:lnTo>
                <a:lnTo>
                  <a:pt x="200" y="1032"/>
                </a:lnTo>
                <a:lnTo>
                  <a:pt x="187" y="1015"/>
                </a:lnTo>
                <a:lnTo>
                  <a:pt x="176" y="997"/>
                </a:lnTo>
                <a:lnTo>
                  <a:pt x="176" y="999"/>
                </a:lnTo>
                <a:lnTo>
                  <a:pt x="165" y="981"/>
                </a:lnTo>
                <a:lnTo>
                  <a:pt x="154" y="961"/>
                </a:lnTo>
                <a:lnTo>
                  <a:pt x="154" y="963"/>
                </a:lnTo>
                <a:lnTo>
                  <a:pt x="143" y="944"/>
                </a:lnTo>
                <a:lnTo>
                  <a:pt x="145" y="944"/>
                </a:lnTo>
                <a:lnTo>
                  <a:pt x="134" y="925"/>
                </a:lnTo>
                <a:lnTo>
                  <a:pt x="134" y="926"/>
                </a:lnTo>
                <a:lnTo>
                  <a:pt x="125" y="906"/>
                </a:lnTo>
                <a:lnTo>
                  <a:pt x="125" y="906"/>
                </a:lnTo>
                <a:lnTo>
                  <a:pt x="116" y="888"/>
                </a:lnTo>
                <a:lnTo>
                  <a:pt x="116" y="888"/>
                </a:lnTo>
                <a:lnTo>
                  <a:pt x="109" y="868"/>
                </a:lnTo>
                <a:lnTo>
                  <a:pt x="109" y="870"/>
                </a:lnTo>
                <a:lnTo>
                  <a:pt x="100" y="850"/>
                </a:lnTo>
                <a:lnTo>
                  <a:pt x="100" y="850"/>
                </a:lnTo>
                <a:lnTo>
                  <a:pt x="93" y="830"/>
                </a:lnTo>
                <a:lnTo>
                  <a:pt x="93" y="830"/>
                </a:lnTo>
                <a:lnTo>
                  <a:pt x="85" y="810"/>
                </a:lnTo>
                <a:lnTo>
                  <a:pt x="80" y="790"/>
                </a:lnTo>
                <a:lnTo>
                  <a:pt x="73" y="769"/>
                </a:lnTo>
                <a:lnTo>
                  <a:pt x="73" y="770"/>
                </a:lnTo>
                <a:lnTo>
                  <a:pt x="67" y="749"/>
                </a:lnTo>
                <a:lnTo>
                  <a:pt x="62" y="729"/>
                </a:lnTo>
                <a:lnTo>
                  <a:pt x="64" y="729"/>
                </a:lnTo>
                <a:lnTo>
                  <a:pt x="58" y="707"/>
                </a:lnTo>
                <a:lnTo>
                  <a:pt x="55" y="687"/>
                </a:lnTo>
                <a:lnTo>
                  <a:pt x="51" y="665"/>
                </a:lnTo>
                <a:lnTo>
                  <a:pt x="51" y="665"/>
                </a:lnTo>
                <a:lnTo>
                  <a:pt x="47" y="643"/>
                </a:lnTo>
                <a:lnTo>
                  <a:pt x="46" y="622"/>
                </a:lnTo>
                <a:lnTo>
                  <a:pt x="44" y="600"/>
                </a:lnTo>
                <a:lnTo>
                  <a:pt x="42" y="578"/>
                </a:lnTo>
                <a:lnTo>
                  <a:pt x="42" y="578"/>
                </a:lnTo>
                <a:lnTo>
                  <a:pt x="42" y="556"/>
                </a:lnTo>
                <a:lnTo>
                  <a:pt x="42" y="556"/>
                </a:lnTo>
                <a:lnTo>
                  <a:pt x="40" y="535"/>
                </a:lnTo>
                <a:lnTo>
                  <a:pt x="42" y="511"/>
                </a:lnTo>
                <a:lnTo>
                  <a:pt x="42" y="513"/>
                </a:lnTo>
                <a:lnTo>
                  <a:pt x="42" y="489"/>
                </a:lnTo>
                <a:lnTo>
                  <a:pt x="42" y="491"/>
                </a:lnTo>
                <a:lnTo>
                  <a:pt x="44" y="468"/>
                </a:lnTo>
                <a:lnTo>
                  <a:pt x="44" y="469"/>
                </a:lnTo>
                <a:lnTo>
                  <a:pt x="46" y="446"/>
                </a:lnTo>
                <a:lnTo>
                  <a:pt x="46" y="448"/>
                </a:lnTo>
                <a:lnTo>
                  <a:pt x="47" y="424"/>
                </a:lnTo>
                <a:lnTo>
                  <a:pt x="47" y="426"/>
                </a:lnTo>
                <a:lnTo>
                  <a:pt x="51" y="404"/>
                </a:lnTo>
                <a:lnTo>
                  <a:pt x="55" y="382"/>
                </a:lnTo>
                <a:lnTo>
                  <a:pt x="55" y="382"/>
                </a:lnTo>
                <a:lnTo>
                  <a:pt x="58" y="361"/>
                </a:lnTo>
                <a:lnTo>
                  <a:pt x="58" y="362"/>
                </a:lnTo>
                <a:lnTo>
                  <a:pt x="64" y="341"/>
                </a:lnTo>
                <a:lnTo>
                  <a:pt x="64" y="341"/>
                </a:lnTo>
                <a:lnTo>
                  <a:pt x="67" y="319"/>
                </a:lnTo>
                <a:lnTo>
                  <a:pt x="67" y="321"/>
                </a:lnTo>
                <a:lnTo>
                  <a:pt x="73" y="299"/>
                </a:lnTo>
                <a:lnTo>
                  <a:pt x="80" y="279"/>
                </a:lnTo>
                <a:lnTo>
                  <a:pt x="80" y="279"/>
                </a:lnTo>
                <a:lnTo>
                  <a:pt x="85" y="259"/>
                </a:lnTo>
                <a:lnTo>
                  <a:pt x="85" y="259"/>
                </a:lnTo>
                <a:lnTo>
                  <a:pt x="93" y="239"/>
                </a:lnTo>
                <a:lnTo>
                  <a:pt x="100" y="219"/>
                </a:lnTo>
                <a:lnTo>
                  <a:pt x="100" y="221"/>
                </a:lnTo>
                <a:lnTo>
                  <a:pt x="109" y="199"/>
                </a:lnTo>
                <a:lnTo>
                  <a:pt x="116" y="181"/>
                </a:lnTo>
                <a:lnTo>
                  <a:pt x="116" y="181"/>
                </a:lnTo>
                <a:lnTo>
                  <a:pt x="125" y="161"/>
                </a:lnTo>
                <a:lnTo>
                  <a:pt x="125" y="163"/>
                </a:lnTo>
                <a:lnTo>
                  <a:pt x="134" y="143"/>
                </a:lnTo>
                <a:lnTo>
                  <a:pt x="145" y="125"/>
                </a:lnTo>
                <a:lnTo>
                  <a:pt x="143" y="125"/>
                </a:lnTo>
                <a:lnTo>
                  <a:pt x="154" y="107"/>
                </a:lnTo>
                <a:lnTo>
                  <a:pt x="165" y="88"/>
                </a:lnTo>
                <a:lnTo>
                  <a:pt x="165" y="90"/>
                </a:lnTo>
                <a:lnTo>
                  <a:pt x="176" y="70"/>
                </a:lnTo>
                <a:lnTo>
                  <a:pt x="187" y="54"/>
                </a:lnTo>
                <a:lnTo>
                  <a:pt x="200" y="36"/>
                </a:lnTo>
                <a:lnTo>
                  <a:pt x="200" y="38"/>
                </a:lnTo>
                <a:lnTo>
                  <a:pt x="212" y="20"/>
                </a:lnTo>
                <a:lnTo>
                  <a:pt x="211" y="21"/>
                </a:lnTo>
                <a:lnTo>
                  <a:pt x="223" y="3"/>
                </a:lnTo>
                <a:lnTo>
                  <a:pt x="227" y="0"/>
                </a:lnTo>
                <a:lnTo>
                  <a:pt x="178" y="0"/>
                </a:lnTo>
                <a:close/>
              </a:path>
            </a:pathLst>
          </a:custGeom>
          <a:solidFill>
            <a:srgbClr val="3960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72" name="Freeform 77">
            <a:extLst>
              <a:ext uri="{FF2B5EF4-FFF2-40B4-BE49-F238E27FC236}">
                <a16:creationId xmlns:a16="http://schemas.microsoft.com/office/drawing/2014/main" id="{F75262B1-6A21-4730-96F8-D0F0C17C9631}"/>
              </a:ext>
            </a:extLst>
          </p:cNvPr>
          <p:cNvSpPr>
            <a:spLocks/>
          </p:cNvSpPr>
          <p:nvPr/>
        </p:nvSpPr>
        <p:spPr bwMode="auto">
          <a:xfrm>
            <a:off x="104775" y="2943225"/>
            <a:ext cx="2155825" cy="485775"/>
          </a:xfrm>
          <a:custGeom>
            <a:avLst/>
            <a:gdLst>
              <a:gd name="T0" fmla="*/ 444 w 1358"/>
              <a:gd name="T1" fmla="*/ 0 h 306"/>
              <a:gd name="T2" fmla="*/ 374 w 1358"/>
              <a:gd name="T3" fmla="*/ 3 h 306"/>
              <a:gd name="T4" fmla="*/ 267 w 1358"/>
              <a:gd name="T5" fmla="*/ 16 h 306"/>
              <a:gd name="T6" fmla="*/ 131 w 1358"/>
              <a:gd name="T7" fmla="*/ 43 h 306"/>
              <a:gd name="T8" fmla="*/ 0 w 1358"/>
              <a:gd name="T9" fmla="*/ 83 h 306"/>
              <a:gd name="T10" fmla="*/ 11 w 1358"/>
              <a:gd name="T11" fmla="*/ 119 h 306"/>
              <a:gd name="T12" fmla="*/ 74 w 1358"/>
              <a:gd name="T13" fmla="*/ 99 h 306"/>
              <a:gd name="T14" fmla="*/ 140 w 1358"/>
              <a:gd name="T15" fmla="*/ 79 h 306"/>
              <a:gd name="T16" fmla="*/ 207 w 1358"/>
              <a:gd name="T17" fmla="*/ 65 h 306"/>
              <a:gd name="T18" fmla="*/ 274 w 1358"/>
              <a:gd name="T19" fmla="*/ 52 h 306"/>
              <a:gd name="T20" fmla="*/ 343 w 1358"/>
              <a:gd name="T21" fmla="*/ 45 h 306"/>
              <a:gd name="T22" fmla="*/ 375 w 1358"/>
              <a:gd name="T23" fmla="*/ 41 h 306"/>
              <a:gd name="T24" fmla="*/ 446 w 1358"/>
              <a:gd name="T25" fmla="*/ 38 h 306"/>
              <a:gd name="T26" fmla="*/ 480 w 1358"/>
              <a:gd name="T27" fmla="*/ 38 h 306"/>
              <a:gd name="T28" fmla="*/ 517 w 1358"/>
              <a:gd name="T29" fmla="*/ 38 h 306"/>
              <a:gd name="T30" fmla="*/ 551 w 1358"/>
              <a:gd name="T31" fmla="*/ 39 h 306"/>
              <a:gd name="T32" fmla="*/ 622 w 1358"/>
              <a:gd name="T33" fmla="*/ 45 h 306"/>
              <a:gd name="T34" fmla="*/ 691 w 1358"/>
              <a:gd name="T35" fmla="*/ 52 h 306"/>
              <a:gd name="T36" fmla="*/ 758 w 1358"/>
              <a:gd name="T37" fmla="*/ 65 h 306"/>
              <a:gd name="T38" fmla="*/ 823 w 1358"/>
              <a:gd name="T39" fmla="*/ 81 h 306"/>
              <a:gd name="T40" fmla="*/ 888 w 1358"/>
              <a:gd name="T41" fmla="*/ 99 h 306"/>
              <a:gd name="T42" fmla="*/ 952 w 1358"/>
              <a:gd name="T43" fmla="*/ 121 h 306"/>
              <a:gd name="T44" fmla="*/ 1013 w 1358"/>
              <a:gd name="T45" fmla="*/ 145 h 306"/>
              <a:gd name="T46" fmla="*/ 1075 w 1358"/>
              <a:gd name="T47" fmla="*/ 172 h 306"/>
              <a:gd name="T48" fmla="*/ 1133 w 1358"/>
              <a:gd name="T49" fmla="*/ 203 h 306"/>
              <a:gd name="T50" fmla="*/ 1191 w 1358"/>
              <a:gd name="T51" fmla="*/ 235 h 306"/>
              <a:gd name="T52" fmla="*/ 1246 w 1358"/>
              <a:gd name="T53" fmla="*/ 272 h 306"/>
              <a:gd name="T54" fmla="*/ 1295 w 1358"/>
              <a:gd name="T55" fmla="*/ 306 h 306"/>
              <a:gd name="T56" fmla="*/ 1324 w 1358"/>
              <a:gd name="T57" fmla="*/ 279 h 306"/>
              <a:gd name="T58" fmla="*/ 1211 w 1358"/>
              <a:gd name="T59" fmla="*/ 203 h 306"/>
              <a:gd name="T60" fmla="*/ 1090 w 1358"/>
              <a:gd name="T61" fmla="*/ 137 h 306"/>
              <a:gd name="T62" fmla="*/ 965 w 1358"/>
              <a:gd name="T63" fmla="*/ 85 h 306"/>
              <a:gd name="T64" fmla="*/ 832 w 1358"/>
              <a:gd name="T65" fmla="*/ 43 h 306"/>
              <a:gd name="T66" fmla="*/ 696 w 1358"/>
              <a:gd name="T67" fmla="*/ 16 h 306"/>
              <a:gd name="T68" fmla="*/ 589 w 1358"/>
              <a:gd name="T69" fmla="*/ 3 h 306"/>
              <a:gd name="T70" fmla="*/ 519 w 1358"/>
              <a:gd name="T7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8" h="306">
                <a:moveTo>
                  <a:pt x="480" y="0"/>
                </a:moveTo>
                <a:lnTo>
                  <a:pt x="444" y="0"/>
                </a:lnTo>
                <a:lnTo>
                  <a:pt x="410" y="1"/>
                </a:lnTo>
                <a:lnTo>
                  <a:pt x="374" y="3"/>
                </a:lnTo>
                <a:lnTo>
                  <a:pt x="337" y="7"/>
                </a:lnTo>
                <a:lnTo>
                  <a:pt x="267" y="16"/>
                </a:lnTo>
                <a:lnTo>
                  <a:pt x="198" y="29"/>
                </a:lnTo>
                <a:lnTo>
                  <a:pt x="131" y="43"/>
                </a:lnTo>
                <a:lnTo>
                  <a:pt x="63" y="63"/>
                </a:lnTo>
                <a:lnTo>
                  <a:pt x="0" y="83"/>
                </a:lnTo>
                <a:lnTo>
                  <a:pt x="0" y="125"/>
                </a:lnTo>
                <a:lnTo>
                  <a:pt x="11" y="119"/>
                </a:lnTo>
                <a:lnTo>
                  <a:pt x="11" y="121"/>
                </a:lnTo>
                <a:lnTo>
                  <a:pt x="74" y="99"/>
                </a:lnTo>
                <a:lnTo>
                  <a:pt x="74" y="99"/>
                </a:lnTo>
                <a:lnTo>
                  <a:pt x="140" y="79"/>
                </a:lnTo>
                <a:lnTo>
                  <a:pt x="138" y="81"/>
                </a:lnTo>
                <a:lnTo>
                  <a:pt x="207" y="65"/>
                </a:lnTo>
                <a:lnTo>
                  <a:pt x="205" y="65"/>
                </a:lnTo>
                <a:lnTo>
                  <a:pt x="274" y="52"/>
                </a:lnTo>
                <a:lnTo>
                  <a:pt x="272" y="52"/>
                </a:lnTo>
                <a:lnTo>
                  <a:pt x="343" y="45"/>
                </a:lnTo>
                <a:lnTo>
                  <a:pt x="341" y="45"/>
                </a:lnTo>
                <a:lnTo>
                  <a:pt x="375" y="41"/>
                </a:lnTo>
                <a:lnTo>
                  <a:pt x="412" y="39"/>
                </a:lnTo>
                <a:lnTo>
                  <a:pt x="446" y="38"/>
                </a:lnTo>
                <a:lnTo>
                  <a:pt x="446" y="38"/>
                </a:lnTo>
                <a:lnTo>
                  <a:pt x="480" y="38"/>
                </a:lnTo>
                <a:lnTo>
                  <a:pt x="517" y="38"/>
                </a:lnTo>
                <a:lnTo>
                  <a:pt x="517" y="38"/>
                </a:lnTo>
                <a:lnTo>
                  <a:pt x="551" y="39"/>
                </a:lnTo>
                <a:lnTo>
                  <a:pt x="551" y="39"/>
                </a:lnTo>
                <a:lnTo>
                  <a:pt x="587" y="41"/>
                </a:lnTo>
                <a:lnTo>
                  <a:pt x="622" y="45"/>
                </a:lnTo>
                <a:lnTo>
                  <a:pt x="620" y="45"/>
                </a:lnTo>
                <a:lnTo>
                  <a:pt x="691" y="52"/>
                </a:lnTo>
                <a:lnTo>
                  <a:pt x="689" y="52"/>
                </a:lnTo>
                <a:lnTo>
                  <a:pt x="758" y="65"/>
                </a:lnTo>
                <a:lnTo>
                  <a:pt x="756" y="65"/>
                </a:lnTo>
                <a:lnTo>
                  <a:pt x="823" y="81"/>
                </a:lnTo>
                <a:lnTo>
                  <a:pt x="823" y="79"/>
                </a:lnTo>
                <a:lnTo>
                  <a:pt x="888" y="99"/>
                </a:lnTo>
                <a:lnTo>
                  <a:pt x="888" y="99"/>
                </a:lnTo>
                <a:lnTo>
                  <a:pt x="952" y="121"/>
                </a:lnTo>
                <a:lnTo>
                  <a:pt x="952" y="119"/>
                </a:lnTo>
                <a:lnTo>
                  <a:pt x="1013" y="145"/>
                </a:lnTo>
                <a:lnTo>
                  <a:pt x="1013" y="145"/>
                </a:lnTo>
                <a:lnTo>
                  <a:pt x="1075" y="172"/>
                </a:lnTo>
                <a:lnTo>
                  <a:pt x="1073" y="172"/>
                </a:lnTo>
                <a:lnTo>
                  <a:pt x="1133" y="203"/>
                </a:lnTo>
                <a:lnTo>
                  <a:pt x="1133" y="203"/>
                </a:lnTo>
                <a:lnTo>
                  <a:pt x="1191" y="235"/>
                </a:lnTo>
                <a:lnTo>
                  <a:pt x="1191" y="235"/>
                </a:lnTo>
                <a:lnTo>
                  <a:pt x="1246" y="272"/>
                </a:lnTo>
                <a:lnTo>
                  <a:pt x="1246" y="270"/>
                </a:lnTo>
                <a:lnTo>
                  <a:pt x="1295" y="306"/>
                </a:lnTo>
                <a:lnTo>
                  <a:pt x="1358" y="306"/>
                </a:lnTo>
                <a:lnTo>
                  <a:pt x="1324" y="279"/>
                </a:lnTo>
                <a:lnTo>
                  <a:pt x="1267" y="239"/>
                </a:lnTo>
                <a:lnTo>
                  <a:pt x="1211" y="203"/>
                </a:lnTo>
                <a:lnTo>
                  <a:pt x="1151" y="168"/>
                </a:lnTo>
                <a:lnTo>
                  <a:pt x="1090" y="137"/>
                </a:lnTo>
                <a:lnTo>
                  <a:pt x="1028" y="110"/>
                </a:lnTo>
                <a:lnTo>
                  <a:pt x="965" y="85"/>
                </a:lnTo>
                <a:lnTo>
                  <a:pt x="899" y="63"/>
                </a:lnTo>
                <a:lnTo>
                  <a:pt x="832" y="43"/>
                </a:lnTo>
                <a:lnTo>
                  <a:pt x="763" y="29"/>
                </a:lnTo>
                <a:lnTo>
                  <a:pt x="696" y="16"/>
                </a:lnTo>
                <a:lnTo>
                  <a:pt x="626" y="7"/>
                </a:lnTo>
                <a:lnTo>
                  <a:pt x="589" y="3"/>
                </a:lnTo>
                <a:lnTo>
                  <a:pt x="553" y="1"/>
                </a:lnTo>
                <a:lnTo>
                  <a:pt x="519" y="0"/>
                </a:lnTo>
                <a:lnTo>
                  <a:pt x="480" y="0"/>
                </a:lnTo>
                <a:close/>
              </a:path>
            </a:pathLst>
          </a:custGeom>
          <a:solidFill>
            <a:srgbClr val="BE15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26" name="Picture 78">
            <a:extLst>
              <a:ext uri="{FF2B5EF4-FFF2-40B4-BE49-F238E27FC236}">
                <a16:creationId xmlns:a16="http://schemas.microsoft.com/office/drawing/2014/main" id="{90BFF7F8-EF2A-4965-A1F1-A338CDCF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39238" y="2200275"/>
            <a:ext cx="501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79">
            <a:extLst>
              <a:ext uri="{FF2B5EF4-FFF2-40B4-BE49-F238E27FC236}">
                <a16:creationId xmlns:a16="http://schemas.microsoft.com/office/drawing/2014/main" id="{161C7A34-1F28-4DEC-A13D-07705FB4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77238" y="901700"/>
            <a:ext cx="13430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80">
            <a:extLst>
              <a:ext uri="{FF2B5EF4-FFF2-40B4-BE49-F238E27FC236}">
                <a16:creationId xmlns:a16="http://schemas.microsoft.com/office/drawing/2014/main" id="{26AA87B6-9CEB-4262-A101-42BF597E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8000" y="887413"/>
            <a:ext cx="21050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Freeform 81">
            <a:extLst>
              <a:ext uri="{FF2B5EF4-FFF2-40B4-BE49-F238E27FC236}">
                <a16:creationId xmlns:a16="http://schemas.microsoft.com/office/drawing/2014/main" id="{14B189A5-8DDA-4485-9C45-ECF93D261026}"/>
              </a:ext>
            </a:extLst>
          </p:cNvPr>
          <p:cNvSpPr>
            <a:spLocks/>
          </p:cNvSpPr>
          <p:nvPr/>
        </p:nvSpPr>
        <p:spPr bwMode="auto">
          <a:xfrm>
            <a:off x="1365250" y="3429000"/>
            <a:ext cx="8128000" cy="2479675"/>
          </a:xfrm>
          <a:custGeom>
            <a:avLst/>
            <a:gdLst>
              <a:gd name="T0" fmla="*/ 5080 w 5120"/>
              <a:gd name="T1" fmla="*/ 1237 h 1562"/>
              <a:gd name="T2" fmla="*/ 5078 w 5120"/>
              <a:gd name="T3" fmla="*/ 1268 h 1562"/>
              <a:gd name="T4" fmla="*/ 5071 w 5120"/>
              <a:gd name="T5" fmla="*/ 1297 h 1562"/>
              <a:gd name="T6" fmla="*/ 5062 w 5120"/>
              <a:gd name="T7" fmla="*/ 1326 h 1562"/>
              <a:gd name="T8" fmla="*/ 5051 w 5120"/>
              <a:gd name="T9" fmla="*/ 1353 h 1562"/>
              <a:gd name="T10" fmla="*/ 5037 w 5120"/>
              <a:gd name="T11" fmla="*/ 1378 h 1562"/>
              <a:gd name="T12" fmla="*/ 5020 w 5120"/>
              <a:gd name="T13" fmla="*/ 1402 h 1562"/>
              <a:gd name="T14" fmla="*/ 5002 w 5120"/>
              <a:gd name="T15" fmla="*/ 1424 h 1562"/>
              <a:gd name="T16" fmla="*/ 4982 w 5120"/>
              <a:gd name="T17" fmla="*/ 1444 h 1562"/>
              <a:gd name="T18" fmla="*/ 4960 w 5120"/>
              <a:gd name="T19" fmla="*/ 1464 h 1562"/>
              <a:gd name="T20" fmla="*/ 4935 w 5120"/>
              <a:gd name="T21" fmla="*/ 1480 h 1562"/>
              <a:gd name="T22" fmla="*/ 4910 w 5120"/>
              <a:gd name="T23" fmla="*/ 1493 h 1562"/>
              <a:gd name="T24" fmla="*/ 4884 w 5120"/>
              <a:gd name="T25" fmla="*/ 1505 h 1562"/>
              <a:gd name="T26" fmla="*/ 4855 w 5120"/>
              <a:gd name="T27" fmla="*/ 1514 h 1562"/>
              <a:gd name="T28" fmla="*/ 4824 w 5120"/>
              <a:gd name="T29" fmla="*/ 1520 h 1562"/>
              <a:gd name="T30" fmla="*/ 4795 w 5120"/>
              <a:gd name="T31" fmla="*/ 1523 h 1562"/>
              <a:gd name="T32" fmla="*/ 325 w 5120"/>
              <a:gd name="T33" fmla="*/ 1523 h 1562"/>
              <a:gd name="T34" fmla="*/ 294 w 5120"/>
              <a:gd name="T35" fmla="*/ 1520 h 1562"/>
              <a:gd name="T36" fmla="*/ 265 w 5120"/>
              <a:gd name="T37" fmla="*/ 1514 h 1562"/>
              <a:gd name="T38" fmla="*/ 236 w 5120"/>
              <a:gd name="T39" fmla="*/ 1505 h 1562"/>
              <a:gd name="T40" fmla="*/ 209 w 5120"/>
              <a:gd name="T41" fmla="*/ 1493 h 1562"/>
              <a:gd name="T42" fmla="*/ 183 w 5120"/>
              <a:gd name="T43" fmla="*/ 1480 h 1562"/>
              <a:gd name="T44" fmla="*/ 160 w 5120"/>
              <a:gd name="T45" fmla="*/ 1464 h 1562"/>
              <a:gd name="T46" fmla="*/ 138 w 5120"/>
              <a:gd name="T47" fmla="*/ 1444 h 1562"/>
              <a:gd name="T48" fmla="*/ 116 w 5120"/>
              <a:gd name="T49" fmla="*/ 1424 h 1562"/>
              <a:gd name="T50" fmla="*/ 98 w 5120"/>
              <a:gd name="T51" fmla="*/ 1402 h 1562"/>
              <a:gd name="T52" fmla="*/ 82 w 5120"/>
              <a:gd name="T53" fmla="*/ 1377 h 1562"/>
              <a:gd name="T54" fmla="*/ 67 w 5120"/>
              <a:gd name="T55" fmla="*/ 1351 h 1562"/>
              <a:gd name="T56" fmla="*/ 56 w 5120"/>
              <a:gd name="T57" fmla="*/ 1324 h 1562"/>
              <a:gd name="T58" fmla="*/ 47 w 5120"/>
              <a:gd name="T59" fmla="*/ 1295 h 1562"/>
              <a:gd name="T60" fmla="*/ 42 w 5120"/>
              <a:gd name="T61" fmla="*/ 1266 h 1562"/>
              <a:gd name="T62" fmla="*/ 38 w 5120"/>
              <a:gd name="T63" fmla="*/ 1235 h 1562"/>
              <a:gd name="T64" fmla="*/ 38 w 5120"/>
              <a:gd name="T65" fmla="*/ 0 h 1562"/>
              <a:gd name="T66" fmla="*/ 2 w 5120"/>
              <a:gd name="T67" fmla="*/ 1255 h 1562"/>
              <a:gd name="T68" fmla="*/ 15 w 5120"/>
              <a:gd name="T69" fmla="*/ 1322 h 1562"/>
              <a:gd name="T70" fmla="*/ 42 w 5120"/>
              <a:gd name="T71" fmla="*/ 1382 h 1562"/>
              <a:gd name="T72" fmla="*/ 78 w 5120"/>
              <a:gd name="T73" fmla="*/ 1438 h 1562"/>
              <a:gd name="T74" fmla="*/ 123 w 5120"/>
              <a:gd name="T75" fmla="*/ 1484 h 1562"/>
              <a:gd name="T76" fmla="*/ 178 w 5120"/>
              <a:gd name="T77" fmla="*/ 1520 h 1562"/>
              <a:gd name="T78" fmla="*/ 239 w 5120"/>
              <a:gd name="T79" fmla="*/ 1547 h 1562"/>
              <a:gd name="T80" fmla="*/ 307 w 5120"/>
              <a:gd name="T81" fmla="*/ 1560 h 1562"/>
              <a:gd name="T82" fmla="*/ 4797 w 5120"/>
              <a:gd name="T83" fmla="*/ 1562 h 1562"/>
              <a:gd name="T84" fmla="*/ 4863 w 5120"/>
              <a:gd name="T85" fmla="*/ 1551 h 1562"/>
              <a:gd name="T86" fmla="*/ 4926 w 5120"/>
              <a:gd name="T87" fmla="*/ 1529 h 1562"/>
              <a:gd name="T88" fmla="*/ 4982 w 5120"/>
              <a:gd name="T89" fmla="*/ 1494 h 1562"/>
              <a:gd name="T90" fmla="*/ 5031 w 5120"/>
              <a:gd name="T91" fmla="*/ 1449 h 1562"/>
              <a:gd name="T92" fmla="*/ 5071 w 5120"/>
              <a:gd name="T93" fmla="*/ 1398 h 1562"/>
              <a:gd name="T94" fmla="*/ 5100 w 5120"/>
              <a:gd name="T95" fmla="*/ 1337 h 1562"/>
              <a:gd name="T96" fmla="*/ 5116 w 5120"/>
              <a:gd name="T97" fmla="*/ 1271 h 1562"/>
              <a:gd name="T98" fmla="*/ 5120 w 5120"/>
              <a:gd name="T99" fmla="*/ 0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20" h="1562">
                <a:moveTo>
                  <a:pt x="5082" y="0"/>
                </a:moveTo>
                <a:lnTo>
                  <a:pt x="5082" y="1221"/>
                </a:lnTo>
                <a:lnTo>
                  <a:pt x="5082" y="1221"/>
                </a:lnTo>
                <a:lnTo>
                  <a:pt x="5080" y="1237"/>
                </a:lnTo>
                <a:lnTo>
                  <a:pt x="5080" y="1235"/>
                </a:lnTo>
                <a:lnTo>
                  <a:pt x="5080" y="1251"/>
                </a:lnTo>
                <a:lnTo>
                  <a:pt x="5080" y="1251"/>
                </a:lnTo>
                <a:lnTo>
                  <a:pt x="5078" y="1268"/>
                </a:lnTo>
                <a:lnTo>
                  <a:pt x="5078" y="1266"/>
                </a:lnTo>
                <a:lnTo>
                  <a:pt x="5075" y="1282"/>
                </a:lnTo>
                <a:lnTo>
                  <a:pt x="5076" y="1280"/>
                </a:lnTo>
                <a:lnTo>
                  <a:pt x="5071" y="1297"/>
                </a:lnTo>
                <a:lnTo>
                  <a:pt x="5073" y="1295"/>
                </a:lnTo>
                <a:lnTo>
                  <a:pt x="5067" y="1311"/>
                </a:lnTo>
                <a:lnTo>
                  <a:pt x="5067" y="1311"/>
                </a:lnTo>
                <a:lnTo>
                  <a:pt x="5062" y="1326"/>
                </a:lnTo>
                <a:lnTo>
                  <a:pt x="5064" y="1324"/>
                </a:lnTo>
                <a:lnTo>
                  <a:pt x="5058" y="1338"/>
                </a:lnTo>
                <a:lnTo>
                  <a:pt x="5058" y="1338"/>
                </a:lnTo>
                <a:lnTo>
                  <a:pt x="5051" y="1353"/>
                </a:lnTo>
                <a:lnTo>
                  <a:pt x="5051" y="1351"/>
                </a:lnTo>
                <a:lnTo>
                  <a:pt x="5044" y="1366"/>
                </a:lnTo>
                <a:lnTo>
                  <a:pt x="5046" y="1364"/>
                </a:lnTo>
                <a:lnTo>
                  <a:pt x="5037" y="1378"/>
                </a:lnTo>
                <a:lnTo>
                  <a:pt x="5037" y="1377"/>
                </a:lnTo>
                <a:lnTo>
                  <a:pt x="5029" y="1391"/>
                </a:lnTo>
                <a:lnTo>
                  <a:pt x="5029" y="1389"/>
                </a:lnTo>
                <a:lnTo>
                  <a:pt x="5020" y="1402"/>
                </a:lnTo>
                <a:lnTo>
                  <a:pt x="5022" y="1402"/>
                </a:lnTo>
                <a:lnTo>
                  <a:pt x="5013" y="1413"/>
                </a:lnTo>
                <a:lnTo>
                  <a:pt x="5002" y="1424"/>
                </a:lnTo>
                <a:lnTo>
                  <a:pt x="5002" y="1424"/>
                </a:lnTo>
                <a:lnTo>
                  <a:pt x="4993" y="1435"/>
                </a:lnTo>
                <a:lnTo>
                  <a:pt x="4993" y="1435"/>
                </a:lnTo>
                <a:lnTo>
                  <a:pt x="4982" y="1445"/>
                </a:lnTo>
                <a:lnTo>
                  <a:pt x="4982" y="1444"/>
                </a:lnTo>
                <a:lnTo>
                  <a:pt x="4971" y="1455"/>
                </a:lnTo>
                <a:lnTo>
                  <a:pt x="4971" y="1455"/>
                </a:lnTo>
                <a:lnTo>
                  <a:pt x="4959" y="1464"/>
                </a:lnTo>
                <a:lnTo>
                  <a:pt x="4960" y="1464"/>
                </a:lnTo>
                <a:lnTo>
                  <a:pt x="4948" y="1473"/>
                </a:lnTo>
                <a:lnTo>
                  <a:pt x="4950" y="1471"/>
                </a:lnTo>
                <a:lnTo>
                  <a:pt x="4935" y="1480"/>
                </a:lnTo>
                <a:lnTo>
                  <a:pt x="4935" y="1480"/>
                </a:lnTo>
                <a:lnTo>
                  <a:pt x="4922" y="1487"/>
                </a:lnTo>
                <a:lnTo>
                  <a:pt x="4924" y="1487"/>
                </a:lnTo>
                <a:lnTo>
                  <a:pt x="4910" y="1494"/>
                </a:lnTo>
                <a:lnTo>
                  <a:pt x="4910" y="1493"/>
                </a:lnTo>
                <a:lnTo>
                  <a:pt x="4895" y="1500"/>
                </a:lnTo>
                <a:lnTo>
                  <a:pt x="4897" y="1500"/>
                </a:lnTo>
                <a:lnTo>
                  <a:pt x="4882" y="1505"/>
                </a:lnTo>
                <a:lnTo>
                  <a:pt x="4884" y="1505"/>
                </a:lnTo>
                <a:lnTo>
                  <a:pt x="4868" y="1509"/>
                </a:lnTo>
                <a:lnTo>
                  <a:pt x="4870" y="1509"/>
                </a:lnTo>
                <a:lnTo>
                  <a:pt x="4853" y="1514"/>
                </a:lnTo>
                <a:lnTo>
                  <a:pt x="4855" y="1514"/>
                </a:lnTo>
                <a:lnTo>
                  <a:pt x="4839" y="1518"/>
                </a:lnTo>
                <a:lnTo>
                  <a:pt x="4841" y="1518"/>
                </a:lnTo>
                <a:lnTo>
                  <a:pt x="4824" y="1520"/>
                </a:lnTo>
                <a:lnTo>
                  <a:pt x="4824" y="1520"/>
                </a:lnTo>
                <a:lnTo>
                  <a:pt x="4810" y="1522"/>
                </a:lnTo>
                <a:lnTo>
                  <a:pt x="4810" y="1522"/>
                </a:lnTo>
                <a:lnTo>
                  <a:pt x="4794" y="1523"/>
                </a:lnTo>
                <a:lnTo>
                  <a:pt x="4795" y="1523"/>
                </a:lnTo>
                <a:lnTo>
                  <a:pt x="4777" y="1523"/>
                </a:lnTo>
                <a:lnTo>
                  <a:pt x="4779" y="1523"/>
                </a:lnTo>
                <a:lnTo>
                  <a:pt x="341" y="1523"/>
                </a:lnTo>
                <a:lnTo>
                  <a:pt x="325" y="1523"/>
                </a:lnTo>
                <a:lnTo>
                  <a:pt x="326" y="1523"/>
                </a:lnTo>
                <a:lnTo>
                  <a:pt x="310" y="1522"/>
                </a:lnTo>
                <a:lnTo>
                  <a:pt x="310" y="1522"/>
                </a:lnTo>
                <a:lnTo>
                  <a:pt x="294" y="1520"/>
                </a:lnTo>
                <a:lnTo>
                  <a:pt x="296" y="1520"/>
                </a:lnTo>
                <a:lnTo>
                  <a:pt x="279" y="1518"/>
                </a:lnTo>
                <a:lnTo>
                  <a:pt x="279" y="1518"/>
                </a:lnTo>
                <a:lnTo>
                  <a:pt x="265" y="1514"/>
                </a:lnTo>
                <a:lnTo>
                  <a:pt x="267" y="1514"/>
                </a:lnTo>
                <a:lnTo>
                  <a:pt x="250" y="1509"/>
                </a:lnTo>
                <a:lnTo>
                  <a:pt x="250" y="1509"/>
                </a:lnTo>
                <a:lnTo>
                  <a:pt x="236" y="1505"/>
                </a:lnTo>
                <a:lnTo>
                  <a:pt x="238" y="1505"/>
                </a:lnTo>
                <a:lnTo>
                  <a:pt x="223" y="1500"/>
                </a:lnTo>
                <a:lnTo>
                  <a:pt x="223" y="1500"/>
                </a:lnTo>
                <a:lnTo>
                  <a:pt x="209" y="1493"/>
                </a:lnTo>
                <a:lnTo>
                  <a:pt x="210" y="1494"/>
                </a:lnTo>
                <a:lnTo>
                  <a:pt x="196" y="1487"/>
                </a:lnTo>
                <a:lnTo>
                  <a:pt x="198" y="1487"/>
                </a:lnTo>
                <a:lnTo>
                  <a:pt x="183" y="1480"/>
                </a:lnTo>
                <a:lnTo>
                  <a:pt x="185" y="1480"/>
                </a:lnTo>
                <a:lnTo>
                  <a:pt x="171" y="1471"/>
                </a:lnTo>
                <a:lnTo>
                  <a:pt x="172" y="1473"/>
                </a:lnTo>
                <a:lnTo>
                  <a:pt x="160" y="1464"/>
                </a:lnTo>
                <a:lnTo>
                  <a:pt x="160" y="1464"/>
                </a:lnTo>
                <a:lnTo>
                  <a:pt x="147" y="1455"/>
                </a:lnTo>
                <a:lnTo>
                  <a:pt x="149" y="1455"/>
                </a:lnTo>
                <a:lnTo>
                  <a:pt x="138" y="1444"/>
                </a:lnTo>
                <a:lnTo>
                  <a:pt x="138" y="1445"/>
                </a:lnTo>
                <a:lnTo>
                  <a:pt x="127" y="1435"/>
                </a:lnTo>
                <a:lnTo>
                  <a:pt x="127" y="1435"/>
                </a:lnTo>
                <a:lnTo>
                  <a:pt x="116" y="1424"/>
                </a:lnTo>
                <a:lnTo>
                  <a:pt x="118" y="1424"/>
                </a:lnTo>
                <a:lnTo>
                  <a:pt x="107" y="1413"/>
                </a:lnTo>
                <a:lnTo>
                  <a:pt x="107" y="1413"/>
                </a:lnTo>
                <a:lnTo>
                  <a:pt x="98" y="1402"/>
                </a:lnTo>
                <a:lnTo>
                  <a:pt x="98" y="1402"/>
                </a:lnTo>
                <a:lnTo>
                  <a:pt x="89" y="1389"/>
                </a:lnTo>
                <a:lnTo>
                  <a:pt x="91" y="1391"/>
                </a:lnTo>
                <a:lnTo>
                  <a:pt x="82" y="1377"/>
                </a:lnTo>
                <a:lnTo>
                  <a:pt x="82" y="1378"/>
                </a:lnTo>
                <a:lnTo>
                  <a:pt x="74" y="1364"/>
                </a:lnTo>
                <a:lnTo>
                  <a:pt x="74" y="1366"/>
                </a:lnTo>
                <a:lnTo>
                  <a:pt x="67" y="1351"/>
                </a:lnTo>
                <a:lnTo>
                  <a:pt x="69" y="1353"/>
                </a:lnTo>
                <a:lnTo>
                  <a:pt x="62" y="1338"/>
                </a:lnTo>
                <a:lnTo>
                  <a:pt x="62" y="1338"/>
                </a:lnTo>
                <a:lnTo>
                  <a:pt x="56" y="1324"/>
                </a:lnTo>
                <a:lnTo>
                  <a:pt x="56" y="1326"/>
                </a:lnTo>
                <a:lnTo>
                  <a:pt x="53" y="1311"/>
                </a:lnTo>
                <a:lnTo>
                  <a:pt x="53" y="1311"/>
                </a:lnTo>
                <a:lnTo>
                  <a:pt x="47" y="1295"/>
                </a:lnTo>
                <a:lnTo>
                  <a:pt x="47" y="1297"/>
                </a:lnTo>
                <a:lnTo>
                  <a:pt x="44" y="1280"/>
                </a:lnTo>
                <a:lnTo>
                  <a:pt x="44" y="1282"/>
                </a:lnTo>
                <a:lnTo>
                  <a:pt x="42" y="1266"/>
                </a:lnTo>
                <a:lnTo>
                  <a:pt x="42" y="1268"/>
                </a:lnTo>
                <a:lnTo>
                  <a:pt x="40" y="1251"/>
                </a:lnTo>
                <a:lnTo>
                  <a:pt x="40" y="1251"/>
                </a:lnTo>
                <a:lnTo>
                  <a:pt x="38" y="1235"/>
                </a:lnTo>
                <a:lnTo>
                  <a:pt x="38" y="1237"/>
                </a:lnTo>
                <a:lnTo>
                  <a:pt x="38" y="1221"/>
                </a:lnTo>
                <a:lnTo>
                  <a:pt x="38" y="1221"/>
                </a:lnTo>
                <a:lnTo>
                  <a:pt x="38" y="0"/>
                </a:lnTo>
                <a:lnTo>
                  <a:pt x="0" y="0"/>
                </a:lnTo>
                <a:lnTo>
                  <a:pt x="0" y="1221"/>
                </a:lnTo>
                <a:lnTo>
                  <a:pt x="0" y="1239"/>
                </a:lnTo>
                <a:lnTo>
                  <a:pt x="2" y="1255"/>
                </a:lnTo>
                <a:lnTo>
                  <a:pt x="4" y="1271"/>
                </a:lnTo>
                <a:lnTo>
                  <a:pt x="7" y="1290"/>
                </a:lnTo>
                <a:lnTo>
                  <a:pt x="11" y="1306"/>
                </a:lnTo>
                <a:lnTo>
                  <a:pt x="15" y="1322"/>
                </a:lnTo>
                <a:lnTo>
                  <a:pt x="20" y="1337"/>
                </a:lnTo>
                <a:lnTo>
                  <a:pt x="27" y="1353"/>
                </a:lnTo>
                <a:lnTo>
                  <a:pt x="33" y="1369"/>
                </a:lnTo>
                <a:lnTo>
                  <a:pt x="42" y="1382"/>
                </a:lnTo>
                <a:lnTo>
                  <a:pt x="49" y="1398"/>
                </a:lnTo>
                <a:lnTo>
                  <a:pt x="58" y="1411"/>
                </a:lnTo>
                <a:lnTo>
                  <a:pt x="67" y="1424"/>
                </a:lnTo>
                <a:lnTo>
                  <a:pt x="78" y="1438"/>
                </a:lnTo>
                <a:lnTo>
                  <a:pt x="89" y="1449"/>
                </a:lnTo>
                <a:lnTo>
                  <a:pt x="100" y="1462"/>
                </a:lnTo>
                <a:lnTo>
                  <a:pt x="113" y="1473"/>
                </a:lnTo>
                <a:lnTo>
                  <a:pt x="123" y="1484"/>
                </a:lnTo>
                <a:lnTo>
                  <a:pt x="138" y="1494"/>
                </a:lnTo>
                <a:lnTo>
                  <a:pt x="151" y="1504"/>
                </a:lnTo>
                <a:lnTo>
                  <a:pt x="163" y="1513"/>
                </a:lnTo>
                <a:lnTo>
                  <a:pt x="178" y="1520"/>
                </a:lnTo>
                <a:lnTo>
                  <a:pt x="192" y="1529"/>
                </a:lnTo>
                <a:lnTo>
                  <a:pt x="209" y="1534"/>
                </a:lnTo>
                <a:lnTo>
                  <a:pt x="223" y="1542"/>
                </a:lnTo>
                <a:lnTo>
                  <a:pt x="239" y="1547"/>
                </a:lnTo>
                <a:lnTo>
                  <a:pt x="256" y="1551"/>
                </a:lnTo>
                <a:lnTo>
                  <a:pt x="272" y="1554"/>
                </a:lnTo>
                <a:lnTo>
                  <a:pt x="288" y="1558"/>
                </a:lnTo>
                <a:lnTo>
                  <a:pt x="307" y="1560"/>
                </a:lnTo>
                <a:lnTo>
                  <a:pt x="323" y="1562"/>
                </a:lnTo>
                <a:lnTo>
                  <a:pt x="341" y="1562"/>
                </a:lnTo>
                <a:lnTo>
                  <a:pt x="4779" y="1562"/>
                </a:lnTo>
                <a:lnTo>
                  <a:pt x="4797" y="1562"/>
                </a:lnTo>
                <a:lnTo>
                  <a:pt x="4814" y="1560"/>
                </a:lnTo>
                <a:lnTo>
                  <a:pt x="4830" y="1558"/>
                </a:lnTo>
                <a:lnTo>
                  <a:pt x="4848" y="1554"/>
                </a:lnTo>
                <a:lnTo>
                  <a:pt x="4863" y="1551"/>
                </a:lnTo>
                <a:lnTo>
                  <a:pt x="4881" y="1547"/>
                </a:lnTo>
                <a:lnTo>
                  <a:pt x="4895" y="1542"/>
                </a:lnTo>
                <a:lnTo>
                  <a:pt x="4912" y="1534"/>
                </a:lnTo>
                <a:lnTo>
                  <a:pt x="4926" y="1529"/>
                </a:lnTo>
                <a:lnTo>
                  <a:pt x="4941" y="1520"/>
                </a:lnTo>
                <a:lnTo>
                  <a:pt x="4955" y="1513"/>
                </a:lnTo>
                <a:lnTo>
                  <a:pt x="4970" y="1504"/>
                </a:lnTo>
                <a:lnTo>
                  <a:pt x="4982" y="1494"/>
                </a:lnTo>
                <a:lnTo>
                  <a:pt x="4995" y="1484"/>
                </a:lnTo>
                <a:lnTo>
                  <a:pt x="5008" y="1473"/>
                </a:lnTo>
                <a:lnTo>
                  <a:pt x="5020" y="1462"/>
                </a:lnTo>
                <a:lnTo>
                  <a:pt x="5031" y="1449"/>
                </a:lnTo>
                <a:lnTo>
                  <a:pt x="5042" y="1438"/>
                </a:lnTo>
                <a:lnTo>
                  <a:pt x="5053" y="1424"/>
                </a:lnTo>
                <a:lnTo>
                  <a:pt x="5060" y="1411"/>
                </a:lnTo>
                <a:lnTo>
                  <a:pt x="5071" y="1398"/>
                </a:lnTo>
                <a:lnTo>
                  <a:pt x="5078" y="1384"/>
                </a:lnTo>
                <a:lnTo>
                  <a:pt x="5086" y="1369"/>
                </a:lnTo>
                <a:lnTo>
                  <a:pt x="5093" y="1353"/>
                </a:lnTo>
                <a:lnTo>
                  <a:pt x="5100" y="1337"/>
                </a:lnTo>
                <a:lnTo>
                  <a:pt x="5104" y="1322"/>
                </a:lnTo>
                <a:lnTo>
                  <a:pt x="5109" y="1306"/>
                </a:lnTo>
                <a:lnTo>
                  <a:pt x="5113" y="1290"/>
                </a:lnTo>
                <a:lnTo>
                  <a:pt x="5116" y="1271"/>
                </a:lnTo>
                <a:lnTo>
                  <a:pt x="5118" y="1255"/>
                </a:lnTo>
                <a:lnTo>
                  <a:pt x="5120" y="1239"/>
                </a:lnTo>
                <a:lnTo>
                  <a:pt x="5120" y="1221"/>
                </a:lnTo>
                <a:lnTo>
                  <a:pt x="5120" y="0"/>
                </a:lnTo>
                <a:lnTo>
                  <a:pt x="5082" y="0"/>
                </a:lnTo>
                <a:close/>
              </a:path>
            </a:pathLst>
          </a:custGeom>
          <a:solidFill>
            <a:srgbClr val="4B9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74" name="Freeform 82">
            <a:extLst>
              <a:ext uri="{FF2B5EF4-FFF2-40B4-BE49-F238E27FC236}">
                <a16:creationId xmlns:a16="http://schemas.microsoft.com/office/drawing/2014/main" id="{C6588089-2E8D-4627-9DDC-254D56442E61}"/>
              </a:ext>
            </a:extLst>
          </p:cNvPr>
          <p:cNvSpPr>
            <a:spLocks/>
          </p:cNvSpPr>
          <p:nvPr/>
        </p:nvSpPr>
        <p:spPr bwMode="auto">
          <a:xfrm>
            <a:off x="2160588" y="3429000"/>
            <a:ext cx="939800" cy="2727325"/>
          </a:xfrm>
          <a:custGeom>
            <a:avLst/>
            <a:gdLst>
              <a:gd name="T0" fmla="*/ 5 w 592"/>
              <a:gd name="T1" fmla="*/ 4 h 1718"/>
              <a:gd name="T2" fmla="*/ 56 w 592"/>
              <a:gd name="T3" fmla="*/ 44 h 1718"/>
              <a:gd name="T4" fmla="*/ 106 w 592"/>
              <a:gd name="T5" fmla="*/ 87 h 1718"/>
              <a:gd name="T6" fmla="*/ 154 w 592"/>
              <a:gd name="T7" fmla="*/ 132 h 1718"/>
              <a:gd name="T8" fmla="*/ 199 w 592"/>
              <a:gd name="T9" fmla="*/ 180 h 1718"/>
              <a:gd name="T10" fmla="*/ 242 w 592"/>
              <a:gd name="T11" fmla="*/ 229 h 1718"/>
              <a:gd name="T12" fmla="*/ 282 w 592"/>
              <a:gd name="T13" fmla="*/ 281 h 1718"/>
              <a:gd name="T14" fmla="*/ 320 w 592"/>
              <a:gd name="T15" fmla="*/ 334 h 1718"/>
              <a:gd name="T16" fmla="*/ 357 w 592"/>
              <a:gd name="T17" fmla="*/ 390 h 1718"/>
              <a:gd name="T18" fmla="*/ 389 w 592"/>
              <a:gd name="T19" fmla="*/ 446 h 1718"/>
              <a:gd name="T20" fmla="*/ 420 w 592"/>
              <a:gd name="T21" fmla="*/ 506 h 1718"/>
              <a:gd name="T22" fmla="*/ 445 w 592"/>
              <a:gd name="T23" fmla="*/ 568 h 1718"/>
              <a:gd name="T24" fmla="*/ 471 w 592"/>
              <a:gd name="T25" fmla="*/ 629 h 1718"/>
              <a:gd name="T26" fmla="*/ 493 w 592"/>
              <a:gd name="T27" fmla="*/ 693 h 1718"/>
              <a:gd name="T28" fmla="*/ 511 w 592"/>
              <a:gd name="T29" fmla="*/ 758 h 1718"/>
              <a:gd name="T30" fmla="*/ 527 w 592"/>
              <a:gd name="T31" fmla="*/ 823 h 1718"/>
              <a:gd name="T32" fmla="*/ 538 w 592"/>
              <a:gd name="T33" fmla="*/ 891 h 1718"/>
              <a:gd name="T34" fmla="*/ 547 w 592"/>
              <a:gd name="T35" fmla="*/ 959 h 1718"/>
              <a:gd name="T36" fmla="*/ 551 w 592"/>
              <a:gd name="T37" fmla="*/ 994 h 1718"/>
              <a:gd name="T38" fmla="*/ 552 w 592"/>
              <a:gd name="T39" fmla="*/ 1028 h 1718"/>
              <a:gd name="T40" fmla="*/ 554 w 592"/>
              <a:gd name="T41" fmla="*/ 1065 h 1718"/>
              <a:gd name="T42" fmla="*/ 554 w 592"/>
              <a:gd name="T43" fmla="*/ 1135 h 1718"/>
              <a:gd name="T44" fmla="*/ 551 w 592"/>
              <a:gd name="T45" fmla="*/ 1204 h 1718"/>
              <a:gd name="T46" fmla="*/ 547 w 592"/>
              <a:gd name="T47" fmla="*/ 1239 h 1718"/>
              <a:gd name="T48" fmla="*/ 538 w 592"/>
              <a:gd name="T49" fmla="*/ 1308 h 1718"/>
              <a:gd name="T50" fmla="*/ 527 w 592"/>
              <a:gd name="T51" fmla="*/ 1377 h 1718"/>
              <a:gd name="T52" fmla="*/ 511 w 592"/>
              <a:gd name="T53" fmla="*/ 1442 h 1718"/>
              <a:gd name="T54" fmla="*/ 493 w 592"/>
              <a:gd name="T55" fmla="*/ 1507 h 1718"/>
              <a:gd name="T56" fmla="*/ 471 w 592"/>
              <a:gd name="T57" fmla="*/ 1571 h 1718"/>
              <a:gd name="T58" fmla="*/ 447 w 592"/>
              <a:gd name="T59" fmla="*/ 1632 h 1718"/>
              <a:gd name="T60" fmla="*/ 420 w 592"/>
              <a:gd name="T61" fmla="*/ 1692 h 1718"/>
              <a:gd name="T62" fmla="*/ 449 w 592"/>
              <a:gd name="T63" fmla="*/ 1718 h 1718"/>
              <a:gd name="T64" fmla="*/ 482 w 592"/>
              <a:gd name="T65" fmla="*/ 1647 h 1718"/>
              <a:gd name="T66" fmla="*/ 529 w 592"/>
              <a:gd name="T67" fmla="*/ 1518 h 1718"/>
              <a:gd name="T68" fmla="*/ 563 w 592"/>
              <a:gd name="T69" fmla="*/ 1384 h 1718"/>
              <a:gd name="T70" fmla="*/ 585 w 592"/>
              <a:gd name="T71" fmla="*/ 1244 h 1718"/>
              <a:gd name="T72" fmla="*/ 591 w 592"/>
              <a:gd name="T73" fmla="*/ 1172 h 1718"/>
              <a:gd name="T74" fmla="*/ 592 w 592"/>
              <a:gd name="T75" fmla="*/ 1099 h 1718"/>
              <a:gd name="T76" fmla="*/ 591 w 592"/>
              <a:gd name="T77" fmla="*/ 1028 h 1718"/>
              <a:gd name="T78" fmla="*/ 585 w 592"/>
              <a:gd name="T79" fmla="*/ 956 h 1718"/>
              <a:gd name="T80" fmla="*/ 563 w 592"/>
              <a:gd name="T81" fmla="*/ 816 h 1718"/>
              <a:gd name="T82" fmla="*/ 529 w 592"/>
              <a:gd name="T83" fmla="*/ 682 h 1718"/>
              <a:gd name="T84" fmla="*/ 482 w 592"/>
              <a:gd name="T85" fmla="*/ 551 h 1718"/>
              <a:gd name="T86" fmla="*/ 424 w 592"/>
              <a:gd name="T87" fmla="*/ 430 h 1718"/>
              <a:gd name="T88" fmla="*/ 353 w 592"/>
              <a:gd name="T89" fmla="*/ 314 h 1718"/>
              <a:gd name="T90" fmla="*/ 271 w 592"/>
              <a:gd name="T91" fmla="*/ 205 h 1718"/>
              <a:gd name="T92" fmla="*/ 181 w 592"/>
              <a:gd name="T93" fmla="*/ 105 h 1718"/>
              <a:gd name="T94" fmla="*/ 81 w 592"/>
              <a:gd name="T95" fmla="*/ 15 h 1718"/>
              <a:gd name="T96" fmla="*/ 0 w 592"/>
              <a:gd name="T97" fmla="*/ 0 h 1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2" h="1718">
                <a:moveTo>
                  <a:pt x="0" y="0"/>
                </a:moveTo>
                <a:lnTo>
                  <a:pt x="5" y="4"/>
                </a:lnTo>
                <a:lnTo>
                  <a:pt x="5" y="4"/>
                </a:lnTo>
                <a:lnTo>
                  <a:pt x="56" y="44"/>
                </a:lnTo>
                <a:lnTo>
                  <a:pt x="56" y="44"/>
                </a:lnTo>
                <a:lnTo>
                  <a:pt x="106" y="87"/>
                </a:lnTo>
                <a:lnTo>
                  <a:pt x="106" y="87"/>
                </a:lnTo>
                <a:lnTo>
                  <a:pt x="154" y="132"/>
                </a:lnTo>
                <a:lnTo>
                  <a:pt x="199" y="180"/>
                </a:lnTo>
                <a:lnTo>
                  <a:pt x="199" y="180"/>
                </a:lnTo>
                <a:lnTo>
                  <a:pt x="242" y="230"/>
                </a:lnTo>
                <a:lnTo>
                  <a:pt x="242" y="229"/>
                </a:lnTo>
                <a:lnTo>
                  <a:pt x="282" y="281"/>
                </a:lnTo>
                <a:lnTo>
                  <a:pt x="282" y="281"/>
                </a:lnTo>
                <a:lnTo>
                  <a:pt x="320" y="336"/>
                </a:lnTo>
                <a:lnTo>
                  <a:pt x="320" y="334"/>
                </a:lnTo>
                <a:lnTo>
                  <a:pt x="357" y="392"/>
                </a:lnTo>
                <a:lnTo>
                  <a:pt x="357" y="390"/>
                </a:lnTo>
                <a:lnTo>
                  <a:pt x="389" y="448"/>
                </a:lnTo>
                <a:lnTo>
                  <a:pt x="389" y="446"/>
                </a:lnTo>
                <a:lnTo>
                  <a:pt x="420" y="506"/>
                </a:lnTo>
                <a:lnTo>
                  <a:pt x="420" y="506"/>
                </a:lnTo>
                <a:lnTo>
                  <a:pt x="447" y="568"/>
                </a:lnTo>
                <a:lnTo>
                  <a:pt x="445" y="568"/>
                </a:lnTo>
                <a:lnTo>
                  <a:pt x="471" y="629"/>
                </a:lnTo>
                <a:lnTo>
                  <a:pt x="471" y="629"/>
                </a:lnTo>
                <a:lnTo>
                  <a:pt x="493" y="693"/>
                </a:lnTo>
                <a:lnTo>
                  <a:pt x="493" y="693"/>
                </a:lnTo>
                <a:lnTo>
                  <a:pt x="511" y="758"/>
                </a:lnTo>
                <a:lnTo>
                  <a:pt x="511" y="758"/>
                </a:lnTo>
                <a:lnTo>
                  <a:pt x="527" y="825"/>
                </a:lnTo>
                <a:lnTo>
                  <a:pt x="527" y="823"/>
                </a:lnTo>
                <a:lnTo>
                  <a:pt x="538" y="892"/>
                </a:lnTo>
                <a:lnTo>
                  <a:pt x="538" y="891"/>
                </a:lnTo>
                <a:lnTo>
                  <a:pt x="547" y="961"/>
                </a:lnTo>
                <a:lnTo>
                  <a:pt x="547" y="959"/>
                </a:lnTo>
                <a:lnTo>
                  <a:pt x="551" y="996"/>
                </a:lnTo>
                <a:lnTo>
                  <a:pt x="551" y="994"/>
                </a:lnTo>
                <a:lnTo>
                  <a:pt x="552" y="1030"/>
                </a:lnTo>
                <a:lnTo>
                  <a:pt x="552" y="1028"/>
                </a:lnTo>
                <a:lnTo>
                  <a:pt x="554" y="1065"/>
                </a:lnTo>
                <a:lnTo>
                  <a:pt x="554" y="1065"/>
                </a:lnTo>
                <a:lnTo>
                  <a:pt x="554" y="1099"/>
                </a:lnTo>
                <a:lnTo>
                  <a:pt x="554" y="1135"/>
                </a:lnTo>
                <a:lnTo>
                  <a:pt x="552" y="1170"/>
                </a:lnTo>
                <a:lnTo>
                  <a:pt x="551" y="1204"/>
                </a:lnTo>
                <a:lnTo>
                  <a:pt x="547" y="1241"/>
                </a:lnTo>
                <a:lnTo>
                  <a:pt x="547" y="1239"/>
                </a:lnTo>
                <a:lnTo>
                  <a:pt x="538" y="1309"/>
                </a:lnTo>
                <a:lnTo>
                  <a:pt x="538" y="1308"/>
                </a:lnTo>
                <a:lnTo>
                  <a:pt x="527" y="1377"/>
                </a:lnTo>
                <a:lnTo>
                  <a:pt x="527" y="1377"/>
                </a:lnTo>
                <a:lnTo>
                  <a:pt x="511" y="1442"/>
                </a:lnTo>
                <a:lnTo>
                  <a:pt x="511" y="1442"/>
                </a:lnTo>
                <a:lnTo>
                  <a:pt x="493" y="1507"/>
                </a:lnTo>
                <a:lnTo>
                  <a:pt x="493" y="1507"/>
                </a:lnTo>
                <a:lnTo>
                  <a:pt x="471" y="1571"/>
                </a:lnTo>
                <a:lnTo>
                  <a:pt x="471" y="1571"/>
                </a:lnTo>
                <a:lnTo>
                  <a:pt x="445" y="1634"/>
                </a:lnTo>
                <a:lnTo>
                  <a:pt x="447" y="1632"/>
                </a:lnTo>
                <a:lnTo>
                  <a:pt x="420" y="1694"/>
                </a:lnTo>
                <a:lnTo>
                  <a:pt x="420" y="1692"/>
                </a:lnTo>
                <a:lnTo>
                  <a:pt x="407" y="1718"/>
                </a:lnTo>
                <a:lnTo>
                  <a:pt x="449" y="1718"/>
                </a:lnTo>
                <a:lnTo>
                  <a:pt x="453" y="1710"/>
                </a:lnTo>
                <a:lnTo>
                  <a:pt x="482" y="1647"/>
                </a:lnTo>
                <a:lnTo>
                  <a:pt x="507" y="1583"/>
                </a:lnTo>
                <a:lnTo>
                  <a:pt x="529" y="1518"/>
                </a:lnTo>
                <a:lnTo>
                  <a:pt x="549" y="1451"/>
                </a:lnTo>
                <a:lnTo>
                  <a:pt x="563" y="1384"/>
                </a:lnTo>
                <a:lnTo>
                  <a:pt x="576" y="1313"/>
                </a:lnTo>
                <a:lnTo>
                  <a:pt x="585" y="1244"/>
                </a:lnTo>
                <a:lnTo>
                  <a:pt x="589" y="1208"/>
                </a:lnTo>
                <a:lnTo>
                  <a:pt x="591" y="1172"/>
                </a:lnTo>
                <a:lnTo>
                  <a:pt x="592" y="1137"/>
                </a:lnTo>
                <a:lnTo>
                  <a:pt x="592" y="1099"/>
                </a:lnTo>
                <a:lnTo>
                  <a:pt x="592" y="1065"/>
                </a:lnTo>
                <a:lnTo>
                  <a:pt x="591" y="1028"/>
                </a:lnTo>
                <a:lnTo>
                  <a:pt x="589" y="992"/>
                </a:lnTo>
                <a:lnTo>
                  <a:pt x="585" y="956"/>
                </a:lnTo>
                <a:lnTo>
                  <a:pt x="576" y="885"/>
                </a:lnTo>
                <a:lnTo>
                  <a:pt x="563" y="816"/>
                </a:lnTo>
                <a:lnTo>
                  <a:pt x="549" y="747"/>
                </a:lnTo>
                <a:lnTo>
                  <a:pt x="529" y="682"/>
                </a:lnTo>
                <a:lnTo>
                  <a:pt x="507" y="617"/>
                </a:lnTo>
                <a:lnTo>
                  <a:pt x="482" y="551"/>
                </a:lnTo>
                <a:lnTo>
                  <a:pt x="453" y="490"/>
                </a:lnTo>
                <a:lnTo>
                  <a:pt x="424" y="430"/>
                </a:lnTo>
                <a:lnTo>
                  <a:pt x="389" y="370"/>
                </a:lnTo>
                <a:lnTo>
                  <a:pt x="353" y="314"/>
                </a:lnTo>
                <a:lnTo>
                  <a:pt x="313" y="258"/>
                </a:lnTo>
                <a:lnTo>
                  <a:pt x="271" y="205"/>
                </a:lnTo>
                <a:lnTo>
                  <a:pt x="228" y="154"/>
                </a:lnTo>
                <a:lnTo>
                  <a:pt x="181" y="105"/>
                </a:lnTo>
                <a:lnTo>
                  <a:pt x="132" y="58"/>
                </a:lnTo>
                <a:lnTo>
                  <a:pt x="81" y="15"/>
                </a:lnTo>
                <a:lnTo>
                  <a:pt x="63" y="0"/>
                </a:lnTo>
                <a:lnTo>
                  <a:pt x="0" y="0"/>
                </a:lnTo>
                <a:close/>
              </a:path>
            </a:pathLst>
          </a:custGeom>
          <a:solidFill>
            <a:srgbClr val="BE15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1" name="Freeform 119">
            <a:extLst>
              <a:ext uri="{FF2B5EF4-FFF2-40B4-BE49-F238E27FC236}">
                <a16:creationId xmlns:a16="http://schemas.microsoft.com/office/drawing/2014/main" id="{21EBA1D2-BCDD-454D-8CC9-5ABE0DED2EFC}"/>
              </a:ext>
            </a:extLst>
          </p:cNvPr>
          <p:cNvSpPr>
            <a:spLocks/>
          </p:cNvSpPr>
          <p:nvPr/>
        </p:nvSpPr>
        <p:spPr bwMode="auto">
          <a:xfrm>
            <a:off x="1652588" y="3475038"/>
            <a:ext cx="119063" cy="49213"/>
          </a:xfrm>
          <a:custGeom>
            <a:avLst/>
            <a:gdLst>
              <a:gd name="T0" fmla="*/ 39 w 41"/>
              <a:gd name="T1" fmla="*/ 0 h 17"/>
              <a:gd name="T2" fmla="*/ 32 w 41"/>
              <a:gd name="T3" fmla="*/ 0 h 17"/>
              <a:gd name="T4" fmla="*/ 5 w 41"/>
              <a:gd name="T5" fmla="*/ 7 h 17"/>
              <a:gd name="T6" fmla="*/ 2 w 41"/>
              <a:gd name="T7" fmla="*/ 9 h 17"/>
              <a:gd name="T8" fmla="*/ 1 w 41"/>
              <a:gd name="T9" fmla="*/ 12 h 17"/>
              <a:gd name="T10" fmla="*/ 0 w 41"/>
              <a:gd name="T11" fmla="*/ 17 h 17"/>
              <a:gd name="T12" fmla="*/ 41 w 41"/>
              <a:gd name="T13" fmla="*/ 1 h 17"/>
              <a:gd name="T14" fmla="*/ 39 w 41"/>
              <a:gd name="T1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17">
                <a:moveTo>
                  <a:pt x="39" y="0"/>
                </a:moveTo>
                <a:cubicBezTo>
                  <a:pt x="32" y="0"/>
                  <a:pt x="32" y="0"/>
                  <a:pt x="32" y="0"/>
                </a:cubicBezTo>
                <a:cubicBezTo>
                  <a:pt x="5" y="7"/>
                  <a:pt x="5" y="7"/>
                  <a:pt x="5" y="7"/>
                </a:cubicBezTo>
                <a:cubicBezTo>
                  <a:pt x="2" y="9"/>
                  <a:pt x="2" y="9"/>
                  <a:pt x="2" y="9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0"/>
                  <a:pt x="27" y="5"/>
                  <a:pt x="41" y="1"/>
                </a:cubicBez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4" name="Rettangolo 153">
            <a:extLst>
              <a:ext uri="{FF2B5EF4-FFF2-40B4-BE49-F238E27FC236}">
                <a16:creationId xmlns:a16="http://schemas.microsoft.com/office/drawing/2014/main" id="{5398FEBC-89C4-4509-86A1-44A385467CC9}"/>
              </a:ext>
            </a:extLst>
          </p:cNvPr>
          <p:cNvSpPr/>
          <p:nvPr/>
        </p:nvSpPr>
        <p:spPr>
          <a:xfrm>
            <a:off x="325563" y="3655093"/>
            <a:ext cx="1935037" cy="257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3" name="Immagine 152">
            <a:extLst>
              <a:ext uri="{FF2B5EF4-FFF2-40B4-BE49-F238E27FC236}">
                <a16:creationId xmlns:a16="http://schemas.microsoft.com/office/drawing/2014/main" id="{9B25F2B2-3640-4857-87E3-0446E3A02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9" y="3634706"/>
            <a:ext cx="2178355" cy="282834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7E23D74-6559-4597-9205-126CF512DA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o 68"/>
          <p:cNvGrpSpPr/>
          <p:nvPr/>
        </p:nvGrpSpPr>
        <p:grpSpPr>
          <a:xfrm>
            <a:off x="509226" y="586026"/>
            <a:ext cx="3599935" cy="853043"/>
            <a:chOff x="16476" y="1000125"/>
            <a:chExt cx="3599935" cy="853043"/>
          </a:xfrm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747713" y="1000125"/>
              <a:ext cx="388938" cy="468313"/>
            </a:xfrm>
            <a:custGeom>
              <a:avLst/>
              <a:gdLst>
                <a:gd name="T0" fmla="*/ 20 w 122"/>
                <a:gd name="T1" fmla="*/ 0 h 147"/>
                <a:gd name="T2" fmla="*/ 37 w 122"/>
                <a:gd name="T3" fmla="*/ 8 h 147"/>
                <a:gd name="T4" fmla="*/ 44 w 122"/>
                <a:gd name="T5" fmla="*/ 23 h 147"/>
                <a:gd name="T6" fmla="*/ 61 w 122"/>
                <a:gd name="T7" fmla="*/ 65 h 147"/>
                <a:gd name="T8" fmla="*/ 84 w 122"/>
                <a:gd name="T9" fmla="*/ 10 h 147"/>
                <a:gd name="T10" fmla="*/ 102 w 122"/>
                <a:gd name="T11" fmla="*/ 0 h 147"/>
                <a:gd name="T12" fmla="*/ 120 w 122"/>
                <a:gd name="T13" fmla="*/ 10 h 147"/>
                <a:gd name="T14" fmla="*/ 122 w 122"/>
                <a:gd name="T15" fmla="*/ 21 h 147"/>
                <a:gd name="T16" fmla="*/ 122 w 122"/>
                <a:gd name="T17" fmla="*/ 146 h 147"/>
                <a:gd name="T18" fmla="*/ 122 w 122"/>
                <a:gd name="T19" fmla="*/ 147 h 147"/>
                <a:gd name="T20" fmla="*/ 102 w 122"/>
                <a:gd name="T21" fmla="*/ 147 h 147"/>
                <a:gd name="T22" fmla="*/ 102 w 122"/>
                <a:gd name="T23" fmla="*/ 146 h 147"/>
                <a:gd name="T24" fmla="*/ 102 w 122"/>
                <a:gd name="T25" fmla="*/ 25 h 147"/>
                <a:gd name="T26" fmla="*/ 97 w 122"/>
                <a:gd name="T27" fmla="*/ 32 h 147"/>
                <a:gd name="T28" fmla="*/ 80 w 122"/>
                <a:gd name="T29" fmla="*/ 75 h 147"/>
                <a:gd name="T30" fmla="*/ 61 w 122"/>
                <a:gd name="T31" fmla="*/ 87 h 147"/>
                <a:gd name="T32" fmla="*/ 44 w 122"/>
                <a:gd name="T33" fmla="*/ 77 h 147"/>
                <a:gd name="T34" fmla="*/ 37 w 122"/>
                <a:gd name="T35" fmla="*/ 61 h 147"/>
                <a:gd name="T36" fmla="*/ 24 w 122"/>
                <a:gd name="T37" fmla="*/ 29 h 147"/>
                <a:gd name="T38" fmla="*/ 20 w 122"/>
                <a:gd name="T39" fmla="*/ 25 h 147"/>
                <a:gd name="T40" fmla="*/ 20 w 122"/>
                <a:gd name="T41" fmla="*/ 146 h 147"/>
                <a:gd name="T42" fmla="*/ 20 w 122"/>
                <a:gd name="T43" fmla="*/ 147 h 147"/>
                <a:gd name="T44" fmla="*/ 0 w 122"/>
                <a:gd name="T45" fmla="*/ 147 h 147"/>
                <a:gd name="T46" fmla="*/ 0 w 122"/>
                <a:gd name="T47" fmla="*/ 146 h 147"/>
                <a:gd name="T48" fmla="*/ 0 w 122"/>
                <a:gd name="T49" fmla="*/ 20 h 147"/>
                <a:gd name="T50" fmla="*/ 10 w 122"/>
                <a:gd name="T51" fmla="*/ 3 h 147"/>
                <a:gd name="T52" fmla="*/ 20 w 122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" h="147">
                  <a:moveTo>
                    <a:pt x="20" y="0"/>
                  </a:moveTo>
                  <a:cubicBezTo>
                    <a:pt x="27" y="0"/>
                    <a:pt x="32" y="3"/>
                    <a:pt x="37" y="8"/>
                  </a:cubicBezTo>
                  <a:cubicBezTo>
                    <a:pt x="38" y="10"/>
                    <a:pt x="41" y="15"/>
                    <a:pt x="44" y="23"/>
                  </a:cubicBezTo>
                  <a:cubicBezTo>
                    <a:pt x="51" y="40"/>
                    <a:pt x="57" y="54"/>
                    <a:pt x="61" y="65"/>
                  </a:cubicBezTo>
                  <a:cubicBezTo>
                    <a:pt x="76" y="30"/>
                    <a:pt x="83" y="12"/>
                    <a:pt x="84" y="10"/>
                  </a:cubicBezTo>
                  <a:cubicBezTo>
                    <a:pt x="88" y="3"/>
                    <a:pt x="94" y="0"/>
                    <a:pt x="102" y="0"/>
                  </a:cubicBezTo>
                  <a:cubicBezTo>
                    <a:pt x="109" y="0"/>
                    <a:pt x="115" y="3"/>
                    <a:pt x="120" y="10"/>
                  </a:cubicBezTo>
                  <a:cubicBezTo>
                    <a:pt x="121" y="14"/>
                    <a:pt x="122" y="17"/>
                    <a:pt x="122" y="21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99" y="28"/>
                    <a:pt x="98" y="30"/>
                    <a:pt x="97" y="32"/>
                  </a:cubicBezTo>
                  <a:cubicBezTo>
                    <a:pt x="97" y="32"/>
                    <a:pt x="91" y="47"/>
                    <a:pt x="80" y="75"/>
                  </a:cubicBezTo>
                  <a:cubicBezTo>
                    <a:pt x="75" y="83"/>
                    <a:pt x="69" y="87"/>
                    <a:pt x="61" y="87"/>
                  </a:cubicBezTo>
                  <a:cubicBezTo>
                    <a:pt x="54" y="87"/>
                    <a:pt x="48" y="83"/>
                    <a:pt x="44" y="77"/>
                  </a:cubicBezTo>
                  <a:cubicBezTo>
                    <a:pt x="43" y="75"/>
                    <a:pt x="41" y="70"/>
                    <a:pt x="37" y="6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2" y="27"/>
                    <a:pt x="20" y="25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3" y="7"/>
                    <a:pt x="10" y="3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solidFill>
              <a:srgbClr val="4DA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1193801" y="1000125"/>
              <a:ext cx="392113" cy="468313"/>
            </a:xfrm>
            <a:custGeom>
              <a:avLst/>
              <a:gdLst>
                <a:gd name="T0" fmla="*/ 21 w 123"/>
                <a:gd name="T1" fmla="*/ 0 h 147"/>
                <a:gd name="T2" fmla="*/ 37 w 123"/>
                <a:gd name="T3" fmla="*/ 8 h 147"/>
                <a:gd name="T4" fmla="*/ 44 w 123"/>
                <a:gd name="T5" fmla="*/ 23 h 147"/>
                <a:gd name="T6" fmla="*/ 61 w 123"/>
                <a:gd name="T7" fmla="*/ 65 h 147"/>
                <a:gd name="T8" fmla="*/ 84 w 123"/>
                <a:gd name="T9" fmla="*/ 10 h 147"/>
                <a:gd name="T10" fmla="*/ 102 w 123"/>
                <a:gd name="T11" fmla="*/ 0 h 147"/>
                <a:gd name="T12" fmla="*/ 120 w 123"/>
                <a:gd name="T13" fmla="*/ 10 h 147"/>
                <a:gd name="T14" fmla="*/ 123 w 123"/>
                <a:gd name="T15" fmla="*/ 21 h 147"/>
                <a:gd name="T16" fmla="*/ 123 w 123"/>
                <a:gd name="T17" fmla="*/ 146 h 147"/>
                <a:gd name="T18" fmla="*/ 122 w 123"/>
                <a:gd name="T19" fmla="*/ 147 h 147"/>
                <a:gd name="T20" fmla="*/ 102 w 123"/>
                <a:gd name="T21" fmla="*/ 147 h 147"/>
                <a:gd name="T22" fmla="*/ 102 w 123"/>
                <a:gd name="T23" fmla="*/ 146 h 147"/>
                <a:gd name="T24" fmla="*/ 102 w 123"/>
                <a:gd name="T25" fmla="*/ 25 h 147"/>
                <a:gd name="T26" fmla="*/ 97 w 123"/>
                <a:gd name="T27" fmla="*/ 32 h 147"/>
                <a:gd name="T28" fmla="*/ 80 w 123"/>
                <a:gd name="T29" fmla="*/ 75 h 147"/>
                <a:gd name="T30" fmla="*/ 61 w 123"/>
                <a:gd name="T31" fmla="*/ 87 h 147"/>
                <a:gd name="T32" fmla="*/ 44 w 123"/>
                <a:gd name="T33" fmla="*/ 77 h 147"/>
                <a:gd name="T34" fmla="*/ 37 w 123"/>
                <a:gd name="T35" fmla="*/ 61 h 147"/>
                <a:gd name="T36" fmla="*/ 24 w 123"/>
                <a:gd name="T37" fmla="*/ 29 h 147"/>
                <a:gd name="T38" fmla="*/ 21 w 123"/>
                <a:gd name="T39" fmla="*/ 25 h 147"/>
                <a:gd name="T40" fmla="*/ 21 w 123"/>
                <a:gd name="T41" fmla="*/ 146 h 147"/>
                <a:gd name="T42" fmla="*/ 21 w 123"/>
                <a:gd name="T43" fmla="*/ 147 h 147"/>
                <a:gd name="T44" fmla="*/ 0 w 123"/>
                <a:gd name="T45" fmla="*/ 147 h 147"/>
                <a:gd name="T46" fmla="*/ 0 w 123"/>
                <a:gd name="T47" fmla="*/ 146 h 147"/>
                <a:gd name="T48" fmla="*/ 0 w 123"/>
                <a:gd name="T49" fmla="*/ 20 h 147"/>
                <a:gd name="T50" fmla="*/ 11 w 123"/>
                <a:gd name="T51" fmla="*/ 3 h 147"/>
                <a:gd name="T52" fmla="*/ 21 w 123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47">
                  <a:moveTo>
                    <a:pt x="21" y="0"/>
                  </a:moveTo>
                  <a:cubicBezTo>
                    <a:pt x="27" y="0"/>
                    <a:pt x="33" y="3"/>
                    <a:pt x="37" y="8"/>
                  </a:cubicBezTo>
                  <a:cubicBezTo>
                    <a:pt x="38" y="10"/>
                    <a:pt x="41" y="15"/>
                    <a:pt x="44" y="23"/>
                  </a:cubicBezTo>
                  <a:cubicBezTo>
                    <a:pt x="51" y="40"/>
                    <a:pt x="57" y="54"/>
                    <a:pt x="61" y="65"/>
                  </a:cubicBezTo>
                  <a:cubicBezTo>
                    <a:pt x="76" y="30"/>
                    <a:pt x="84" y="12"/>
                    <a:pt x="84" y="10"/>
                  </a:cubicBezTo>
                  <a:cubicBezTo>
                    <a:pt x="88" y="3"/>
                    <a:pt x="95" y="0"/>
                    <a:pt x="102" y="0"/>
                  </a:cubicBezTo>
                  <a:cubicBezTo>
                    <a:pt x="109" y="0"/>
                    <a:pt x="115" y="3"/>
                    <a:pt x="120" y="10"/>
                  </a:cubicBezTo>
                  <a:cubicBezTo>
                    <a:pt x="122" y="14"/>
                    <a:pt x="123" y="17"/>
                    <a:pt x="123" y="21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7"/>
                    <a:pt x="122" y="147"/>
                    <a:pt x="12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99" y="28"/>
                    <a:pt x="98" y="30"/>
                    <a:pt x="97" y="32"/>
                  </a:cubicBezTo>
                  <a:cubicBezTo>
                    <a:pt x="97" y="32"/>
                    <a:pt x="91" y="47"/>
                    <a:pt x="80" y="75"/>
                  </a:cubicBezTo>
                  <a:cubicBezTo>
                    <a:pt x="75" y="83"/>
                    <a:pt x="69" y="87"/>
                    <a:pt x="61" y="87"/>
                  </a:cubicBezTo>
                  <a:cubicBezTo>
                    <a:pt x="54" y="87"/>
                    <a:pt x="48" y="83"/>
                    <a:pt x="44" y="77"/>
                  </a:cubicBezTo>
                  <a:cubicBezTo>
                    <a:pt x="43" y="75"/>
                    <a:pt x="41" y="70"/>
                    <a:pt x="37" y="6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2" y="27"/>
                    <a:pt x="21" y="25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3" y="7"/>
                    <a:pt x="11" y="3"/>
                  </a:cubicBezTo>
                  <a:cubicBezTo>
                    <a:pt x="14" y="1"/>
                    <a:pt x="17" y="0"/>
                    <a:pt x="21" y="0"/>
                  </a:cubicBezTo>
                  <a:close/>
                </a:path>
              </a:pathLst>
            </a:custGeom>
            <a:solidFill>
              <a:srgbClr val="4DA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72" name="Immagin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6" y="1011023"/>
              <a:ext cx="3599935" cy="842145"/>
            </a:xfrm>
            <a:prstGeom prst="rect">
              <a:avLst/>
            </a:prstGeom>
          </p:spPr>
        </p:pic>
      </p:grpSp>
      <p:pic>
        <p:nvPicPr>
          <p:cNvPr id="73" name="Immagin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62" y="1977457"/>
            <a:ext cx="8081343" cy="1386030"/>
          </a:xfrm>
          <a:prstGeom prst="rect">
            <a:avLst/>
          </a:prstGeom>
        </p:spPr>
      </p:pic>
      <p:pic>
        <p:nvPicPr>
          <p:cNvPr id="74" name="Immagin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85" y="3940119"/>
            <a:ext cx="8627914" cy="2051218"/>
          </a:xfrm>
          <a:prstGeom prst="rect">
            <a:avLst/>
          </a:prstGeom>
        </p:spPr>
      </p:pic>
      <p:sp>
        <p:nvSpPr>
          <p:cNvPr id="75" name="Rettangolo 74"/>
          <p:cNvSpPr/>
          <p:nvPr/>
        </p:nvSpPr>
        <p:spPr>
          <a:xfrm>
            <a:off x="468062" y="2071676"/>
            <a:ext cx="8017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Sensori innovativi e nanotecnologie per il monitoraggio ambientale e l’agricoltura di precisione.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Piattaforme multisensoriali ed interfacce meccaniche/elettroniche.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Soluzioni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</a:rPr>
              <a:t>IoT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 per lo Smart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</a:rPr>
              <a:t>Agriculture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619592" y="1569410"/>
            <a:ext cx="3744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u="none" strike="noStrike" baseline="0" dirty="0">
                <a:solidFill>
                  <a:srgbClr val="1F4E7A"/>
                </a:solidFill>
                <a:latin typeface="CIDFont+F2"/>
              </a:rPr>
              <a:t>La ricerca associata al progetto</a:t>
            </a:r>
            <a:endParaRPr lang="it-IT" sz="2000" dirty="0"/>
          </a:p>
        </p:txBody>
      </p:sp>
      <p:sp>
        <p:nvSpPr>
          <p:cNvPr id="77" name="Rettangolo 76"/>
          <p:cNvSpPr/>
          <p:nvPr/>
        </p:nvSpPr>
        <p:spPr>
          <a:xfrm>
            <a:off x="619592" y="3541125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u="none" strike="noStrike" baseline="0" dirty="0">
                <a:solidFill>
                  <a:srgbClr val="1F4E7A"/>
                </a:solidFill>
                <a:latin typeface="CIDFont+F2"/>
              </a:rPr>
              <a:t>Alcuni progetti industriali di riferimento</a:t>
            </a:r>
            <a:endParaRPr lang="it-IT" dirty="0"/>
          </a:p>
        </p:txBody>
      </p:sp>
      <p:sp>
        <p:nvSpPr>
          <p:cNvPr id="78" name="Rettangolo 77"/>
          <p:cNvSpPr/>
          <p:nvPr/>
        </p:nvSpPr>
        <p:spPr>
          <a:xfrm>
            <a:off x="619593" y="4058499"/>
            <a:ext cx="8460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Smart Integrated System for innovative and sustainable management of Agro-environmental Eco-systems</a:t>
            </a:r>
          </a:p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https://www.imm.cnr.it/projects/agridronevision</a:t>
            </a:r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Biodegradable Sensors for high resolution Monitoring in precision agriculture</a:t>
            </a:r>
          </a:p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https://diatomic.eu/index.php/pull-experiments/bisem/</a:t>
            </a:r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</a:rPr>
              <a:t>Sensori Elettronici Nanotecnologie e Informatica per l’agricoltura di precisione</a:t>
            </a:r>
          </a:p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https://www.imm.cnr.it/projects/sensori-elettronici-nanotecnologie-e-informatica-l’agricoltura-di-precisione</a:t>
            </a:r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4BB5F6D-3964-4503-A1B9-9C63DB9746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4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65A0008-F512-4A9B-B57F-0DE36FB08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242"/>
            <a:ext cx="9906000" cy="550505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FBDD2BB-B2B7-4D28-8639-C5EBBB3A4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C236E5-3EEC-4CC5-BC23-EC2C9B98F63D}"/>
              </a:ext>
            </a:extLst>
          </p:cNvPr>
          <p:cNvSpPr txBox="1"/>
          <p:nvPr/>
        </p:nvSpPr>
        <p:spPr>
          <a:xfrm>
            <a:off x="341547" y="840325"/>
            <a:ext cx="99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</a:t>
            </a:r>
            <a:r>
              <a:rPr lang="it-IT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 futuro sostenibile ha bisogno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dell</a:t>
            </a:r>
            <a:r>
              <a:rPr lang="it-IT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‘ innovazione, della ricerca e della formazione </a:t>
            </a:r>
            <a:r>
              <a:rPr lang="it-IT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5495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238608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1951672"/>
            <a:ext cx="8279933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Oggi stiamo assistendo a una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Quicksand"/>
              </a:rPr>
              <a:t>nuova rivoluzione agricola</a:t>
            </a: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. Di fronte alla crescita della popolazione mondiale e ai cambiamenti climatici l’agricoltura sostenibile offre una risposta nel rispetto delle risorse naturali (acqua, terra e biodiversità).</a:t>
            </a:r>
            <a:endParaRPr lang="it-IT" b="1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793E6AD-FF24-4ABB-90EE-610AEF083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9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238608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1951672"/>
            <a:ext cx="8279933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Accanto alla sostenibilità ambientale è importante anche quella sociale: una filiera agroalimentare e agroindustriale sostenibile ha l’obiettivo di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Quicksand"/>
              </a:rPr>
              <a:t>garantire la salute delle persone</a:t>
            </a: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, migliorare la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Quicksand"/>
              </a:rPr>
              <a:t>qualità della vita </a:t>
            </a: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dei produttori, promuovere lo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Quicksand"/>
              </a:rPr>
              <a:t>sviluppo economico solidale</a:t>
            </a: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, salvaguardare i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Quicksand"/>
              </a:rPr>
              <a:t>diritti umani</a:t>
            </a: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, favorire l’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Quicksand"/>
              </a:rPr>
              <a:t>equità sociale</a:t>
            </a: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.</a:t>
            </a:r>
            <a:endParaRPr lang="it-IT" b="1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FBDD2BB-B2B7-4D28-8639-C5EBBB3A4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325869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3705474"/>
            <a:ext cx="8279933" cy="118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La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Quicksand"/>
              </a:rPr>
              <a:t>FAO (Food and </a:t>
            </a:r>
            <a:r>
              <a:rPr lang="it-IT" sz="2000" b="1" i="0" dirty="0" err="1">
                <a:solidFill>
                  <a:srgbClr val="000000"/>
                </a:solidFill>
                <a:effectLst/>
                <a:latin typeface="Quicksand"/>
              </a:rPr>
              <a:t>Agriculture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Quicksand"/>
              </a:rPr>
              <a:t> Organization</a:t>
            </a:r>
            <a:r>
              <a:rPr lang="it-IT" i="0" dirty="0">
                <a:solidFill>
                  <a:srgbClr val="000000"/>
                </a:solidFill>
                <a:effectLst/>
                <a:latin typeface="Quicksand"/>
              </a:rPr>
              <a:t>, l’Organizzazione delle Nazioni Unite per l’alimentazione e l’agricoltura) ha definito i </a:t>
            </a:r>
            <a:r>
              <a:rPr lang="it-IT" b="1" i="0" dirty="0">
                <a:solidFill>
                  <a:srgbClr val="000000"/>
                </a:solidFill>
                <a:effectLst/>
                <a:latin typeface="Quicksand"/>
              </a:rPr>
              <a:t>5 principi dell’agricoltura sostenibile.</a:t>
            </a:r>
            <a:endParaRPr lang="it-IT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990D6B-6BBF-43A7-86F7-2019E63D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82" y="2105899"/>
            <a:ext cx="1438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B24663F-9551-49D4-970B-EDDBD0762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C1659B77-E574-4658-B3B1-CA1845F60534}"/>
              </a:ext>
            </a:extLst>
          </p:cNvPr>
          <p:cNvSpPr/>
          <p:nvPr/>
        </p:nvSpPr>
        <p:spPr>
          <a:xfrm>
            <a:off x="0" y="3278942"/>
            <a:ext cx="9906000" cy="16767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325869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3107559"/>
            <a:ext cx="8279933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 Aumentare la produttività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,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l’occupazione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 e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il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valore aggiunto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 nei sistemi alimentari: modificare le pratiche e i processi agricoli garantendo i rifornimenti alimentari e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riducendo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 allo stesso tempo i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consumi di acqua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ed energia.</a:t>
            </a:r>
            <a:endParaRPr lang="it-IT" b="0" i="0" dirty="0">
              <a:solidFill>
                <a:schemeClr val="bg1"/>
              </a:solidFill>
              <a:effectLst/>
              <a:latin typeface="UniversLigh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80F1E4-9899-4A88-A396-D02A0B6AB55B}"/>
              </a:ext>
            </a:extLst>
          </p:cNvPr>
          <p:cNvSpPr txBox="1"/>
          <p:nvPr/>
        </p:nvSpPr>
        <p:spPr>
          <a:xfrm>
            <a:off x="2097248" y="2016784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 5 principi dell’agricoltura sostenibile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07A40DD-DD51-48AD-9219-0021621DC6BE}"/>
              </a:ext>
            </a:extLst>
          </p:cNvPr>
          <p:cNvSpPr txBox="1"/>
          <p:nvPr/>
        </p:nvSpPr>
        <p:spPr>
          <a:xfrm>
            <a:off x="2097248" y="2755722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1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B106627-D23B-465D-B5BC-4915C6E06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032C5271-3EF7-4441-A1A7-2B80ED70D641}"/>
              </a:ext>
            </a:extLst>
          </p:cNvPr>
          <p:cNvSpPr/>
          <p:nvPr/>
        </p:nvSpPr>
        <p:spPr>
          <a:xfrm>
            <a:off x="0" y="3278942"/>
            <a:ext cx="9906000" cy="16767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325869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3107559"/>
            <a:ext cx="8279933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 Proteggere e migliorare le risorse naturali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: favorire la conservazione dell’ambiente, riducendo l’inquinamento delle fonti idriche, la distruzione di habitat ed ecosistemi e il deterioramento dei suoli.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80F1E4-9899-4A88-A396-D02A0B6AB55B}"/>
              </a:ext>
            </a:extLst>
          </p:cNvPr>
          <p:cNvSpPr txBox="1"/>
          <p:nvPr/>
        </p:nvSpPr>
        <p:spPr>
          <a:xfrm>
            <a:off x="2097248" y="2016784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 5 principi dell’agricoltura sostenibile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A4F5EBC-052F-475F-BC57-791DF4215097}"/>
              </a:ext>
            </a:extLst>
          </p:cNvPr>
          <p:cNvSpPr txBox="1"/>
          <p:nvPr/>
        </p:nvSpPr>
        <p:spPr>
          <a:xfrm>
            <a:off x="2097248" y="2755722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2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05A12D7-900A-4B9C-938D-28CCF161A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899529E0-1D27-4A51-AD0E-624D7BD808F2}"/>
              </a:ext>
            </a:extLst>
          </p:cNvPr>
          <p:cNvSpPr/>
          <p:nvPr/>
        </p:nvSpPr>
        <p:spPr>
          <a:xfrm>
            <a:off x="0" y="3278942"/>
            <a:ext cx="9906000" cy="6219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325869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3353492"/>
            <a:ext cx="827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 Migliorare i mezzi di sussistenza e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favorire una crescita economica inclusiva.</a:t>
            </a:r>
            <a:endParaRPr lang="it-IT" b="0" i="0" dirty="0">
              <a:solidFill>
                <a:schemeClr val="bg1"/>
              </a:solidFill>
              <a:effectLst/>
              <a:latin typeface="UniversLigh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80F1E4-9899-4A88-A396-D02A0B6AB55B}"/>
              </a:ext>
            </a:extLst>
          </p:cNvPr>
          <p:cNvSpPr txBox="1"/>
          <p:nvPr/>
        </p:nvSpPr>
        <p:spPr>
          <a:xfrm>
            <a:off x="2097248" y="2016784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 5 principi dell’agricoltura sostenibile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0207960-3881-43AC-B1C6-732545194B84}"/>
              </a:ext>
            </a:extLst>
          </p:cNvPr>
          <p:cNvSpPr txBox="1"/>
          <p:nvPr/>
        </p:nvSpPr>
        <p:spPr>
          <a:xfrm>
            <a:off x="2097248" y="2752993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3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C81B3B4-5553-4D79-9F6E-F562BE010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F6C979FE-9296-4C8C-88A8-BCF45A08F9B1}"/>
              </a:ext>
            </a:extLst>
          </p:cNvPr>
          <p:cNvSpPr/>
          <p:nvPr/>
        </p:nvSpPr>
        <p:spPr>
          <a:xfrm>
            <a:off x="0" y="3413166"/>
            <a:ext cx="9906000" cy="16767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F56EB6-45B7-4095-972A-39AEE6D83997}"/>
              </a:ext>
            </a:extLst>
          </p:cNvPr>
          <p:cNvSpPr txBox="1"/>
          <p:nvPr/>
        </p:nvSpPr>
        <p:spPr>
          <a:xfrm>
            <a:off x="6939016" y="184540"/>
            <a:ext cx="32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Avv. Angelo </a:t>
            </a:r>
            <a:r>
              <a:rPr lang="it-IT" sz="1600" b="1" dirty="0"/>
              <a:t>Caliendo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A4AA7E-67D4-4744-9D9A-A361C42762B0}"/>
              </a:ext>
            </a:extLst>
          </p:cNvPr>
          <p:cNvSpPr txBox="1"/>
          <p:nvPr/>
        </p:nvSpPr>
        <p:spPr>
          <a:xfrm>
            <a:off x="6799546" y="438456"/>
            <a:ext cx="3506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Membro del Direttivo di Eurispes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E0BADB-098B-42B7-8668-ACAAEF1AE8B8}"/>
              </a:ext>
            </a:extLst>
          </p:cNvPr>
          <p:cNvSpPr txBox="1"/>
          <p:nvPr/>
        </p:nvSpPr>
        <p:spPr>
          <a:xfrm>
            <a:off x="2097248" y="1325869"/>
            <a:ext cx="59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L’agricoltura sostenibile, innovazione, ricerca, formazione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3BBA5-0E57-477B-80C0-13CA81934BDE}"/>
              </a:ext>
            </a:extLst>
          </p:cNvPr>
          <p:cNvSpPr txBox="1"/>
          <p:nvPr/>
        </p:nvSpPr>
        <p:spPr>
          <a:xfrm>
            <a:off x="796954" y="3286478"/>
            <a:ext cx="8279933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 Accrescere la resilienza di persone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,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comunità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 ed </a:t>
            </a:r>
            <a:r>
              <a:rPr lang="it-IT" b="1" i="0" dirty="0">
                <a:solidFill>
                  <a:schemeClr val="bg1"/>
                </a:solidFill>
                <a:effectLst/>
                <a:latin typeface="UniversLight"/>
              </a:rPr>
              <a:t>ecosistemi</a:t>
            </a:r>
            <a:r>
              <a:rPr lang="it-IT" b="0" i="0" dirty="0">
                <a:solidFill>
                  <a:schemeClr val="bg1"/>
                </a:solidFill>
                <a:effectLst/>
                <a:latin typeface="UniversLight"/>
              </a:rPr>
              <a:t>: trasformare i modelli produttivi in modo da minimizzare gli impatti che gli eventi estremi innescati dai cambiamenti climatici e la volatilità dei prezzi di mercato hanno sull’agricoltura.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80F1E4-9899-4A88-A396-D02A0B6AB55B}"/>
              </a:ext>
            </a:extLst>
          </p:cNvPr>
          <p:cNvSpPr txBox="1"/>
          <p:nvPr/>
        </p:nvSpPr>
        <p:spPr>
          <a:xfrm>
            <a:off x="2097248" y="2016784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 5 principi dell’agricoltura sostenibile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A7761D-E8AB-4926-A3EC-46CFF91C622D}"/>
              </a:ext>
            </a:extLst>
          </p:cNvPr>
          <p:cNvSpPr txBox="1"/>
          <p:nvPr/>
        </p:nvSpPr>
        <p:spPr>
          <a:xfrm>
            <a:off x="2097248" y="2861975"/>
            <a:ext cx="59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4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D33B867-ADE5-48FC-B839-C65D9A6FD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6" y="5991337"/>
            <a:ext cx="1294029" cy="7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06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1778</Words>
  <Application>Microsoft Office PowerPoint</Application>
  <PresentationFormat>A4 (21x29,7 cm)</PresentationFormat>
  <Paragraphs>191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CIDFont+F2</vt:lpstr>
      <vt:lpstr>Open Sans</vt:lpstr>
      <vt:lpstr>Quicksand</vt:lpstr>
      <vt:lpstr>UniversBold</vt:lpstr>
      <vt:lpstr>UniversLight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Ilario</dc:creator>
  <cp:lastModifiedBy>Ilario</cp:lastModifiedBy>
  <cp:revision>72</cp:revision>
  <dcterms:created xsi:type="dcterms:W3CDTF">2020-10-06T07:33:41Z</dcterms:created>
  <dcterms:modified xsi:type="dcterms:W3CDTF">2021-02-22T11:05:45Z</dcterms:modified>
</cp:coreProperties>
</file>